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035" r:id="rId2"/>
    <p:sldMasterId id="2147484072" r:id="rId3"/>
  </p:sldMasterIdLst>
  <p:notesMasterIdLst>
    <p:notesMasterId r:id="rId28"/>
  </p:notesMasterIdLst>
  <p:handoutMasterIdLst>
    <p:handoutMasterId r:id="rId29"/>
  </p:handoutMasterIdLst>
  <p:sldIdLst>
    <p:sldId id="2132735747" r:id="rId4"/>
    <p:sldId id="2132735740" r:id="rId5"/>
    <p:sldId id="2132735743" r:id="rId6"/>
    <p:sldId id="556" r:id="rId7"/>
    <p:sldId id="2132735717" r:id="rId8"/>
    <p:sldId id="560" r:id="rId9"/>
    <p:sldId id="2132735577" r:id="rId10"/>
    <p:sldId id="559" r:id="rId11"/>
    <p:sldId id="2132735556" r:id="rId12"/>
    <p:sldId id="1087" r:id="rId13"/>
    <p:sldId id="2132735718" r:id="rId14"/>
    <p:sldId id="557" r:id="rId15"/>
    <p:sldId id="1979421960" r:id="rId16"/>
    <p:sldId id="1063" r:id="rId17"/>
    <p:sldId id="2132735575" r:id="rId18"/>
    <p:sldId id="2132735572" r:id="rId19"/>
    <p:sldId id="2132735578" r:id="rId20"/>
    <p:sldId id="2132735716" r:id="rId21"/>
    <p:sldId id="2132735573" r:id="rId22"/>
    <p:sldId id="2132735574" r:id="rId23"/>
    <p:sldId id="2132735571" r:id="rId24"/>
    <p:sldId id="2132735719" r:id="rId25"/>
    <p:sldId id="2132735633" r:id="rId26"/>
    <p:sldId id="2076135844" r:id="rId27"/>
  </p:sldIdLst>
  <p:sldSz cx="12192000" cy="6858000"/>
  <p:notesSz cx="6858000" cy="9144000"/>
  <p:custDataLst>
    <p:tags r:id="rId30"/>
  </p:custDataLst>
  <p:defaultTextStyle>
    <a:defPPr>
      <a:defRPr lang="en-US"/>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ustomer Presentation" id="{1EC86184-D890-E04C-BAD2-249C5390A30C}">
          <p14:sldIdLst>
            <p14:sldId id="2132735747"/>
            <p14:sldId id="2132735740"/>
            <p14:sldId id="2132735743"/>
            <p14:sldId id="556"/>
            <p14:sldId id="2132735717"/>
            <p14:sldId id="560"/>
            <p14:sldId id="2132735577"/>
            <p14:sldId id="559"/>
            <p14:sldId id="2132735556"/>
            <p14:sldId id="1087"/>
            <p14:sldId id="2132735718"/>
            <p14:sldId id="557"/>
            <p14:sldId id="1979421960"/>
            <p14:sldId id="1063"/>
            <p14:sldId id="2132735575"/>
            <p14:sldId id="2132735572"/>
            <p14:sldId id="2132735578"/>
            <p14:sldId id="2132735716"/>
            <p14:sldId id="2132735573"/>
            <p14:sldId id="2132735574"/>
            <p14:sldId id="2132735571"/>
            <p14:sldId id="2132735719"/>
            <p14:sldId id="2132735633"/>
            <p14:sldId id="2076135844"/>
          </p14:sldIdLst>
        </p14:section>
      </p14:sectionLst>
    </p:ext>
    <p:ext uri="{EFAFB233-063F-42B5-8137-9DF3F51BA10A}">
      <p15:sldGuideLst xmlns:p15="http://schemas.microsoft.com/office/powerpoint/2012/main">
        <p15:guide id="1" pos="4192"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 id="2" name="Microsoft Office User" initials="MOU" lastIdx="6" clrIdx="2">
    <p:extLst>
      <p:ext uri="{19B8F6BF-5375-455C-9EA6-DF929625EA0E}">
        <p15:presenceInfo xmlns:p15="http://schemas.microsoft.com/office/powerpoint/2012/main" userId="Microsoft Office User" providerId="None"/>
      </p:ext>
    </p:extLst>
  </p:cmAuthor>
  <p:cmAuthor id="3" name="Susan Daffron (sudaffro)" initials="SCD" lastIdx="23" clrIdx="3">
    <p:extLst>
      <p:ext uri="{19B8F6BF-5375-455C-9EA6-DF929625EA0E}">
        <p15:presenceInfo xmlns:p15="http://schemas.microsoft.com/office/powerpoint/2012/main" userId="Susan Daffron (sudaffro)" providerId="None"/>
      </p:ext>
    </p:extLst>
  </p:cmAuthor>
  <p:cmAuthor id="4" name="Cynthia Mathis" initials="CM" lastIdx="22" clrIdx="4">
    <p:extLst>
      <p:ext uri="{19B8F6BF-5375-455C-9EA6-DF929625EA0E}">
        <p15:presenceInfo xmlns:p15="http://schemas.microsoft.com/office/powerpoint/2012/main" userId="e148e38bfedb68ce" providerId="Windows Live"/>
      </p:ext>
    </p:extLst>
  </p:cmAuthor>
  <p:cmAuthor id="5" name="Kristina Youso Connoy -X (kyousoco - EDITCETERA at Cisco)" initials="KYC-(-EaC" lastIdx="4" clrIdx="5">
    <p:extLst>
      <p:ext uri="{19B8F6BF-5375-455C-9EA6-DF929625EA0E}">
        <p15:presenceInfo xmlns:p15="http://schemas.microsoft.com/office/powerpoint/2012/main" userId="S::kyousoco@cisco.com::fc0bdac7-2d5a-40b1-9e81-94fb28b18f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00BCEB"/>
    <a:srgbClr val="F2F2F2"/>
    <a:srgbClr val="0D274D"/>
    <a:srgbClr val="282828"/>
    <a:srgbClr val="674D8C"/>
    <a:srgbClr val="2F8E15"/>
    <a:srgbClr val="146A06"/>
    <a:srgbClr val="00854F"/>
    <a:srgbClr val="86DB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5084" autoAdjust="0"/>
  </p:normalViewPr>
  <p:slideViewPr>
    <p:cSldViewPr snapToGrid="0" snapToObjects="1" showGuides="1">
      <p:cViewPr varScale="1">
        <p:scale>
          <a:sx n="81" d="100"/>
          <a:sy n="81" d="100"/>
        </p:scale>
        <p:origin x="619" y="72"/>
      </p:cViewPr>
      <p:guideLst>
        <p:guide pos="4192"/>
        <p:guide orient="horz" pos="2160"/>
      </p:guideLst>
    </p:cSldViewPr>
  </p:slideViewPr>
  <p:notesTextViewPr>
    <p:cViewPr>
      <p:scale>
        <a:sx n="100" d="100"/>
        <a:sy n="100" d="100"/>
      </p:scale>
      <p:origin x="0" y="0"/>
    </p:cViewPr>
  </p:notesTextViewPr>
  <p:sorterViewPr>
    <p:cViewPr>
      <p:scale>
        <a:sx n="180" d="100"/>
        <a:sy n="180" d="100"/>
      </p:scale>
      <p:origin x="0" y="12756"/>
    </p:cViewPr>
  </p:sorterViewPr>
  <p:notesViewPr>
    <p:cSldViewPr snapToGrid="0" snapToObjects="1" showGuides="1">
      <p:cViewPr varScale="1">
        <p:scale>
          <a:sx n="87" d="100"/>
          <a:sy n="87" d="100"/>
        </p:scale>
        <p:origin x="257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609585"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585" algn="l" defTabSz="609585"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9170" algn="l" defTabSz="609585"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8754" algn="l" defTabSz="609585"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8339" algn="l" defTabSz="609585"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mo.duo.com/pus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terprise.verizon.com/resources/reports/dbi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a:p>
        </p:txBody>
      </p:sp>
    </p:spTree>
    <p:extLst>
      <p:ext uri="{BB962C8B-B14F-4D97-AF65-F5344CB8AC3E}">
        <p14:creationId xmlns:p14="http://schemas.microsoft.com/office/powerpoint/2010/main" val="406698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ＭＳ Ｐゴシック" charset="0"/>
                <a:cs typeface="ＭＳ Ｐゴシック" charset="0"/>
              </a:rPr>
              <a:t>Cisco is addressing the immediate impact of increased remote workers by extending the free usage for:</a:t>
            </a:r>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AnyConnect Mobility Client </a:t>
            </a:r>
            <a:r>
              <a:rPr lang="en-US" sz="1200" b="0" i="0" u="none" strike="noStrike" kern="1200" dirty="0">
                <a:solidFill>
                  <a:schemeClr val="tx1"/>
                </a:solidFill>
                <a:effectLst/>
                <a:latin typeface="+mn-lt"/>
                <a:ea typeface="ＭＳ Ｐゴシック" charset="0"/>
                <a:cs typeface="ＭＳ Ｐゴシック" charset="0"/>
              </a:rPr>
              <a:t>empower employees to work from anywhere, on company laptops or personal mobile devices via Virtual Private Networking (VPN).</a:t>
            </a:r>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Duo</a:t>
            </a:r>
            <a:r>
              <a:rPr lang="zh-CN" altLang="en-US" sz="1200" b="1" i="0" u="none" strike="noStrike" kern="1200" dirty="0">
                <a:solidFill>
                  <a:schemeClr val="tx1"/>
                </a:solidFill>
                <a:effectLst/>
                <a:latin typeface="+mn-lt"/>
                <a:ea typeface="ＭＳ Ｐゴシック" charset="0"/>
                <a:cs typeface="ＭＳ Ｐゴシック" charset="0"/>
              </a:rPr>
              <a:t> </a:t>
            </a:r>
            <a:r>
              <a:rPr lang="en-US" sz="1200" b="1" i="0" u="none" strike="noStrike" kern="1200" dirty="0">
                <a:solidFill>
                  <a:schemeClr val="tx1"/>
                </a:solidFill>
                <a:effectLst/>
                <a:latin typeface="+mn-lt"/>
                <a:ea typeface="ＭＳ Ｐゴシック" charset="0"/>
                <a:cs typeface="ＭＳ Ｐゴシック" charset="0"/>
              </a:rPr>
              <a:t>Access</a:t>
            </a:r>
            <a:r>
              <a:rPr lang="zh-CN" altLang="en-US" sz="1200" b="1"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rPr>
              <a:t>provides two-factor authentication to protect your applications and data, including the VPN connection. </a:t>
            </a:r>
            <a:r>
              <a:rPr lang="en-US" sz="1200" b="0" i="0" kern="1200" dirty="0">
                <a:solidFill>
                  <a:schemeClr val="tx1"/>
                </a:solidFill>
                <a:effectLst/>
                <a:latin typeface="+mn-lt"/>
                <a:ea typeface="ＭＳ Ｐゴシック" charset="0"/>
                <a:cs typeface="ＭＳ Ｐゴシック" charset="0"/>
              </a:rPr>
              <a:t>​</a:t>
            </a:r>
          </a:p>
          <a:p>
            <a:pPr rtl="0" fontAlgn="base"/>
            <a:r>
              <a:rPr lang="en-US" sz="1200" b="1" i="0" u="none" strike="noStrike" kern="1200" dirty="0">
                <a:solidFill>
                  <a:schemeClr val="tx1"/>
                </a:solidFill>
                <a:effectLst/>
                <a:latin typeface="+mn-lt"/>
                <a:ea typeface="ＭＳ Ｐゴシック" charset="0"/>
                <a:cs typeface="ＭＳ Ｐゴシック" charset="0"/>
              </a:rPr>
              <a:t>Umbrella</a:t>
            </a:r>
            <a:r>
              <a:rPr lang="zh-CN" altLang="en-US" sz="1200" b="1" i="0" u="none" strike="noStrike" kern="1200" dirty="0">
                <a:solidFill>
                  <a:schemeClr val="tx1"/>
                </a:solidFill>
                <a:effectLst/>
                <a:latin typeface="+mn-lt"/>
                <a:ea typeface="ＭＳ Ｐゴシック" charset="0"/>
                <a:cs typeface="ＭＳ Ｐゴシック" charset="0"/>
              </a:rPr>
              <a:t> </a:t>
            </a:r>
            <a:r>
              <a:rPr lang="en-US" sz="1200" b="1" i="0" u="none" strike="noStrike" kern="1200" dirty="0">
                <a:solidFill>
                  <a:schemeClr val="tx1"/>
                </a:solidFill>
                <a:effectLst/>
                <a:latin typeface="+mn-lt"/>
                <a:ea typeface="ＭＳ Ｐゴシック" charset="0"/>
                <a:cs typeface="ＭＳ Ｐゴシック" charset="0"/>
              </a:rPr>
              <a:t>DNS</a:t>
            </a:r>
            <a:r>
              <a:rPr lang="zh-CN" altLang="en-US" sz="1200" b="1" i="0" u="none" strike="noStrike" kern="1200" dirty="0">
                <a:solidFill>
                  <a:schemeClr val="tx1"/>
                </a:solidFill>
                <a:effectLst/>
                <a:latin typeface="+mn-lt"/>
                <a:ea typeface="ＭＳ Ｐゴシック" charset="0"/>
                <a:cs typeface="ＭＳ Ｐゴシック" charset="0"/>
              </a:rPr>
              <a:t> </a:t>
            </a:r>
            <a:r>
              <a:rPr lang="en-US" sz="1200" b="1" i="0" u="none" strike="noStrike" kern="1200" dirty="0">
                <a:solidFill>
                  <a:schemeClr val="tx1"/>
                </a:solidFill>
                <a:effectLst/>
                <a:latin typeface="+mn-lt"/>
                <a:ea typeface="ＭＳ Ｐゴシック" charset="0"/>
                <a:cs typeface="ＭＳ Ｐゴシック" charset="0"/>
              </a:rPr>
              <a:t>Advanced</a:t>
            </a:r>
            <a:r>
              <a:rPr lang="en-US" sz="1200" b="0" i="0" u="none" strike="noStrike" kern="1200" dirty="0">
                <a:solidFill>
                  <a:schemeClr val="tx1"/>
                </a:solidFill>
                <a:effectLst/>
                <a:latin typeface="+mn-lt"/>
                <a:ea typeface="ＭＳ Ｐゴシック" charset="0"/>
                <a:cs typeface="ＭＳ Ｐゴシック" charset="0"/>
              </a:rPr>
              <a:t> protects users working these company or personal devices whether they are on or off the VPN</a:t>
            </a:r>
            <a:r>
              <a:rPr lang="en-US" sz="1200" b="0" i="0" kern="1200" dirty="0">
                <a:solidFill>
                  <a:schemeClr val="tx1"/>
                </a:solidFill>
                <a:effectLst/>
                <a:latin typeface="+mn-lt"/>
                <a:ea typeface="ＭＳ Ｐゴシック" charset="0"/>
                <a:cs typeface="ＭＳ Ｐゴシック" charset="0"/>
              </a:rPr>
              <a:t>​</a:t>
            </a:r>
          </a:p>
          <a:p>
            <a:pPr rtl="0" fontAlgn="base"/>
            <a:r>
              <a:rPr lang="zh-CN" altLang="en-US" sz="1200" b="0" i="0" u="none" strike="noStrike" kern="1200" dirty="0">
                <a:solidFill>
                  <a:schemeClr val="tx1"/>
                </a:solidFill>
                <a:effectLst/>
                <a:latin typeface="+mn-lt"/>
                <a:ea typeface="ＭＳ Ｐゴシック" charset="0"/>
                <a:cs typeface="ＭＳ Ｐゴシック" charset="0"/>
              </a:rPr>
              <a:t>    </a:t>
            </a:r>
            <a:endParaRPr lang="en-US" altLang="zh-CN" sz="1200" b="0" i="0" u="none" strike="noStrike" kern="1200" dirty="0">
              <a:solidFill>
                <a:schemeClr val="tx1"/>
              </a:solidFill>
              <a:effectLst/>
              <a:latin typeface="+mn-lt"/>
              <a:ea typeface="ＭＳ Ｐゴシック" charset="0"/>
              <a:cs typeface="ＭＳ Ｐゴシック" charset="0"/>
            </a:endParaRPr>
          </a:p>
          <a:p>
            <a:pPr rtl="0" fontAlgn="base"/>
            <a:r>
              <a:rPr lang="zh-CN" alt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rPr>
              <a:t>If you</a:t>
            </a:r>
            <a:r>
              <a:rPr lang="zh-CN" altLang="en-US" sz="1200" b="0" i="0" u="none" strike="noStrike" kern="1200" dirty="0">
                <a:solidFill>
                  <a:schemeClr val="tx1"/>
                </a:solidFill>
                <a:effectLst/>
                <a:latin typeface="+mn-lt"/>
                <a:ea typeface="ＭＳ Ｐゴシック" charset="0"/>
                <a:cs typeface="ＭＳ Ｐゴシック" charset="0"/>
              </a:rPr>
              <a:t> </a:t>
            </a:r>
            <a:r>
              <a:rPr lang="en-US" sz="1200" b="0" i="0" u="none" strike="noStrike" kern="1200" dirty="0">
                <a:solidFill>
                  <a:schemeClr val="tx1"/>
                </a:solidFill>
                <a:effectLst/>
                <a:latin typeface="+mn-lt"/>
                <a:ea typeface="ＭＳ Ｐゴシック" charset="0"/>
                <a:cs typeface="ＭＳ Ｐゴシック" charset="0"/>
              </a:rPr>
              <a:t>have other immediate needs, please work with your Cisco sales rep on what is available.</a:t>
            </a:r>
            <a:endParaRPr lang="en-US" sz="1200" b="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1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 order to reduce</a:t>
            </a:r>
            <a:r>
              <a:rPr lang="en-US" sz="900" kern="1200" baseline="0" dirty="0">
                <a:solidFill>
                  <a:schemeClr val="tx1"/>
                </a:solidFill>
                <a:effectLst/>
                <a:latin typeface="+mn-lt"/>
                <a:ea typeface="+mn-ea"/>
                <a:cs typeface="+mn-cs"/>
              </a:rPr>
              <a:t> the </a:t>
            </a:r>
            <a:r>
              <a:rPr lang="en-US" dirty="0"/>
              <a:t>threats </a:t>
            </a:r>
            <a:r>
              <a:rPr lang="en-US" sz="900" kern="1200" baseline="0" dirty="0">
                <a:solidFill>
                  <a:schemeClr val="tx1"/>
                </a:solidFill>
                <a:effectLst/>
                <a:latin typeface="+mn-lt"/>
                <a:ea typeface="+mn-ea"/>
                <a:cs typeface="+mn-cs"/>
              </a:rPr>
              <a:t>you face</a:t>
            </a:r>
            <a:r>
              <a:rPr lang="en-US" sz="900" kern="1200" dirty="0">
                <a:solidFill>
                  <a:schemeClr val="tx1"/>
                </a:solidFill>
                <a:effectLst/>
                <a:latin typeface="+mn-lt"/>
                <a:ea typeface="+mn-ea"/>
                <a:cs typeface="+mn-cs"/>
              </a:rPr>
              <a:t>, you need the best threat intelligence. Cisco </a:t>
            </a:r>
            <a:r>
              <a:rPr lang="en-US" sz="900" kern="1200" dirty="0" err="1">
                <a:solidFill>
                  <a:schemeClr val="tx1"/>
                </a:solidFill>
                <a:effectLst/>
                <a:latin typeface="+mn-lt"/>
                <a:ea typeface="+mn-ea"/>
                <a:cs typeface="+mn-cs"/>
              </a:rPr>
              <a:t>Talos</a:t>
            </a:r>
            <a:r>
              <a:rPr lang="en-US" sz="900" kern="1200" dirty="0">
                <a:solidFill>
                  <a:schemeClr val="tx1"/>
                </a:solidFill>
                <a:effectLst/>
                <a:latin typeface="+mn-lt"/>
                <a:ea typeface="+mn-ea"/>
                <a:cs typeface="+mn-cs"/>
              </a:rPr>
              <a:t> is the largest threat detection network in the world, monitoring 35% of global email traffic, including </a:t>
            </a:r>
            <a:r>
              <a:rPr lang="en-US" sz="900" b="0" kern="1200" dirty="0">
                <a:solidFill>
                  <a:schemeClr val="tx1"/>
                </a:solidFill>
                <a:effectLst/>
                <a:latin typeface="+mn-lt"/>
                <a:ea typeface="+mn-ea"/>
                <a:cs typeface="+mn-cs"/>
              </a:rPr>
              <a:t>600</a:t>
            </a:r>
            <a:r>
              <a:rPr lang="en-US" sz="900" kern="1200" dirty="0">
                <a:solidFill>
                  <a:schemeClr val="tx1"/>
                </a:solidFill>
                <a:effectLst/>
                <a:latin typeface="+mn-lt"/>
                <a:ea typeface="+mn-ea"/>
                <a:cs typeface="+mn-cs"/>
              </a:rPr>
              <a:t> billion email messages and 1.5 million malware samples daily. </a:t>
            </a:r>
          </a:p>
          <a:p>
            <a:r>
              <a:rPr lang="en-US" sz="900" kern="1200" dirty="0">
                <a:solidFill>
                  <a:schemeClr val="tx1"/>
                </a:solidFill>
                <a:effectLst/>
                <a:latin typeface="+mn-lt"/>
                <a:ea typeface="+mn-ea"/>
                <a:cs typeface="+mn-cs"/>
              </a:rPr>
              <a:t> </a:t>
            </a:r>
          </a:p>
          <a:p>
            <a:r>
              <a:rPr lang="en-US" sz="900" kern="1200" dirty="0" err="1">
                <a:solidFill>
                  <a:schemeClr val="tx1"/>
                </a:solidFill>
                <a:effectLst/>
                <a:latin typeface="+mn-lt"/>
                <a:ea typeface="+mn-ea"/>
                <a:cs typeface="+mn-cs"/>
              </a:rPr>
              <a:t>Talos</a:t>
            </a:r>
            <a:r>
              <a:rPr lang="en-US" sz="900" kern="1200" dirty="0">
                <a:solidFill>
                  <a:schemeClr val="tx1"/>
                </a:solidFill>
                <a:effectLst/>
                <a:latin typeface="+mn-lt"/>
                <a:ea typeface="+mn-ea"/>
                <a:cs typeface="+mn-cs"/>
              </a:rPr>
              <a:t> is a recognized leader in threat detection as validated by NSS Labs. With over 250 highly skilled malware reverse engineers, threat analysts, and zero-day vulnerability research engineers, </a:t>
            </a:r>
            <a:r>
              <a:rPr lang="en-US" sz="900" kern="1200" dirty="0" err="1">
                <a:solidFill>
                  <a:schemeClr val="tx1"/>
                </a:solidFill>
                <a:effectLst/>
                <a:latin typeface="+mn-lt"/>
                <a:ea typeface="+mn-ea"/>
                <a:cs typeface="+mn-cs"/>
              </a:rPr>
              <a:t>Talos</a:t>
            </a:r>
            <a:r>
              <a:rPr lang="en-US" sz="900" kern="1200" dirty="0">
                <a:solidFill>
                  <a:schemeClr val="tx1"/>
                </a:solidFill>
                <a:effectLst/>
                <a:latin typeface="+mn-lt"/>
                <a:ea typeface="+mn-ea"/>
                <a:cs typeface="+mn-cs"/>
              </a:rPr>
              <a:t> catches threats </a:t>
            </a:r>
            <a:r>
              <a:rPr lang="en-US" dirty="0"/>
              <a:t>that </a:t>
            </a:r>
            <a:r>
              <a:rPr lang="en-US" sz="900" kern="1200" dirty="0">
                <a:solidFill>
                  <a:schemeClr val="tx1"/>
                </a:solidFill>
                <a:effectLst/>
                <a:latin typeface="+mn-lt"/>
                <a:ea typeface="+mn-ea"/>
                <a:cs typeface="+mn-cs"/>
              </a:rPr>
              <a:t>traditional security infrastructure and analysis systems can’t. </a:t>
            </a:r>
          </a:p>
          <a:p>
            <a:r>
              <a:rPr lang="en-US" sz="900" kern="1200" dirty="0">
                <a:solidFill>
                  <a:schemeClr val="tx1"/>
                </a:solidFill>
                <a:effectLst/>
                <a:latin typeface="+mn-lt"/>
                <a:ea typeface="+mn-ea"/>
                <a:cs typeface="+mn-cs"/>
              </a:rPr>
              <a:t> </a:t>
            </a:r>
          </a:p>
          <a:p>
            <a:pPr marL="0" marR="0" lvl="0" indent="0" algn="l" defTabSz="685891" rtl="0" eaLnBrk="1" fontAlgn="auto" latinLnBrk="0" hangingPunct="1">
              <a:lnSpc>
                <a:spcPct val="100000"/>
              </a:lnSpc>
              <a:spcBef>
                <a:spcPts val="0"/>
              </a:spcBef>
              <a:spcAft>
                <a:spcPts val="0"/>
              </a:spcAft>
              <a:buClrTx/>
              <a:buSzTx/>
              <a:buFontTx/>
              <a:buNone/>
              <a:tabLst/>
              <a:defRPr/>
            </a:pPr>
            <a:r>
              <a:rPr lang="en-US" sz="900" dirty="0" err="1"/>
              <a:t>Talos</a:t>
            </a:r>
            <a:r>
              <a:rPr lang="en-US" sz="900" dirty="0"/>
              <a:t> has unique insight into email-based threats due to SenderBase</a:t>
            </a:r>
            <a:r>
              <a:rPr lang="en-US" sz="900" baseline="0" dirty="0"/>
              <a:t> reputation filtering</a:t>
            </a:r>
            <a:r>
              <a:rPr lang="en-US" sz="900" dirty="0"/>
              <a:t>. Our diverse customer base allows us to address and identify threats with unparalleled speed and agility. Each day we inspect billions of emails; drawing on layered detection technologies we</a:t>
            </a:r>
            <a:r>
              <a:rPr lang="en-US" sz="900" baseline="0" dirty="0"/>
              <a:t>’re going to talk about today. </a:t>
            </a:r>
            <a:r>
              <a:rPr lang="en-US" sz="900" baseline="0" dirty="0" err="1"/>
              <a:t>Talos</a:t>
            </a:r>
            <a:r>
              <a:rPr lang="en-US" sz="900" baseline="0" dirty="0"/>
              <a:t> blocks </a:t>
            </a:r>
            <a:r>
              <a:rPr lang="en-US" sz="900" dirty="0"/>
              <a:t>200 billion malicious emails a day, or 2.3 million blocks per second.</a:t>
            </a:r>
          </a:p>
          <a:p>
            <a:pPr marL="0" marR="0" lvl="0" indent="0" algn="l" defTabSz="685891"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With </a:t>
            </a:r>
            <a:r>
              <a:rPr lang="en-US" sz="900" kern="1200" dirty="0" err="1">
                <a:solidFill>
                  <a:schemeClr val="tx1"/>
                </a:solidFill>
                <a:effectLst/>
                <a:latin typeface="+mn-lt"/>
                <a:ea typeface="+mn-ea"/>
                <a:cs typeface="+mn-cs"/>
              </a:rPr>
              <a:t>Talos</a:t>
            </a:r>
            <a:r>
              <a:rPr lang="en-US" sz="900" kern="1200" dirty="0">
                <a:solidFill>
                  <a:schemeClr val="tx1"/>
                </a:solidFill>
                <a:effectLst/>
                <a:latin typeface="+mn-lt"/>
                <a:ea typeface="+mn-ea"/>
                <a:cs typeface="+mn-cs"/>
              </a:rPr>
              <a:t>,</a:t>
            </a:r>
            <a:r>
              <a:rPr lang="en-US" sz="900" kern="1200" baseline="0" dirty="0">
                <a:solidFill>
                  <a:schemeClr val="tx1"/>
                </a:solidFill>
                <a:effectLst/>
                <a:latin typeface="+mn-lt"/>
                <a:ea typeface="+mn-ea"/>
                <a:cs typeface="+mn-cs"/>
              </a:rPr>
              <a:t> y</a:t>
            </a:r>
            <a:r>
              <a:rPr lang="en-US" sz="900" kern="1200" dirty="0">
                <a:solidFill>
                  <a:schemeClr val="tx1"/>
                </a:solidFill>
                <a:effectLst/>
                <a:latin typeface="+mn-lt"/>
                <a:ea typeface="+mn-ea"/>
                <a:cs typeface="+mn-cs"/>
              </a:rPr>
              <a:t>ou’re able to see more anomalies</a:t>
            </a:r>
            <a:r>
              <a:rPr lang="en-US" sz="900" kern="1200" baseline="0" dirty="0">
                <a:solidFill>
                  <a:schemeClr val="tx1"/>
                </a:solidFill>
                <a:effectLst/>
                <a:latin typeface="+mn-lt"/>
                <a:ea typeface="+mn-ea"/>
                <a:cs typeface="+mn-cs"/>
              </a:rPr>
              <a:t>, network intrusions and threats because Cisco delivers a 2</a:t>
            </a:r>
            <a:r>
              <a:rPr lang="en-US" sz="900" kern="1200" dirty="0">
                <a:solidFill>
                  <a:schemeClr val="tx1"/>
                </a:solidFill>
                <a:effectLst/>
                <a:latin typeface="+mn-lt"/>
                <a:ea typeface="+mn-ea"/>
                <a:cs typeface="+mn-cs"/>
              </a:rPr>
              <a:t>4/7 view into global traffic activity and keeps you up-to-date</a:t>
            </a:r>
            <a:r>
              <a:rPr lang="en-US" sz="900" kern="1200" baseline="0" dirty="0">
                <a:solidFill>
                  <a:schemeClr val="tx1"/>
                </a:solidFill>
                <a:effectLst/>
                <a:latin typeface="+mn-lt"/>
                <a:ea typeface="+mn-ea"/>
                <a:cs typeface="+mn-cs"/>
              </a:rPr>
              <a:t> with the latest intelligence every </a:t>
            </a:r>
            <a:r>
              <a:rPr lang="en-US" sz="900" kern="1200" dirty="0">
                <a:solidFill>
                  <a:schemeClr val="tx1"/>
                </a:solidFill>
                <a:effectLst/>
                <a:latin typeface="+mn-lt"/>
                <a:ea typeface="+mn-ea"/>
                <a:cs typeface="+mn-cs"/>
              </a:rPr>
              <a:t>3-5 minutes. No other company can offer this comprehensive intelligence. </a:t>
            </a: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a:p>
            <a:r>
              <a:rPr lang="en-GB" sz="900" baseline="0" dirty="0"/>
              <a:t>Live map of threats today: Malware = http://beta.senderbase.org/ebc_malware/. Email Spam = http://beta.senderbase.org/ebc_spam/. </a:t>
            </a:r>
            <a:endParaRPr lang="en-GB" sz="900" dirty="0"/>
          </a:p>
          <a:p>
            <a:endParaRPr lang="en-GB" sz="900" dirty="0"/>
          </a:p>
          <a:p>
            <a:pPr defTabSz="432465">
              <a:defRPr/>
            </a:pPr>
            <a:endParaRPr lang="en-US" sz="900" b="0" dirty="0">
              <a:solidFill>
                <a:schemeClr val="tx1"/>
              </a:solidFill>
            </a:endParaRPr>
          </a:p>
          <a:p>
            <a:pPr marL="0" marR="0">
              <a:spcBef>
                <a:spcPts val="0"/>
              </a:spcBef>
              <a:spcAft>
                <a:spcPts val="0"/>
              </a:spcAft>
            </a:pPr>
            <a:r>
              <a:rPr lang="en-US" sz="900" dirty="0">
                <a:effectLst/>
                <a:latin typeface="CiscoSansTT" charset="0"/>
                <a:ea typeface="Calibri" charset="0"/>
                <a:cs typeface="Times New Roman" charset="0"/>
              </a:rPr>
              <a:t>Let's have a look at how </a:t>
            </a:r>
            <a:r>
              <a:rPr lang="en-US" sz="900" dirty="0" err="1">
                <a:effectLst/>
                <a:latin typeface="CiscoSansTT" charset="0"/>
                <a:ea typeface="Calibri" charset="0"/>
                <a:cs typeface="Times New Roman" charset="0"/>
              </a:rPr>
              <a:t>Talos</a:t>
            </a:r>
            <a:r>
              <a:rPr lang="en-US" sz="900" dirty="0">
                <a:effectLst/>
                <a:latin typeface="CiscoSansTT" charset="0"/>
                <a:ea typeface="Calibri" charset="0"/>
                <a:cs typeface="Times New Roman" charset="0"/>
              </a:rPr>
              <a:t> protects us</a:t>
            </a:r>
            <a:r>
              <a:rPr lang="mr-IN" sz="900" dirty="0">
                <a:effectLst/>
                <a:latin typeface="CiscoSansTT" charset="0"/>
                <a:ea typeface="Calibri" charset="0"/>
                <a:cs typeface="Times New Roman" charset="0"/>
              </a:rPr>
              <a:t>…</a:t>
            </a:r>
            <a:endParaRPr lang="en-US" sz="900" dirty="0">
              <a:effectLst/>
              <a:latin typeface="CiscoSansTT" charset="0"/>
              <a:ea typeface="Calibri" charset="0"/>
              <a:cs typeface="Times New Roman" charset="0"/>
            </a:endParaRPr>
          </a:p>
          <a:p>
            <a:pPr marL="0" marR="0">
              <a:spcBef>
                <a:spcPts val="0"/>
              </a:spcBef>
              <a:spcAft>
                <a:spcPts val="0"/>
              </a:spcAft>
            </a:pPr>
            <a:endParaRPr lang="en-US" sz="1000" dirty="0">
              <a:effectLst/>
              <a:latin typeface="Calibri" charset="0"/>
              <a:ea typeface="Calibri" charset="0"/>
              <a:cs typeface="Times New Roman"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dirty="0">
                <a:effectLst/>
                <a:latin typeface="CiscoSansTT" charset="0"/>
                <a:ea typeface="Calibri" charset="0"/>
              </a:rPr>
              <a:t>They start by gathering and analyzing telemetry from all the vectors on the left the bad guys seek to exploit.</a:t>
            </a:r>
            <a:endParaRPr lang="en-US" sz="1000" dirty="0">
              <a:effectLst/>
              <a:latin typeface="Times New Roman" charset="0"/>
              <a:ea typeface="Calibri"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dirty="0">
                <a:effectLst/>
                <a:latin typeface="CiscoSansTT" charset="0"/>
                <a:ea typeface="Calibri" charset="0"/>
              </a:rPr>
              <a:t>This allows us to develop a more complete picture of threats looking at billions of emails every day, a million malware samples, and so on.</a:t>
            </a:r>
            <a:r>
              <a:rPr lang="en-US" sz="1000" baseline="0" dirty="0">
                <a:effectLst/>
                <a:latin typeface="Times New Roman" charset="0"/>
                <a:ea typeface="Calibri" charset="0"/>
              </a:rPr>
              <a:t> We connect elements from one area to another to correlate threats.</a:t>
            </a:r>
            <a:endParaRPr lang="en-US" sz="1000" dirty="0">
              <a:effectLst/>
              <a:latin typeface="Times New Roman" charset="0"/>
              <a:ea typeface="Calibri"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dirty="0">
                <a:effectLst/>
                <a:latin typeface="CiscoSansTT" charset="0"/>
                <a:ea typeface="Calibri" charset="0"/>
              </a:rPr>
              <a:t>Talos then uses automated analysis like artificial intelligence and machine learning to eliminate the majority of noise</a:t>
            </a:r>
            <a:r>
              <a:rPr lang="en-US" sz="900" baseline="0" dirty="0">
                <a:effectLst/>
                <a:latin typeface="CiscoSansTT" charset="0"/>
                <a:ea typeface="Calibri" charset="0"/>
              </a:rPr>
              <a:t> and </a:t>
            </a:r>
            <a:r>
              <a:rPr lang="en-US" sz="900" dirty="0">
                <a:effectLst/>
                <a:latin typeface="CiscoSansTT" charset="0"/>
                <a:ea typeface="Calibri" charset="0"/>
              </a:rPr>
              <a:t>threats. </a:t>
            </a:r>
            <a:endParaRPr lang="en-US" sz="1000" dirty="0">
              <a:effectLst/>
              <a:latin typeface="Times New Roman" charset="0"/>
              <a:ea typeface="Calibri"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dirty="0">
                <a:effectLst/>
                <a:latin typeface="CiscoSansTT" charset="0"/>
                <a:ea typeface="Calibri" charset="0"/>
              </a:rPr>
              <a:t>They then bring in a second layer of specialized tools…leaving</a:t>
            </a:r>
            <a:r>
              <a:rPr lang="en-US" sz="900" baseline="0" dirty="0">
                <a:effectLst/>
                <a:latin typeface="CiscoSansTT" charset="0"/>
                <a:ea typeface="Calibri" charset="0"/>
              </a:rPr>
              <a:t> only the 1% of advanced threats that matter for Talos researchers to address.</a:t>
            </a:r>
            <a:endParaRPr lang="en-US" sz="1000" dirty="0">
              <a:effectLst/>
              <a:latin typeface="Times New Roman" charset="0"/>
              <a:ea typeface="Calibri"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baseline="0" dirty="0">
                <a:effectLst/>
                <a:latin typeface="CiscoSansTT" charset="0"/>
                <a:ea typeface="Calibri" charset="0"/>
              </a:rPr>
              <a:t>The</a:t>
            </a:r>
            <a:r>
              <a:rPr lang="en-US" sz="900" dirty="0">
                <a:effectLst/>
                <a:latin typeface="CiscoSansTT" charset="0"/>
                <a:ea typeface="Calibri" charset="0"/>
              </a:rPr>
              <a:t> last part of the funnel is</a:t>
            </a:r>
            <a:r>
              <a:rPr lang="en-US" sz="900" baseline="0" dirty="0">
                <a:effectLst/>
                <a:latin typeface="CiscoSansTT" charset="0"/>
                <a:ea typeface="Calibri" charset="0"/>
              </a:rPr>
              <a:t> Talos researchers</a:t>
            </a:r>
            <a:r>
              <a:rPr lang="en-US" sz="900" dirty="0">
                <a:effectLst/>
                <a:latin typeface="CiscoSansTT" charset="0"/>
                <a:ea typeface="Calibri" charset="0"/>
              </a:rPr>
              <a:t> We have over 250 threat researchers around the world with expertise in hardware, malware analysis, vulnerability research, and more. </a:t>
            </a:r>
            <a:endParaRPr lang="en-US" sz="1000" dirty="0">
              <a:effectLst/>
              <a:latin typeface="Times New Roman" charset="0"/>
              <a:ea typeface="Calibri" charset="0"/>
            </a:endParaRPr>
          </a:p>
          <a:p>
            <a:pPr marL="0" marR="0">
              <a:spcBef>
                <a:spcPts val="0"/>
              </a:spcBef>
              <a:spcAft>
                <a:spcPts val="0"/>
              </a:spcAft>
            </a:pPr>
            <a:r>
              <a:rPr lang="en-US" sz="900" dirty="0">
                <a:effectLst/>
                <a:latin typeface="CiscoSansTT" charset="0"/>
                <a:ea typeface="Calibri" charset="0"/>
                <a:cs typeface="Times New Roman" charset="0"/>
              </a:rPr>
              <a:t> </a:t>
            </a:r>
            <a:r>
              <a:rPr lang="en-US" sz="1000" dirty="0">
                <a:effectLst/>
                <a:latin typeface="Calibri" charset="0"/>
                <a:ea typeface="Calibri" charset="0"/>
                <a:cs typeface="Times New Roman" charset="0"/>
              </a:rPr>
              <a:t>-</a:t>
            </a:r>
            <a:r>
              <a:rPr lang="en-US" sz="900" dirty="0">
                <a:effectLst/>
                <a:latin typeface="CiscoSansTT" charset="0"/>
                <a:ea typeface="Calibri" charset="0"/>
              </a:rPr>
              <a:t>All of this happens before any security alert gets to that SOC analyst. When something goes red, she knows it's for a reason.</a:t>
            </a:r>
            <a:endParaRPr lang="en-US" sz="1000" dirty="0">
              <a:effectLst/>
              <a:latin typeface="Times New Roman" charset="0"/>
              <a:ea typeface="Calibri" charset="0"/>
            </a:endParaRPr>
          </a:p>
          <a:p>
            <a:pPr defTabSz="432465">
              <a:defRPr/>
            </a:pPr>
            <a:endParaRPr lang="en-US" sz="900" b="0" dirty="0">
              <a:solidFill>
                <a:schemeClr val="tx1"/>
              </a:solidFill>
            </a:endParaRPr>
          </a:p>
          <a:p>
            <a:endParaRPr lang="en-US" sz="900" kern="1200" dirty="0">
              <a:solidFill>
                <a:schemeClr val="tx1"/>
              </a:solidFill>
              <a:effectLst/>
              <a:latin typeface="+mn-lt"/>
              <a:ea typeface="+mn-ea"/>
              <a:cs typeface="+mn-cs"/>
            </a:endParaRPr>
          </a:p>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DB87D-6B77-4EDA-945D-D9A3E7BC547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62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sz="1200" b="0" i="0" u="none" strike="noStrike" kern="1200" baseline="0" dirty="0">
                <a:solidFill>
                  <a:schemeClr val="tx1"/>
                </a:solidFill>
                <a:effectLst/>
                <a:ea typeface="ＭＳ Ｐゴシック" charset="0"/>
                <a:cs typeface="ＭＳ Ｐゴシック" charset="0"/>
              </a:rPr>
              <a:t>Think about where you enforce security today. </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altLang="en-US" i="1" dirty="0">
                <a:ea typeface="ＭＳ Ｐゴシック" charset="-128"/>
                <a:cs typeface="ＭＳ Ｐゴシック" charset="-128"/>
              </a:rPr>
              <a:t>Questions to pose:</a:t>
            </a:r>
            <a:r>
              <a:rPr lang="en-US" altLang="en-US" i="1" baseline="0" dirty="0">
                <a:ea typeface="ＭＳ Ｐゴシック" charset="-128"/>
                <a:cs typeface="ＭＳ Ｐゴシック" charset="-128"/>
              </a:rPr>
              <a:t> What do you use to protect your network? Your endpoints? </a:t>
            </a:r>
            <a:endParaRPr lang="en-US" sz="1200" b="0" i="0" u="none" strike="noStrike" kern="1200" baseline="0" dirty="0">
              <a:solidFill>
                <a:schemeClr val="tx1"/>
              </a:solidFill>
              <a:effectLst/>
              <a:ea typeface="ＭＳ Ｐゴシック" charset="0"/>
              <a:cs typeface="ＭＳ Ｐゴシック" charset="0"/>
            </a:endParaRP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baseline="0" dirty="0"/>
              <a:t>You probably have a range of products deployed at your corporate headquarters and branch offices, or on roaming laptops. </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baseline="0" dirty="0"/>
              <a:t>There are many ways that malware can get in, which is why it’s important to have multiple layers of security.</a:t>
            </a:r>
          </a:p>
          <a:p>
            <a:pPr marL="0" marR="0" indent="0" algn="l" defTabSz="457200" rtl="0" eaLnBrk="0" fontAlgn="t" latinLnBrk="0" hangingPunct="0">
              <a:lnSpc>
                <a:spcPct val="100000"/>
              </a:lnSpc>
              <a:spcBef>
                <a:spcPct val="30000"/>
              </a:spcBef>
              <a:spcAft>
                <a:spcPct val="0"/>
              </a:spcAft>
              <a:buClrTx/>
              <a:buSzTx/>
              <a:buFontTx/>
              <a:buNone/>
              <a:tabLst/>
              <a:defRPr/>
            </a:pPr>
            <a:endParaRPr lang="en-US" baseline="0" dirty="0"/>
          </a:p>
          <a:p>
            <a:pPr marL="0" marR="0" indent="0" algn="l" defTabSz="457200" rtl="0" eaLnBrk="0" fontAlgn="t" latinLnBrk="0" hangingPunct="0">
              <a:lnSpc>
                <a:spcPct val="100000"/>
              </a:lnSpc>
              <a:spcBef>
                <a:spcPct val="30000"/>
              </a:spcBef>
              <a:spcAft>
                <a:spcPct val="0"/>
              </a:spcAft>
              <a:buClrTx/>
              <a:buSzTx/>
              <a:buFontTx/>
              <a:buNone/>
              <a:tabLst/>
              <a:defRPr/>
            </a:pPr>
            <a:r>
              <a:rPr lang="en-US" i="1" baseline="0" dirty="0"/>
              <a:t>Umbrella + DNS: </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baseline="0" dirty="0"/>
              <a:t>Umbrella can be the first layer of defense against threats by preventing devices from connecting to malicious or likely malicious sites in the first place—which significantly reduces the chance of malware getting to your network or endpoints.</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altLang="en-US" dirty="0">
                <a:ea typeface="ＭＳ Ｐゴシック" charset="-128"/>
                <a:cs typeface="ＭＳ Ｐゴシック" charset="-128"/>
              </a:rPr>
              <a:t>Umbrella uses DNS as one of the main mechanisms to get traffic</a:t>
            </a:r>
            <a:r>
              <a:rPr lang="en-US" altLang="en-US" baseline="0" dirty="0">
                <a:ea typeface="ＭＳ Ｐゴシック" charset="-128"/>
                <a:cs typeface="ＭＳ Ｐゴシック" charset="-128"/>
              </a:rPr>
              <a:t> to our cloud platform, and then use it to enforce security too. </a:t>
            </a:r>
            <a:endParaRPr lang="en-US" baseline="0" dirty="0"/>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baseline="0" dirty="0"/>
              <a:t>DNS is a foundational component of how the internet works and is used by every device in the network. </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sz="1200" b="0" i="0" u="none" strike="noStrike" kern="1200" baseline="0" dirty="0">
                <a:solidFill>
                  <a:schemeClr val="tx1"/>
                </a:solidFill>
                <a:effectLst/>
                <a:ea typeface="ＭＳ Ｐゴシック" charset="0"/>
                <a:cs typeface="ＭＳ Ｐゴシック" charset="0"/>
              </a:rPr>
              <a:t>Way before a malware file is downloaded or before an IP connection over any port or any protocol is even established, there’s a DNS request.</a:t>
            </a:r>
          </a:p>
          <a:p>
            <a:pPr marL="171450" marR="0" indent="-171450" algn="l" defTabSz="457200" rtl="0" eaLnBrk="0" fontAlgn="t" latinLnBrk="0" hangingPunct="0">
              <a:lnSpc>
                <a:spcPct val="100000"/>
              </a:lnSpc>
              <a:spcBef>
                <a:spcPct val="30000"/>
              </a:spcBef>
              <a:spcAft>
                <a:spcPct val="0"/>
              </a:spcAft>
              <a:buClrTx/>
              <a:buSzTx/>
              <a:buFontTx/>
              <a:buChar char="-"/>
              <a:tabLst/>
              <a:defRPr/>
            </a:pPr>
            <a:r>
              <a:rPr lang="en-US" sz="1600" b="0" i="0" kern="1200" dirty="0">
                <a:solidFill>
                  <a:schemeClr val="tx1"/>
                </a:solidFill>
                <a:effectLst/>
                <a:latin typeface="+mn-lt"/>
                <a:ea typeface="ＭＳ Ｐゴシック" charset="0"/>
                <a:cs typeface="ＭＳ Ｐゴシック" charset="0"/>
              </a:rPr>
              <a:t>Umbrella stops callbacks to command-and-control (</a:t>
            </a:r>
            <a:r>
              <a:rPr lang="en-US" sz="1600" b="1" i="0" kern="1200" dirty="0">
                <a:solidFill>
                  <a:schemeClr val="tx1"/>
                </a:solidFill>
                <a:effectLst/>
                <a:latin typeface="+mn-lt"/>
                <a:ea typeface="ＭＳ Ｐゴシック" charset="0"/>
                <a:cs typeface="ＭＳ Ｐゴシック" charset="0"/>
              </a:rPr>
              <a:t>C2</a:t>
            </a:r>
            <a:r>
              <a:rPr lang="en-US" sz="1600" b="0" i="0" kern="1200" dirty="0">
                <a:solidFill>
                  <a:schemeClr val="tx1"/>
                </a:solidFill>
                <a:effectLst/>
                <a:latin typeface="+mn-lt"/>
                <a:ea typeface="ＭＳ Ｐゴシック" charset="0"/>
                <a:cs typeface="ＭＳ Ｐゴシック" charset="0"/>
              </a:rPr>
              <a:t>) servers, malware and phishing attacks</a:t>
            </a:r>
          </a:p>
          <a:p>
            <a:pPr marL="171450" marR="0" indent="-171450" algn="l" defTabSz="457200" rtl="0" eaLnBrk="0" fontAlgn="t" latinLnBrk="0" hangingPunct="0">
              <a:lnSpc>
                <a:spcPct val="100000"/>
              </a:lnSpc>
              <a:spcBef>
                <a:spcPct val="30000"/>
              </a:spcBef>
              <a:spcAft>
                <a:spcPct val="0"/>
              </a:spcAft>
              <a:buClrTx/>
              <a:buSzTx/>
              <a:buFontTx/>
              <a:buChar char="-"/>
              <a:tabLst/>
              <a:defRPr/>
            </a:pPr>
            <a:endParaRPr lang="en-US" dirty="0"/>
          </a:p>
          <a:p>
            <a:pPr rtl="0" fontAlgn="t"/>
            <a:r>
              <a:rPr lang="en-US" dirty="0"/>
              <a:t>Let’s look now at the key features for Umbrella. </a:t>
            </a:r>
          </a:p>
          <a:p>
            <a:pPr marL="0" indent="0" rtl="0" fontAlgn="t">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78B8799-42A2-4D43-AF76-D3220836283D}" type="slidenum">
              <a:rPr kumimoji="0" lang="en-US" sz="1200" b="0" i="0" u="none" strike="noStrike" kern="1200" cap="none" spc="0" normalizeH="0" baseline="0" noProof="0" smtClean="0">
                <a:ln>
                  <a:noFill/>
                </a:ln>
                <a:solidFill>
                  <a:prstClr val="black"/>
                </a:solidFill>
                <a:effectLst/>
                <a:uLnTx/>
                <a:uFillTx/>
                <a:latin typeface="CiscoSansTT ExtraLight" panose="020B0303020201020303"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iscoSansTT ExtraLight" panose="020B0303020201020303" pitchFamily="34" charset="0"/>
              <a:ea typeface="ＭＳ Ｐゴシック" pitchFamily="34" charset="-128"/>
              <a:cs typeface="+mn-cs"/>
            </a:endParaRPr>
          </a:p>
        </p:txBody>
      </p:sp>
    </p:spTree>
    <p:extLst>
      <p:ext uri="{BB962C8B-B14F-4D97-AF65-F5344CB8AC3E}">
        <p14:creationId xmlns:p14="http://schemas.microsoft.com/office/powerpoint/2010/main" val="386534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Notes Placeholder 2"/>
          <p:cNvSpPr>
            <a:spLocks noGrp="1"/>
          </p:cNvSpPr>
          <p:nvPr>
            <p:ph type="body" idx="1"/>
          </p:nvPr>
        </p:nvSpPr>
        <p:spPr/>
        <p:txBody>
          <a:bodyPr/>
          <a:lstStyle/>
          <a:p>
            <a:r>
              <a:rPr lang="en-US" altLang="en-US" dirty="0"/>
              <a:t>Very simply, AMP for Endpoints is a Next Gen Endpoints Security Solution that provides this visibility, context and control. It’s software as a service, cloud managed, deployed via a lightweight connector to protect endpoints running windows, mac, linux, and android</a:t>
            </a:r>
          </a:p>
        </p:txBody>
      </p:sp>
      <p:sp>
        <p:nvSpPr>
          <p:cNvPr id="112644" name="Slide Number Placeholder 3"/>
          <p:cNvSpPr>
            <a:spLocks noGrp="1"/>
          </p:cNvSpPr>
          <p:nvPr>
            <p:ph type="sldNum" sz="quarter" idx="5"/>
          </p:nvPr>
        </p:nvSpPr>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1D5823-A24E-493B-A59D-59B3EDD0A2A7}" type="slidenum">
              <a:rPr kumimoji="0" lang="en-US" altLang="en-US" sz="1000" b="0" i="0" u="none" strike="noStrike" kern="1200" cap="none" spc="0" normalizeH="0" baseline="0" noProof="0" smtClean="0">
                <a:ln>
                  <a:noFill/>
                </a:ln>
                <a:solidFill>
                  <a:prstClr val="black"/>
                </a:solidFill>
                <a:effectLst/>
                <a:uLnTx/>
                <a:uFillTx/>
                <a:latin typeface="CiscoSansTT ExtraLight" panose="020B0303020201020303" pitchFamily="34" charset="0"/>
                <a:ea typeface="MS PGothic" pitchFamily="34" charset="-128"/>
                <a:cs typeface="CiscoSansTT ExtraLight" panose="020B03030202010203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000" b="0" i="0" u="none" strike="noStrike" kern="1200" cap="none" spc="0" normalizeH="0" baseline="0" noProof="0" dirty="0">
              <a:ln>
                <a:noFill/>
              </a:ln>
              <a:solidFill>
                <a:prstClr val="black"/>
              </a:solidFill>
              <a:effectLst/>
              <a:uLnTx/>
              <a:uFillTx/>
              <a:latin typeface="CiscoSansTT ExtraLight" panose="020B0303020201020303" pitchFamily="34" charset="0"/>
              <a:ea typeface="MS PGothic" pitchFamily="34" charset="-128"/>
              <a:cs typeface="CiscoSansTT ExtraLight" panose="020B0303020201020303" pitchFamily="34" charset="0"/>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3718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3f2d0c49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3f2d0c49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chemeClr val="dk1"/>
                </a:solidFill>
              </a:rPr>
              <a:t>Slide Objective (why to use the slide): </a:t>
            </a:r>
            <a:endParaRPr u="sng"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has best-in-class MFA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b="1" u="sng" dirty="0">
                <a:solidFill>
                  <a:schemeClr val="dk1"/>
                </a:solidFill>
              </a:rPr>
              <a:t>Key Points: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Pioneers of Push technology for stronger security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Consistent workflow for all end-users is convenient and easy to use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Security focus -  Out-of-band, context during authentication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Easy enrollment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Talking Points (how to use the slide):</a:t>
            </a:r>
            <a:endParaRPr u="sng"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Validating the user trust through an MFA solution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Push is easy to use. Works on any smartphone. End-users simply tap a button to get access into applications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Duo provides a consistent workflow which is user friendly for authentication and easy to setup</a:t>
            </a:r>
            <a:endParaRPr dirty="0">
              <a:solidFill>
                <a:schemeClr val="dk1"/>
              </a:solidFill>
            </a:endParaRPr>
          </a:p>
          <a:p>
            <a:pPr marL="457200" marR="0" lvl="0" indent="-317500" algn="l" rtl="0">
              <a:lnSpc>
                <a:spcPct val="100000"/>
              </a:lnSpc>
              <a:spcBef>
                <a:spcPts val="0"/>
              </a:spcBef>
              <a:spcAft>
                <a:spcPts val="0"/>
              </a:spcAft>
              <a:buClr>
                <a:schemeClr val="dk1"/>
              </a:buClr>
              <a:buSzPts val="1400"/>
              <a:buFont typeface="Arial"/>
              <a:buChar char="-"/>
            </a:pPr>
            <a:r>
              <a:rPr lang="en" dirty="0">
                <a:solidFill>
                  <a:schemeClr val="dk1"/>
                </a:solidFill>
              </a:rPr>
              <a:t>End-users have a choice of authentication options when logging in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Show a simple login workflow with Duo Push - </a:t>
            </a:r>
            <a:r>
              <a:rPr lang="en" u="sng" dirty="0">
                <a:solidFill>
                  <a:srgbClr val="1155CC"/>
                </a:solidFill>
                <a:hlinkClick r:id="rId3"/>
              </a:rPr>
              <a:t>https://demo.duo.com/push</a:t>
            </a:r>
            <a:endParaRPr dirty="0">
              <a:solidFill>
                <a:schemeClr val="dk1"/>
              </a:solidFill>
            </a:endParaRPr>
          </a:p>
          <a:p>
            <a:pPr marL="457200" marR="0" lvl="0" indent="-298450" algn="l" rtl="0">
              <a:lnSpc>
                <a:spcPct val="115000"/>
              </a:lnSpc>
              <a:spcBef>
                <a:spcPts val="0"/>
              </a:spcBef>
              <a:spcAft>
                <a:spcPts val="0"/>
              </a:spcAft>
              <a:buClr>
                <a:schemeClr val="dk1"/>
              </a:buClr>
              <a:buSzPts val="1100"/>
              <a:buChar char="-"/>
            </a:pPr>
            <a:r>
              <a:rPr lang="en" dirty="0">
                <a:solidFill>
                  <a:schemeClr val="dk1"/>
                </a:solidFill>
              </a:rPr>
              <a:t>User can self-enroll their endpoints into Duo through different workflows to reduce the burden on IT admins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Most end-users enroll themselves in less than 5 minutes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dk1"/>
                </a:solidFill>
              </a:rPr>
              <a:t>Customer stories:</a:t>
            </a:r>
            <a:endParaRPr u="sng"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An IT admin called us from </a:t>
            </a:r>
            <a:r>
              <a:rPr lang="en" b="1" dirty="0">
                <a:solidFill>
                  <a:schemeClr val="dk1"/>
                </a:solidFill>
              </a:rPr>
              <a:t>Stanford Health</a:t>
            </a:r>
            <a:r>
              <a:rPr lang="en" dirty="0">
                <a:solidFill>
                  <a:schemeClr val="dk1"/>
                </a:solidFill>
              </a:rPr>
              <a:t> to share that he received a voicemail from a doctor, telling him that he liked using Duo (Duo Push for e-prescriptions) - this was the first time that a doctor ever thanked the IT admin for adding a new security solution.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Our customer</a:t>
            </a:r>
            <a:r>
              <a:rPr lang="en" b="1" dirty="0">
                <a:solidFill>
                  <a:schemeClr val="dk1"/>
                </a:solidFill>
              </a:rPr>
              <a:t> Boston University </a:t>
            </a:r>
            <a:r>
              <a:rPr lang="en" dirty="0">
                <a:solidFill>
                  <a:schemeClr val="dk1"/>
                </a:solidFill>
              </a:rPr>
              <a:t>was able to enroll 24000 students in less than 2 months</a:t>
            </a:r>
            <a:endParaRPr dirty="0">
              <a:solidFill>
                <a:schemeClr val="dk1"/>
              </a:solidFill>
            </a:endParaRPr>
          </a:p>
          <a:p>
            <a:pPr marL="0" lvl="0" indent="0" algn="l" rtl="0">
              <a:spcBef>
                <a:spcPts val="0"/>
              </a:spcBef>
              <a:spcAft>
                <a:spcPts val="0"/>
              </a:spcAft>
              <a:buNone/>
            </a:pPr>
            <a:endParaRPr u="sng"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p>
        </p:txBody>
      </p:sp>
    </p:spTree>
    <p:extLst>
      <p:ext uri="{BB962C8B-B14F-4D97-AF65-F5344CB8AC3E}">
        <p14:creationId xmlns:p14="http://schemas.microsoft.com/office/powerpoint/2010/main" val="222614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701675"/>
            <a:ext cx="6248400" cy="35147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3FC07C1D-DFCC-EF46-9F61-E463BB1494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405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20</a:t>
            </a:fld>
            <a:endParaRPr lang="en-US" dirty="0"/>
          </a:p>
        </p:txBody>
      </p:sp>
    </p:spTree>
    <p:extLst>
      <p:ext uri="{BB962C8B-B14F-4D97-AF65-F5344CB8AC3E}">
        <p14:creationId xmlns:p14="http://schemas.microsoft.com/office/powerpoint/2010/main" val="96073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22</a:t>
            </a:fld>
            <a:endParaRPr lang="en-US"/>
          </a:p>
        </p:txBody>
      </p:sp>
    </p:spTree>
    <p:extLst>
      <p:ext uri="{BB962C8B-B14F-4D97-AF65-F5344CB8AC3E}">
        <p14:creationId xmlns:p14="http://schemas.microsoft.com/office/powerpoint/2010/main" val="25028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tes</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77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dirty="0"/>
          </a:p>
        </p:txBody>
      </p:sp>
    </p:spTree>
    <p:extLst>
      <p:ext uri="{BB962C8B-B14F-4D97-AF65-F5344CB8AC3E}">
        <p14:creationId xmlns:p14="http://schemas.microsoft.com/office/powerpoint/2010/main" val="190797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344239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49425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Webex Meetings dashboard has been</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updated and modernized to provide a single view of your Webex Meeting capabilities. </a:t>
            </a:r>
            <a:endParaRPr lang="en-GB" sz="1200" kern="1200" dirty="0">
              <a:solidFill>
                <a:schemeClr val="tx1"/>
              </a:solidFill>
              <a:effectLst/>
              <a:latin typeface="+mn-lt"/>
              <a:ea typeface="ＭＳ Ｐゴシック" charset="0"/>
              <a:cs typeface="ＭＳ Ｐゴシック" charset="0"/>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t>Optimized join flow to start your meetings (from the desktop or browser)</a:t>
            </a:r>
          </a:p>
          <a:p>
            <a:pPr marL="171450" indent="-171450">
              <a:buFont typeface="Arial" charset="0"/>
              <a:buChar char="•"/>
            </a:pPr>
            <a:r>
              <a:rPr lang="en-US" sz="1200" dirty="0"/>
              <a:t>A handy list for all your upcoming meetings</a:t>
            </a:r>
          </a:p>
          <a:p>
            <a:pPr marL="171450" indent="-171450">
              <a:buFont typeface="Arial" charset="0"/>
              <a:buChar char="•"/>
            </a:pPr>
            <a:r>
              <a:rPr lang="en-US" sz="1200" dirty="0"/>
              <a:t>Ability to schedule meetings from the dashboard</a:t>
            </a:r>
          </a:p>
          <a:p>
            <a:pPr marL="171450" indent="-171450">
              <a:buFont typeface="Arial" charset="0"/>
              <a:buChar char="•"/>
            </a:pPr>
            <a:r>
              <a:rPr lang="en-US" sz="1200" dirty="0"/>
              <a:t>Option to enter a meeting number or Personal Room id</a:t>
            </a:r>
          </a:p>
          <a:p>
            <a:pPr marL="171450" indent="-171450">
              <a:buFont typeface="Arial" charset="0"/>
              <a:buChar char="•"/>
            </a:pPr>
            <a:r>
              <a:rPr lang="en-US" sz="1200" dirty="0"/>
              <a:t>Quick links to most recently used Personal Rooms</a:t>
            </a:r>
          </a:p>
          <a:p>
            <a:pPr marL="171450" indent="-171450">
              <a:buFont typeface="Arial" charset="0"/>
              <a:buChar char="•"/>
            </a:pPr>
            <a:r>
              <a:rPr lang="en-US" sz="1200" dirty="0"/>
              <a:t>A recordings and playback library</a:t>
            </a:r>
            <a:endParaRPr lang="en-US" sz="1200" b="0" i="0" kern="1200" dirty="0">
              <a:solidFill>
                <a:schemeClr val="tx1"/>
              </a:solidFill>
              <a:effectLst/>
              <a:latin typeface="CiscoSansTT ExtraLight" pitchFamily="34" charset="0"/>
              <a:ea typeface="ＭＳ Ｐゴシック" charset="0"/>
              <a:cs typeface="CiscoSansTT ExtraLight" pitchFamily="34" charset="0"/>
            </a:endParaRPr>
          </a:p>
          <a:p>
            <a:pPr marL="0" marR="0" indent="0" algn="l" defTabSz="914400" rtl="0" eaLnBrk="1" fontAlgn="auto" latinLnBrk="0" hangingPunct="1">
              <a:lnSpc>
                <a:spcPct val="100000"/>
              </a:lnSpc>
              <a:spcBef>
                <a:spcPts val="200"/>
              </a:spcBef>
              <a:spcAft>
                <a:spcPts val="20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CiscoSansTT ExtraLight" panose="020B0303020201020303" pitchFamily="34" charset="0"/>
                <a:sym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CiscoSansTT ExtraLight" panose="020B0303020201020303" pitchFamily="34" charset="0"/>
              <a:sym typeface="Arial"/>
            </a:endParaRPr>
          </a:p>
        </p:txBody>
      </p:sp>
    </p:spTree>
    <p:extLst>
      <p:ext uri="{BB962C8B-B14F-4D97-AF65-F5344CB8AC3E}">
        <p14:creationId xmlns:p14="http://schemas.microsoft.com/office/powerpoint/2010/main" val="278983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8628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next big thing is context.  What we mean by that is having all your teams work available on hand in the meeting</a:t>
            </a:r>
            <a:r>
              <a:rPr lang="en-US" sz="1200" baseline="0" dirty="0"/>
              <a:t> and having the ability to ‘meet’ before the meeting.</a:t>
            </a:r>
          </a:p>
          <a:p>
            <a:r>
              <a:rPr lang="en-US" sz="1200" baseline="0" dirty="0"/>
              <a:t>Before the meeting work can start - Webex Teams provides the space for the team to discuss things, share content - start working.</a:t>
            </a:r>
          </a:p>
          <a:p>
            <a:r>
              <a:rPr lang="en-US" sz="1200" baseline="0" dirty="0"/>
              <a:t>And when you get the the time of the meeting things have already started and all that discussion and work is available right there in the meeting.</a:t>
            </a:r>
          </a:p>
          <a:p>
            <a:r>
              <a:rPr lang="en-US" sz="1200" baseline="0" dirty="0"/>
              <a:t>You can simply share content from any device in the meeting - directly from the space, another, or from your desktop or mobile device - it really is that simple, wireless and fast! </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(unlike: having to go find content, find a lead to connect to the video system if in a room, or</a:t>
            </a:r>
            <a:r>
              <a:rPr lang="en-US" sz="1200" b="1"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even email to all participants</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a:t>
            </a:r>
            <a:endParaRPr lang="en-US" sz="1200" baseline="0" dirty="0"/>
          </a:p>
          <a:p>
            <a:r>
              <a:rPr lang="en-US" sz="1200" baseline="0" dirty="0"/>
              <a:t>And it doesn’t stop there. The moment the meeting finishes, the work doesn’t - the team is still connected and can carry on, keep productive, check in on items discussed, provide updates and status reports - and all this is all available in the next meeting</a:t>
            </a:r>
            <a:r>
              <a:rPr lang="mr-IN" sz="1200" baseline="0" dirty="0"/>
              <a:t>…</a:t>
            </a:r>
            <a:endParaRPr lang="en-GB" sz="1200" baseline="0" dirty="0"/>
          </a:p>
          <a:p>
            <a:endParaRPr lang="en-US" sz="1200" dirty="0"/>
          </a:p>
          <a:p>
            <a:r>
              <a:rPr lang="en-US" sz="1200" dirty="0"/>
              <a:t>An added benefit</a:t>
            </a:r>
            <a:r>
              <a:rPr lang="en-US" sz="1200" baseline="0" dirty="0"/>
              <a:t> of joining a meeting through Webex Teams is that during the meeting everyone is an equal participant and so can mange the meeting - mute noisy participants, record</a:t>
            </a:r>
            <a:r>
              <a:rPr lang="mr-IN" sz="1200" baseline="0" dirty="0"/>
              <a:t>…</a:t>
            </a:r>
            <a:r>
              <a:rPr lang="en-GB" sz="1200" baseline="0" dirty="0"/>
              <a:t>  </a:t>
            </a:r>
            <a:r>
              <a:rPr lang="en-GB" sz="1200" b="1" baseline="0" dirty="0"/>
              <a:t>without having to disrupt the flow of the meeting so keeping the productivity going </a:t>
            </a:r>
            <a:endParaRPr lang="en-US" sz="1200" dirty="0"/>
          </a:p>
          <a:p>
            <a:endParaRPr lang="en-US" sz="1200" dirty="0"/>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1" i="0" u="sng" baseline="0" dirty="0"/>
              <a:t>Slide Transition</a:t>
            </a:r>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i="0" baseline="0" dirty="0"/>
              <a:t>Now let’s let’s look at the meeting experience through the lens of creativity</a:t>
            </a:r>
            <a:r>
              <a:rPr lang="mr-IN" sz="1200" i="0" baseline="0" dirty="0"/>
              <a:t>…</a:t>
            </a:r>
            <a:endParaRPr lang="en-US" dirty="0"/>
          </a:p>
          <a:p>
            <a:endParaRPr lang="en-US" dirty="0"/>
          </a:p>
          <a:p>
            <a:endParaRPr lang="en-US" dirty="0"/>
          </a:p>
          <a:p>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19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next big thing is context.  What we mean by that is having all your teams work available on hand in the meeting</a:t>
            </a:r>
            <a:r>
              <a:rPr lang="en-US" sz="1200" baseline="0" dirty="0"/>
              <a:t> and having the ability to ‘meet’ before the meeting.</a:t>
            </a:r>
          </a:p>
          <a:p>
            <a:r>
              <a:rPr lang="en-US" sz="1200" baseline="0" dirty="0"/>
              <a:t>Before the meeting work can start - Webex Teams provides the space for the team to discuss things, share content - start working.</a:t>
            </a:r>
          </a:p>
          <a:p>
            <a:r>
              <a:rPr lang="en-US" sz="1200" baseline="0" dirty="0"/>
              <a:t>And when you get the the time of the meeting things have already started and all that discussion and work is available right there in the meeting.</a:t>
            </a:r>
          </a:p>
          <a:p>
            <a:r>
              <a:rPr lang="en-US" sz="1200" baseline="0" dirty="0"/>
              <a:t>You can simply share content from any device in the meeting - directly from the space, another, or from your desktop or mobile device - it really is that simple, wireless and fast! </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(unlike: having to go find content, find a lead to connect to the video system if in a room, or</a:t>
            </a:r>
            <a:r>
              <a:rPr lang="en-US" sz="1200" b="1" kern="1200" baseline="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 even email to all participants</a:t>
            </a:r>
            <a:r>
              <a:rPr lang="en-US" sz="1200" b="1" kern="1200" dirty="0">
                <a:solidFill>
                  <a:schemeClr val="tx1"/>
                </a:solidFill>
                <a:effectLst/>
                <a:latin typeface="CiscoSansTT ExtraLight" panose="020B0303020201020303" pitchFamily="34" charset="0"/>
                <a:ea typeface="ＭＳ Ｐゴシック" charset="0"/>
                <a:cs typeface="CiscoSansTT ExtraLight" panose="020B0303020201020303" pitchFamily="34" charset="0"/>
              </a:rPr>
              <a:t>)</a:t>
            </a:r>
            <a:endParaRPr lang="en-US" sz="1200" baseline="0" dirty="0"/>
          </a:p>
          <a:p>
            <a:r>
              <a:rPr lang="en-US" sz="1200" baseline="0" dirty="0"/>
              <a:t>And it doesn’t stop there. The moment the meeting finishes, the work doesn’t - the team is still connected and can carry on, keep productive, check in on items discussed, provide updates and status reports - and all this is all available in the next meeting</a:t>
            </a:r>
            <a:r>
              <a:rPr lang="mr-IN" sz="1200" baseline="0" dirty="0"/>
              <a:t>…</a:t>
            </a:r>
            <a:endParaRPr lang="en-GB" sz="1200" baseline="0" dirty="0"/>
          </a:p>
          <a:p>
            <a:endParaRPr lang="en-US" sz="1200" dirty="0"/>
          </a:p>
          <a:p>
            <a:r>
              <a:rPr lang="en-US" sz="1200" dirty="0"/>
              <a:t>An added benefit</a:t>
            </a:r>
            <a:r>
              <a:rPr lang="en-US" sz="1200" baseline="0" dirty="0"/>
              <a:t> of joining a meeting through Webex Teams is that during the meeting everyone is an equal participant and so can mange the meeting - mute noisy participants, record</a:t>
            </a:r>
            <a:r>
              <a:rPr lang="mr-IN" sz="1200" baseline="0" dirty="0"/>
              <a:t>…</a:t>
            </a:r>
            <a:r>
              <a:rPr lang="en-GB" sz="1200" baseline="0" dirty="0"/>
              <a:t>  </a:t>
            </a:r>
            <a:r>
              <a:rPr lang="en-GB" sz="1200" b="1" baseline="0" dirty="0"/>
              <a:t>without having to disrupt the flow of the meeting so keeping the productivity going </a:t>
            </a:r>
            <a:endParaRPr lang="en-US" sz="1200" dirty="0"/>
          </a:p>
          <a:p>
            <a:endParaRPr lang="en-US" sz="1200" dirty="0"/>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1" i="0" u="sng" baseline="0" dirty="0"/>
              <a:t>Slide Transition</a:t>
            </a:r>
          </a:p>
          <a:p>
            <a:pPr marL="0" marR="0" lvl="0" indent="0" algn="l" defTabSz="457200" rtl="0" eaLnBrk="0" fontAlgn="base" latinLnBrk="0" hangingPunct="0">
              <a:lnSpc>
                <a:spcPct val="100000"/>
              </a:lnSpc>
              <a:spcBef>
                <a:spcPct val="30000"/>
              </a:spcBef>
              <a:spcAft>
                <a:spcPct val="0"/>
              </a:spcAft>
              <a:buClrTx/>
              <a:buSzTx/>
              <a:buFont typeface="Arial" charset="0"/>
              <a:buNone/>
              <a:tabLst/>
              <a:defRPr/>
            </a:pPr>
            <a:r>
              <a:rPr lang="en-US" sz="1200" i="0" baseline="0" dirty="0"/>
              <a:t>Now let’s let’s look at the meeting experience through the lens of creativity</a:t>
            </a:r>
            <a:r>
              <a:rPr lang="mr-IN" sz="1200" i="0" baseline="0" dirty="0"/>
              <a:t>…</a:t>
            </a:r>
            <a:endParaRPr lang="en-US" dirty="0"/>
          </a:p>
          <a:p>
            <a:endParaRPr lang="en-US" dirty="0"/>
          </a:p>
          <a:p>
            <a:endParaRPr lang="en-US" dirty="0"/>
          </a:p>
          <a:p>
            <a:endParaRPr lang="en-US" dirty="0"/>
          </a:p>
          <a:p>
            <a:pPr lv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24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Last Two Years</a:t>
            </a:r>
          </a:p>
          <a:p>
            <a:pPr marL="457200" lvl="0" indent="-317500" algn="l" rtl="0">
              <a:lnSpc>
                <a:spcPct val="100000"/>
              </a:lnSpc>
              <a:spcBef>
                <a:spcPts val="0"/>
              </a:spcBef>
              <a:spcAft>
                <a:spcPts val="0"/>
              </a:spcAft>
              <a:buSzPts val="1400"/>
              <a:buChar char="●"/>
            </a:pPr>
            <a:r>
              <a:rPr lang="en-US" dirty="0"/>
              <a:t>4,000 attacks launched per day</a:t>
            </a:r>
          </a:p>
          <a:p>
            <a:pPr marL="457200" lvl="0" indent="-317500" algn="l" rtl="0">
              <a:lnSpc>
                <a:spcPct val="100000"/>
              </a:lnSpc>
              <a:spcBef>
                <a:spcPts val="0"/>
              </a:spcBef>
              <a:spcAft>
                <a:spcPts val="0"/>
              </a:spcAft>
              <a:buSzPts val="1400"/>
              <a:buChar char="●"/>
            </a:pPr>
            <a:r>
              <a:rPr lang="en-US" dirty="0"/>
              <a:t>43% targeted SMBs </a:t>
            </a:r>
          </a:p>
          <a:p>
            <a:pPr marL="457200" lvl="0" indent="-317500" algn="l" rtl="0">
              <a:lnSpc>
                <a:spcPct val="100000"/>
              </a:lnSpc>
              <a:spcBef>
                <a:spcPts val="0"/>
              </a:spcBef>
              <a:spcAft>
                <a:spcPts val="0"/>
              </a:spcAft>
              <a:buSzPts val="1400"/>
              <a:buChar char="●"/>
            </a:pPr>
            <a:r>
              <a:rPr lang="en-US" dirty="0"/>
              <a:t>62% of reported Breaches in SMB space</a:t>
            </a:r>
          </a:p>
          <a:p>
            <a:pPr marL="0" lvl="0" indent="0" algn="l" rtl="0">
              <a:lnSpc>
                <a:spcPct val="100000"/>
              </a:lnSpc>
              <a:spcBef>
                <a:spcPts val="0"/>
              </a:spcBef>
              <a:spcAft>
                <a:spcPts val="0"/>
              </a:spcAft>
              <a:buNone/>
            </a:pPr>
            <a:r>
              <a:rPr lang="en-US" sz="1100" u="sng" dirty="0">
                <a:solidFill>
                  <a:schemeClr val="hlink"/>
                </a:solidFill>
                <a:latin typeface="CiscoSansTT ExtraLight" panose="020B0303020201020303" pitchFamily="34" charset="0"/>
                <a:ea typeface="Arial"/>
                <a:cs typeface="CiscoSansTT ExtraLight" panose="020B0303020201020303" pitchFamily="34" charset="0"/>
                <a:sym typeface="Arial"/>
                <a:hlinkClick r:id="rId3"/>
              </a:rPr>
              <a:t>https://enterprise.verizon.com/resources/reports/dbir/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12</a:t>
            </a:fld>
            <a:endParaRPr lang="en-US" dirty="0"/>
          </a:p>
        </p:txBody>
      </p:sp>
    </p:spTree>
    <p:extLst>
      <p:ext uri="{BB962C8B-B14F-4D97-AF65-F5344CB8AC3E}">
        <p14:creationId xmlns:p14="http://schemas.microsoft.com/office/powerpoint/2010/main" val="410471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10051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 userDrawn="1">
          <p15:clr>
            <a:srgbClr val="FBAE40"/>
          </p15:clr>
        </p15:guide>
        <p15:guide id="3" pos="34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568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8" userDrawn="1">
          <p15:clr>
            <a:srgbClr val="FBAE40"/>
          </p15:clr>
        </p15:guide>
        <p15:guide id="4" pos="356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05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Freeform 6">
            <a:extLst>
              <a:ext uri="{FF2B5EF4-FFF2-40B4-BE49-F238E27FC236}">
                <a16:creationId xmlns:a16="http://schemas.microsoft.com/office/drawing/2014/main" id="{48FB0AAD-195E-7C4C-8704-A0ECB766D2FD}"/>
              </a:ext>
            </a:extLst>
          </p:cNvPr>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71219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333948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6427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188446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53818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130183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table</a:t>
            </a:r>
          </a:p>
        </p:txBody>
      </p:sp>
    </p:spTree>
    <p:extLst>
      <p:ext uri="{BB962C8B-B14F-4D97-AF65-F5344CB8AC3E}">
        <p14:creationId xmlns:p14="http://schemas.microsoft.com/office/powerpoint/2010/main" val="199137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939C-28AF-4452-9A95-5329909F71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9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6" name="Title 1"/>
          <p:cNvSpPr>
            <a:spLocks noGrp="1"/>
          </p:cNvSpPr>
          <p:nvPr>
            <p:ph type="title"/>
          </p:nvPr>
        </p:nvSpPr>
        <p:spPr>
          <a:xfrm>
            <a:off x="591996" y="256032"/>
            <a:ext cx="11009376" cy="975360"/>
          </a:xfrm>
        </p:spPr>
        <p:txBody>
          <a:bodyPr anchor="b" anchorCtr="0"/>
          <a:lstStyle>
            <a:lvl1pPr>
              <a:defRPr lang="en-US" sz="3733" b="0" i="0" u="none" kern="1200" dirty="0">
                <a:solidFill>
                  <a:schemeClr val="tx2"/>
                </a:solidFill>
                <a:latin typeface="CiscoSansTT Light" panose="020B0503020201020303" pitchFamily="34" charset="0"/>
                <a:ea typeface="CiscoSansTT Light" panose="020B0503020201020303" pitchFamily="34" charset="0"/>
                <a:cs typeface="CiscoSansTT Light" panose="020B0503020201020303" pitchFamily="34" charset="0"/>
              </a:defRPr>
            </a:lvl1pPr>
          </a:lstStyle>
          <a:p>
            <a:r>
              <a:rPr lang="en-US" dirty="0"/>
              <a:t>Click to edit Master title style</a:t>
            </a:r>
          </a:p>
        </p:txBody>
      </p:sp>
      <p:sp>
        <p:nvSpPr>
          <p:cNvPr id="9" name="Content Placeholder 4"/>
          <p:cNvSpPr>
            <a:spLocks noGrp="1"/>
          </p:cNvSpPr>
          <p:nvPr>
            <p:ph sz="quarter" idx="11" hasCustomPrompt="1"/>
          </p:nvPr>
        </p:nvSpPr>
        <p:spPr>
          <a:xfrm>
            <a:off x="591996" y="1597152"/>
            <a:ext cx="11009376" cy="4523232"/>
          </a:xfrm>
          <a:prstGeom prst="rect">
            <a:avLst/>
          </a:prstGeom>
        </p:spPr>
        <p:txBody>
          <a:bodyPr/>
          <a:lstStyle>
            <a:lvl1pPr marL="226478" indent="-226478" algn="l" defTabSz="912261" rtl="0" eaLnBrk="1" fontAlgn="base" hangingPunct="1">
              <a:lnSpc>
                <a:spcPct val="95000"/>
              </a:lnSpc>
              <a:spcBef>
                <a:spcPts val="1468"/>
              </a:spcBef>
              <a:spcAft>
                <a:spcPct val="0"/>
              </a:spcAft>
              <a:buClr>
                <a:schemeClr val="tx1"/>
              </a:buClr>
              <a:buSzPct val="80000"/>
              <a:buFont typeface="Arial"/>
              <a:buChar char="•"/>
              <a:defRPr lang="en-US" sz="2667" b="0" i="0" kern="1200" dirty="0">
                <a:solidFill>
                  <a:schemeClr val="tx1"/>
                </a:solidFill>
                <a:latin typeface="CiscoSansTT Light" panose="020B0503020201020303" pitchFamily="34" charset="0"/>
                <a:ea typeface="CiscoSansTT Thin" charset="0"/>
                <a:cs typeface="CiscoSansTT Thin" charset="0"/>
              </a:defRPr>
            </a:lvl1pPr>
            <a:lvl2pPr marL="455073" indent="-228594"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2pPr>
            <a:lvl3pPr marL="681550" indent="-226478" algn="l" defTabSz="912261" rtl="0" eaLnBrk="1" fontAlgn="base" hangingPunct="1">
              <a:lnSpc>
                <a:spcPct val="95000"/>
              </a:lnSpc>
              <a:spcBef>
                <a:spcPts val="800"/>
              </a:spcBef>
              <a:spcAft>
                <a:spcPct val="0"/>
              </a:spcAft>
              <a:buClr>
                <a:schemeClr val="tx1"/>
              </a:buClr>
              <a:buSzPct val="80000"/>
              <a:buFont typeface="Arial"/>
              <a:buChar char="•"/>
              <a:defRPr lang="en-US" sz="2133" b="0" i="0" kern="1200" dirty="0">
                <a:solidFill>
                  <a:schemeClr val="tx1"/>
                </a:solidFill>
                <a:latin typeface="CiscoSansTT Light" panose="020B0503020201020303" pitchFamily="34" charset="0"/>
                <a:ea typeface="CiscoSansTT Thin" charset="0"/>
                <a:cs typeface="CiscoSansTT Thin" charset="0"/>
              </a:defRPr>
            </a:lvl3pPr>
            <a:lvl4pPr marL="670967" indent="-226478" algn="l" defTabSz="912261" rtl="0" eaLnBrk="1" fontAlgn="base" hangingPunct="1">
              <a:lnSpc>
                <a:spcPct val="95000"/>
              </a:lnSpc>
              <a:spcBef>
                <a:spcPts val="800"/>
              </a:spcBef>
              <a:spcAft>
                <a:spcPct val="0"/>
              </a:spcAft>
              <a:buClr>
                <a:schemeClr val="tx1"/>
              </a:buClr>
              <a:buSzPct val="80000"/>
              <a:buFont typeface="Arial"/>
              <a:buChar char="•"/>
              <a:defRPr lang="en-US" sz="2400" b="0" i="0" kern="1200" dirty="0">
                <a:solidFill>
                  <a:schemeClr val="tx1"/>
                </a:solidFill>
                <a:latin typeface="CiscoSansTT Light" panose="020B0503020201020303" pitchFamily="34" charset="0"/>
                <a:ea typeface="CiscoSansTT Thin" charset="0"/>
                <a:cs typeface="CiscoSansTT Thin" charset="0"/>
              </a:defRPr>
            </a:lvl4pPr>
          </a:lstStyle>
          <a:p>
            <a:pPr marL="228594" lvl="0" indent="-228594" algn="l" defTabSz="912261" rtl="0" eaLnBrk="1" fontAlgn="base" hangingPunct="1">
              <a:lnSpc>
                <a:spcPct val="95000"/>
              </a:lnSpc>
              <a:spcBef>
                <a:spcPts val="1480"/>
              </a:spcBef>
              <a:spcAft>
                <a:spcPct val="0"/>
              </a:spcAft>
              <a:buClr>
                <a:schemeClr val="tx1"/>
              </a:buClr>
              <a:buSzPct val="80000"/>
              <a:buFont typeface="Arial"/>
              <a:buChar char="•"/>
            </a:pPr>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4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
  <p:cSld name="2_Bullet">
    <p:spTree>
      <p:nvGrpSpPr>
        <p:cNvPr id="1" name="Shape 201"/>
        <p:cNvGrpSpPr/>
        <p:nvPr/>
      </p:nvGrpSpPr>
      <p:grpSpPr>
        <a:xfrm>
          <a:off x="0" y="0"/>
          <a:ext cx="0" cy="0"/>
          <a:chOff x="0" y="0"/>
          <a:chExt cx="0" cy="0"/>
        </a:xfrm>
      </p:grpSpPr>
      <p:sp>
        <p:nvSpPr>
          <p:cNvPr id="202" name="Google Shape;202;p38"/>
          <p:cNvSpPr txBox="1">
            <a:spLocks noGrp="1"/>
          </p:cNvSpPr>
          <p:nvPr>
            <p:ph type="body" idx="1"/>
          </p:nvPr>
        </p:nvSpPr>
        <p:spPr>
          <a:xfrm>
            <a:off x="616401" y="1602317"/>
            <a:ext cx="11036400" cy="4519200"/>
          </a:xfrm>
          <a:prstGeom prst="rect">
            <a:avLst/>
          </a:prstGeom>
          <a:noFill/>
          <a:ln>
            <a:noFill/>
          </a:ln>
        </p:spPr>
        <p:txBody>
          <a:bodyPr spcFirstLastPara="1" wrap="square" lIns="91400" tIns="45700" rIns="91400" bIns="45700" anchor="t" anchorCtr="0">
            <a:noAutofit/>
          </a:bodyPr>
          <a:lstStyle>
            <a:lvl1pPr marL="609570" marR="0" lvl="0" indent="-440245" algn="l" rtl="0">
              <a:lnSpc>
                <a:spcPct val="95000"/>
              </a:lnSpc>
              <a:spcBef>
                <a:spcPts val="1480"/>
              </a:spcBef>
              <a:spcAft>
                <a:spcPts val="0"/>
              </a:spcAft>
              <a:buClr>
                <a:schemeClr val="dk1"/>
              </a:buClr>
              <a:buSzPts val="1600"/>
              <a:buFont typeface="Arial"/>
              <a:buChar char="•"/>
              <a:defRPr sz="2667" b="0" i="0" u="none" strike="noStrike" cap="none">
                <a:solidFill>
                  <a:schemeClr val="dk1"/>
                </a:solidFill>
                <a:latin typeface="CiscoSansTT ExtraLight" panose="020B0303020201020303" pitchFamily="34" charset="0"/>
                <a:ea typeface="CiscoSansTT ExtraLight" panose="020B0303020201020303" pitchFamily="34" charset="0"/>
                <a:cs typeface="CiscoSansTT ExtraLight" panose="020B0303020201020303" pitchFamily="34" charset="0"/>
                <a:sym typeface="Arial"/>
              </a:defRPr>
            </a:lvl1pPr>
            <a:lvl2pPr marL="1219140" marR="0" lvl="1" indent="-426699" algn="l" rtl="0">
              <a:lnSpc>
                <a:spcPct val="95000"/>
              </a:lnSpc>
              <a:spcBef>
                <a:spcPts val="600"/>
              </a:spcBef>
              <a:spcAft>
                <a:spcPts val="0"/>
              </a:spcAft>
              <a:buClr>
                <a:schemeClr val="dk1"/>
              </a:buClr>
              <a:buSzPts val="1440"/>
              <a:buFont typeface="Arial"/>
              <a:buChar char="•"/>
              <a:defRPr sz="2400" b="0" i="0" u="none" strike="noStrike" cap="none">
                <a:solidFill>
                  <a:schemeClr val="dk1"/>
                </a:solidFill>
                <a:latin typeface="Arial"/>
                <a:ea typeface="Arial"/>
                <a:cs typeface="Arial"/>
                <a:sym typeface="Arial"/>
              </a:defRPr>
            </a:lvl2pPr>
            <a:lvl3pPr marL="1828709" marR="0" lvl="2" indent="-413152" algn="l" rtl="0">
              <a:lnSpc>
                <a:spcPct val="95000"/>
              </a:lnSpc>
              <a:spcBef>
                <a:spcPts val="833"/>
              </a:spcBef>
              <a:spcAft>
                <a:spcPts val="0"/>
              </a:spcAft>
              <a:buClr>
                <a:schemeClr val="dk1"/>
              </a:buClr>
              <a:buSzPts val="1280"/>
              <a:buFont typeface="Arial"/>
              <a:buChar char="•"/>
              <a:defRPr sz="2133" b="0" i="0" u="none" strike="noStrike" cap="none">
                <a:solidFill>
                  <a:schemeClr val="dk1"/>
                </a:solidFill>
                <a:latin typeface="Arial"/>
                <a:ea typeface="Arial"/>
                <a:cs typeface="Arial"/>
                <a:sym typeface="Arial"/>
              </a:defRPr>
            </a:lvl3pPr>
            <a:lvl4pPr marL="2438278" marR="0" lvl="3" indent="-399605" algn="l" rtl="0">
              <a:lnSpc>
                <a:spcPct val="95000"/>
              </a:lnSpc>
              <a:spcBef>
                <a:spcPts val="833"/>
              </a:spcBef>
              <a:spcAft>
                <a:spcPts val="0"/>
              </a:spcAft>
              <a:buClr>
                <a:schemeClr val="dk1"/>
              </a:buClr>
              <a:buSzPts val="1120"/>
              <a:buFont typeface="Arial"/>
              <a:buChar char="•"/>
              <a:defRPr sz="1867" b="0" i="0" u="none" strike="noStrike" cap="none">
                <a:solidFill>
                  <a:schemeClr val="dk1"/>
                </a:solidFill>
                <a:latin typeface="Arial"/>
                <a:ea typeface="Arial"/>
                <a:cs typeface="Arial"/>
                <a:sym typeface="Arial"/>
              </a:defRPr>
            </a:lvl4pPr>
            <a:lvl5pPr marL="3047848" marR="0" lvl="4" indent="-386061" algn="l" rtl="0">
              <a:lnSpc>
                <a:spcPct val="95000"/>
              </a:lnSpc>
              <a:spcBef>
                <a:spcPts val="833"/>
              </a:spcBef>
              <a:spcAft>
                <a:spcPts val="0"/>
              </a:spcAft>
              <a:buClr>
                <a:schemeClr val="dk1"/>
              </a:buClr>
              <a:buSzPts val="960"/>
              <a:buFont typeface="Arial"/>
              <a:buChar char="•"/>
              <a:defRPr sz="1600" b="0" i="0" u="none" strike="noStrike" cap="none">
                <a:solidFill>
                  <a:schemeClr val="dk1"/>
                </a:solidFill>
                <a:latin typeface="Arial"/>
                <a:ea typeface="Arial"/>
                <a:cs typeface="Arial"/>
                <a:sym typeface="Arial"/>
              </a:defRPr>
            </a:lvl5pPr>
            <a:lvl6pPr marL="3657418" marR="0" lvl="5" indent="-380981" algn="l" rtl="0">
              <a:spcBef>
                <a:spcPts val="800"/>
              </a:spcBef>
              <a:spcAft>
                <a:spcPts val="0"/>
              </a:spcAft>
              <a:buClr>
                <a:schemeClr val="dk1"/>
              </a:buClr>
              <a:buSzPts val="900"/>
              <a:buFont typeface="Arial"/>
              <a:buChar char="•"/>
              <a:defRPr sz="1200" b="0" i="0" u="none" strike="noStrike" cap="none">
                <a:solidFill>
                  <a:schemeClr val="dk1"/>
                </a:solidFill>
                <a:latin typeface="Arial"/>
                <a:ea typeface="Arial"/>
                <a:cs typeface="Arial"/>
                <a:sym typeface="Arial"/>
              </a:defRPr>
            </a:lvl6pPr>
            <a:lvl7pPr marL="4266987" marR="0" lvl="6" indent="-372515" algn="l" rtl="0">
              <a:spcBef>
                <a:spcPts val="800"/>
              </a:spcBef>
              <a:spcAft>
                <a:spcPts val="0"/>
              </a:spcAft>
              <a:buClr>
                <a:schemeClr val="dk1"/>
              </a:buClr>
              <a:buSzPts val="800"/>
              <a:buFont typeface="Arial"/>
              <a:buChar char="•"/>
              <a:defRPr sz="1067" b="0" i="0" u="none" strike="noStrike" cap="none">
                <a:solidFill>
                  <a:schemeClr val="dk1"/>
                </a:solidFill>
                <a:latin typeface="Arial"/>
                <a:ea typeface="Arial"/>
                <a:cs typeface="Arial"/>
                <a:sym typeface="Arial"/>
              </a:defRPr>
            </a:lvl7pPr>
            <a:lvl8pPr marL="4876557" marR="0" lvl="7" indent="-304784" algn="l" rtl="0">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L="5486126" marR="0" lvl="8" indent="-431779" algn="l" rtl="0">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3" name="Google Shape;203;p38"/>
          <p:cNvSpPr txBox="1">
            <a:spLocks noGrp="1"/>
          </p:cNvSpPr>
          <p:nvPr>
            <p:ph type="title"/>
          </p:nvPr>
        </p:nvSpPr>
        <p:spPr>
          <a:xfrm>
            <a:off x="583688" y="455084"/>
            <a:ext cx="11127200" cy="975600"/>
          </a:xfrm>
          <a:prstGeom prst="rect">
            <a:avLst/>
          </a:prstGeom>
          <a:noFill/>
          <a:ln>
            <a:noFill/>
          </a:ln>
        </p:spPr>
        <p:txBody>
          <a:bodyPr spcFirstLastPara="1" wrap="square" lIns="91400" tIns="45700" rIns="91400" bIns="45700" anchor="ctr" anchorCtr="0">
            <a:noAutofit/>
          </a:bodyPr>
          <a:lstStyle>
            <a:lvl1pPr lvl="0" algn="l" rtl="0">
              <a:lnSpc>
                <a:spcPct val="80000"/>
              </a:lnSpc>
              <a:spcBef>
                <a:spcPts val="0"/>
              </a:spcBef>
              <a:spcAft>
                <a:spcPts val="0"/>
              </a:spcAft>
              <a:buSzPts val="1400"/>
              <a:buNone/>
              <a:defRPr sz="3733">
                <a:solidFill>
                  <a:schemeClr val="dk2"/>
                </a:solidFill>
              </a:defRPr>
            </a:lvl1pPr>
            <a:lvl2pPr lvl="1" algn="l" rtl="0">
              <a:lnSpc>
                <a:spcPct val="80000"/>
              </a:lnSpc>
              <a:spcBef>
                <a:spcPts val="0"/>
              </a:spcBef>
              <a:spcAft>
                <a:spcPts val="0"/>
              </a:spcAft>
              <a:buSzPts val="1400"/>
              <a:buNone/>
              <a:defRPr/>
            </a:lvl2pPr>
            <a:lvl3pPr lvl="2" algn="l" rtl="0">
              <a:lnSpc>
                <a:spcPct val="80000"/>
              </a:lnSpc>
              <a:spcBef>
                <a:spcPts val="0"/>
              </a:spcBef>
              <a:spcAft>
                <a:spcPts val="0"/>
              </a:spcAft>
              <a:buSzPts val="1400"/>
              <a:buNone/>
              <a:defRPr/>
            </a:lvl3pPr>
            <a:lvl4pPr lvl="3" algn="l" rtl="0">
              <a:lnSpc>
                <a:spcPct val="80000"/>
              </a:lnSpc>
              <a:spcBef>
                <a:spcPts val="0"/>
              </a:spcBef>
              <a:spcAft>
                <a:spcPts val="0"/>
              </a:spcAft>
              <a:buSzPts val="1400"/>
              <a:buNone/>
              <a:defRPr/>
            </a:lvl4pPr>
            <a:lvl5pPr lvl="4" algn="l" rtl="0">
              <a:lnSpc>
                <a:spcPct val="80000"/>
              </a:lnSpc>
              <a:spcBef>
                <a:spcPts val="0"/>
              </a:spcBef>
              <a:spcAft>
                <a:spcPts val="0"/>
              </a:spcAft>
              <a:buSzPts val="1400"/>
              <a:buNone/>
              <a:defRPr/>
            </a:lvl5pPr>
            <a:lvl6pPr lvl="5" algn="l" rtl="0">
              <a:lnSpc>
                <a:spcPct val="80000"/>
              </a:lnSpc>
              <a:spcBef>
                <a:spcPts val="0"/>
              </a:spcBef>
              <a:spcAft>
                <a:spcPts val="0"/>
              </a:spcAft>
              <a:buSzPts val="1400"/>
              <a:buNone/>
              <a:defRPr/>
            </a:lvl6pPr>
            <a:lvl7pPr lvl="6" algn="l" rtl="0">
              <a:lnSpc>
                <a:spcPct val="80000"/>
              </a:lnSpc>
              <a:spcBef>
                <a:spcPts val="0"/>
              </a:spcBef>
              <a:spcAft>
                <a:spcPts val="0"/>
              </a:spcAft>
              <a:buSzPts val="1400"/>
              <a:buNone/>
              <a:defRPr/>
            </a:lvl7pPr>
            <a:lvl8pPr lvl="7" algn="l" rtl="0">
              <a:lnSpc>
                <a:spcPct val="80000"/>
              </a:lnSpc>
              <a:spcBef>
                <a:spcPts val="0"/>
              </a:spcBef>
              <a:spcAft>
                <a:spcPts val="0"/>
              </a:spcAft>
              <a:buSzPts val="1400"/>
              <a:buNone/>
              <a:defRPr/>
            </a:lvl8pPr>
            <a:lvl9pPr lvl="8" algn="l" rtl="0">
              <a:lnSpc>
                <a:spcPct val="8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1679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603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97789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1228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88455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5678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1" y="5231193"/>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56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7367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601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113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29286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09989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7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4151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0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39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79967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105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9055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 userDrawn="1">
          <p15:clr>
            <a:srgbClr val="FBAE40"/>
          </p15:clr>
        </p15:guide>
        <p15:guide id="3" pos="346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5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8" userDrawn="1">
          <p15:clr>
            <a:srgbClr val="FBAE40"/>
          </p15:clr>
        </p15:guide>
        <p15:guide id="4" pos="3567"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1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Tree>
    <p:extLst>
      <p:ext uri="{BB962C8B-B14F-4D97-AF65-F5344CB8AC3E}">
        <p14:creationId xmlns:p14="http://schemas.microsoft.com/office/powerpoint/2010/main" val="64146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6194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6781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Tree>
    <p:extLst>
      <p:ext uri="{BB962C8B-B14F-4D97-AF65-F5344CB8AC3E}">
        <p14:creationId xmlns:p14="http://schemas.microsoft.com/office/powerpoint/2010/main" val="38376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08037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325673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table</a:t>
            </a:r>
          </a:p>
        </p:txBody>
      </p:sp>
    </p:spTree>
    <p:extLst>
      <p:ext uri="{BB962C8B-B14F-4D97-AF65-F5344CB8AC3E}">
        <p14:creationId xmlns:p14="http://schemas.microsoft.com/office/powerpoint/2010/main" val="3203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4558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618351" y="1918747"/>
            <a:ext cx="5093797" cy="3020519"/>
          </a:xfrm>
        </p:spPr>
        <p:txBody>
          <a:bodyPr lIns="61715" tIns="34288" rIns="61715" bIns="34288" rtlCol="0">
            <a:noAutofit/>
          </a:bodyPr>
          <a:lstStyle>
            <a:lvl1pPr marL="0" indent="0" algn="l" defTabSz="914308" rtl="0" eaLnBrk="1" latinLnBrk="0" hangingPunct="1">
              <a:lnSpc>
                <a:spcPct val="80000"/>
              </a:lnSpc>
              <a:spcBef>
                <a:spcPct val="0"/>
              </a:spcBef>
              <a:buClr>
                <a:schemeClr val="tx1"/>
              </a:buClr>
              <a:buFont typeface="Ciscolight" pitchFamily="2" charset="0"/>
              <a:buNone/>
              <a:defRPr lang="en-US" sz="6000" b="0" kern="1200" spc="0" baseline="0" dirty="0">
                <a:solidFill>
                  <a:schemeClr val="tx2"/>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6563360" y="872691"/>
            <a:ext cx="5154507" cy="5120640"/>
          </a:xfrm>
          <a:prstGeom prst="rect">
            <a:avLst/>
          </a:prstGeom>
        </p:spPr>
        <p:txBody>
          <a:bodyPr lIns="91420" tIns="45710" rIns="91420" bIns="45710" anchor="ctr" anchorCtr="0">
            <a:noAutofit/>
          </a:bodyPr>
          <a:lstStyle>
            <a:lvl1pPr marL="0" indent="0">
              <a:buFontTx/>
              <a:buNone/>
              <a:defRPr sz="2133" baseline="0">
                <a:solidFill>
                  <a:schemeClr val="tx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764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583689" y="1799139"/>
            <a:ext cx="5338660" cy="4054500"/>
          </a:xfrm>
          <a:prstGeom prst="rect">
            <a:avLst/>
          </a:prstGeom>
        </p:spPr>
        <p:txBody>
          <a:bodyPr lIns="91420" tIns="45710" rIns="91420" bIns="45710"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11" name="Picture Placeholder 2"/>
          <p:cNvSpPr>
            <a:spLocks noGrp="1"/>
          </p:cNvSpPr>
          <p:nvPr>
            <p:ph type="pic" sz="quarter" idx="10"/>
          </p:nvPr>
        </p:nvSpPr>
        <p:spPr>
          <a:xfrm>
            <a:off x="6277480" y="1799167"/>
            <a:ext cx="5433525" cy="4054944"/>
          </a:xfrm>
          <a:prstGeom prst="rect">
            <a:avLst/>
          </a:prstGeom>
        </p:spPr>
        <p:txBody>
          <a:bodyPr vert="horz" lIns="91420" tIns="45710" rIns="91420" bIns="45710">
            <a:noAutofit/>
          </a:bodyPr>
          <a:lstStyle>
            <a:lvl1pPr marL="0" indent="0" algn="ctr">
              <a:buNone/>
              <a:defRPr sz="2667" b="0" i="0">
                <a:solidFill>
                  <a:schemeClr val="tx2"/>
                </a:solidFill>
                <a:latin typeface="+mn-lt"/>
                <a:cs typeface="CiscoSans ExtraLight"/>
              </a:defRPr>
            </a:lvl1pPr>
          </a:lstStyle>
          <a:p>
            <a:pPr lvl="0"/>
            <a:r>
              <a:rPr lang="en-US" noProof="0"/>
              <a:t>Click icon to add picture</a:t>
            </a:r>
            <a:endParaRPr lang="en-US" noProof="0" dirty="0"/>
          </a:p>
        </p:txBody>
      </p:sp>
      <p:sp>
        <p:nvSpPr>
          <p:cNvPr id="5"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8142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66554" y="4279401"/>
            <a:ext cx="6246489" cy="384175"/>
          </a:xfrm>
          <a:prstGeom prst="rect">
            <a:avLst/>
          </a:prstGeom>
        </p:spPr>
        <p:txBody>
          <a:bodyPr vert="horz" lIns="68574" tIns="34288" rIns="68574" bIns="34288" rtlCol="0">
            <a:noAutofit/>
          </a:bodyPr>
          <a:lstStyle>
            <a:lvl1pPr marL="0" indent="0" algn="l" defTabSz="914308" rtl="0" eaLnBrk="1" latinLnBrk="0" hangingPunct="1">
              <a:lnSpc>
                <a:spcPct val="95000"/>
              </a:lnSpc>
              <a:spcBef>
                <a:spcPts val="1440"/>
              </a:spcBef>
              <a:buClr>
                <a:srgbClr val="92D050"/>
              </a:buClr>
              <a:buSzPct val="90000"/>
              <a:buFont typeface="Arial" pitchFamily="34" charset="0"/>
              <a:buNone/>
              <a:tabLst/>
              <a:defRPr lang="en-US" sz="2400" kern="1200" baseline="0" dirty="0">
                <a:solidFill>
                  <a:schemeClr val="tx1"/>
                </a:solidFill>
                <a:latin typeface="+mj-lt"/>
                <a:ea typeface="+mn-ea"/>
                <a:cs typeface="+mn-cs"/>
              </a:defRPr>
            </a:lvl1pPr>
            <a:lvl2pPr marL="457150" indent="0" algn="ctr">
              <a:buNone/>
              <a:defRPr>
                <a:solidFill>
                  <a:schemeClr val="tx1">
                    <a:tint val="75000"/>
                  </a:schemeClr>
                </a:solidFill>
              </a:defRPr>
            </a:lvl2pPr>
            <a:lvl3pPr marL="914308" indent="0" algn="ctr">
              <a:buNone/>
              <a:defRPr>
                <a:solidFill>
                  <a:schemeClr val="tx1">
                    <a:tint val="75000"/>
                  </a:schemeClr>
                </a:solidFill>
              </a:defRPr>
            </a:lvl3pPr>
            <a:lvl4pPr marL="1371462" indent="0" algn="ctr">
              <a:buNone/>
              <a:defRPr>
                <a:solidFill>
                  <a:schemeClr val="tx1">
                    <a:tint val="75000"/>
                  </a:schemeClr>
                </a:solidFill>
              </a:defRPr>
            </a:lvl4pPr>
            <a:lvl5pPr marL="1828618" indent="0" algn="ctr">
              <a:buNone/>
              <a:defRPr>
                <a:solidFill>
                  <a:schemeClr val="tx1">
                    <a:tint val="75000"/>
                  </a:schemeClr>
                </a:solidFill>
              </a:defRPr>
            </a:lvl5pPr>
            <a:lvl6pPr marL="2285768"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7"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612701" y="3282703"/>
            <a:ext cx="6283409" cy="1022351"/>
          </a:xfrm>
        </p:spPr>
        <p:txBody>
          <a:bodyPr lIns="61715" tIns="34288" rIns="61715" bIns="34288" rtlCol="0" anchor="b">
            <a:noAutofit/>
          </a:bodyPr>
          <a:lstStyle>
            <a:lvl1pPr marL="0" indent="0" algn="l" defTabSz="914308" rtl="0" eaLnBrk="1" latinLnBrk="0" hangingPunct="1">
              <a:lnSpc>
                <a:spcPct val="80000"/>
              </a:lnSpc>
              <a:spcBef>
                <a:spcPct val="0"/>
              </a:spcBef>
              <a:buClr>
                <a:schemeClr val="tx1"/>
              </a:buClr>
              <a:buFont typeface="Ciscolight" pitchFamily="2" charset="0"/>
              <a:buNone/>
              <a:defRPr lang="en-US" sz="6933"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7387175" y="1917701"/>
            <a:ext cx="3568700" cy="2889251"/>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9337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Photo_4_grid">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554568" y="1092201"/>
            <a:ext cx="4931833" cy="1460499"/>
          </a:xfrm>
          <a:prstGeom prst="rect">
            <a:avLst/>
          </a:prstGeom>
        </p:spPr>
        <p:txBody>
          <a:bodyPr anchor="ctr" anchorCtr="0"/>
          <a:lstStyle>
            <a:lvl1pPr marL="0" indent="0">
              <a:buNone/>
              <a:defRPr sz="4800">
                <a:solidFill>
                  <a:schemeClr val="tx2"/>
                </a:solidFill>
              </a:defRPr>
            </a:lvl1pPr>
          </a:lstStyle>
          <a:p>
            <a:pPr lvl="0"/>
            <a:r>
              <a:rPr lang="en-US" dirty="0"/>
              <a:t>Click to edit text styles</a:t>
            </a:r>
          </a:p>
        </p:txBody>
      </p:sp>
      <p:sp>
        <p:nvSpPr>
          <p:cNvPr id="2" name="Rectangle 1"/>
          <p:cNvSpPr/>
          <p:nvPr userDrawn="1"/>
        </p:nvSpPr>
        <p:spPr>
          <a:xfrm>
            <a:off x="6096000" y="0"/>
            <a:ext cx="6096000" cy="6858000"/>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21"/>
          </p:nvPr>
        </p:nvSpPr>
        <p:spPr>
          <a:xfrm>
            <a:off x="554568" y="3124200"/>
            <a:ext cx="4931833" cy="2768600"/>
          </a:xfrm>
          <a:prstGeom prst="rect">
            <a:avLst/>
          </a:prstGeom>
        </p:spPr>
        <p:txBody>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071088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pos="3456" userDrawn="1">
          <p15:clr>
            <a:srgbClr val="FBAE40"/>
          </p15:clr>
        </p15:guide>
        <p15:guide id="2" orient="horz" pos="432" userDrawn="1">
          <p15:clr>
            <a:srgbClr val="FBAE40"/>
          </p15:clr>
        </p15:guide>
        <p15:guide id="3" orient="horz" pos="1424" userDrawn="1">
          <p15:clr>
            <a:srgbClr val="FBAE40"/>
          </p15:clr>
        </p15:guide>
        <p15:guide id="4" orient="horz" pos="3888" userDrawn="1">
          <p15:clr>
            <a:srgbClr val="FBAE40"/>
          </p15:clr>
        </p15:guide>
        <p15:guide id="5" pos="2176" userDrawn="1">
          <p15:clr>
            <a:srgbClr val="FBAE40"/>
          </p15:clr>
        </p15:guide>
        <p15:guide id="6" orient="horz" pos="1248" userDrawn="1">
          <p15:clr>
            <a:srgbClr val="FBAE40"/>
          </p15:clr>
        </p15:guide>
        <p15:guide id="7" pos="349" userDrawn="1">
          <p15:clr>
            <a:srgbClr val="FBAE40"/>
          </p15:clr>
        </p15:guide>
        <p15:guide id="8" pos="3840" userDrawn="1">
          <p15:clr>
            <a:srgbClr val="FBAE40"/>
          </p15:clr>
        </p15:guide>
        <p15:guide id="9" pos="4805" userDrawn="1">
          <p15:clr>
            <a:srgbClr val="FBAE40"/>
          </p15:clr>
        </p15:guide>
        <p15:guide id="10" pos="5388" userDrawn="1">
          <p15:clr>
            <a:srgbClr val="FBAE40"/>
          </p15:clr>
        </p15:guide>
        <p15:guide id="11" pos="7168" userDrawn="1">
          <p15:clr>
            <a:srgbClr val="FBAE40"/>
          </p15:clr>
        </p15:guide>
        <p15:guide id="12" orient="horz" pos="1616" userDrawn="1">
          <p15:clr>
            <a:srgbClr val="FBAE40"/>
          </p15:clr>
        </p15:guide>
        <p15:guide id="13" orient="horz" pos="688" userDrawn="1">
          <p15:clr>
            <a:srgbClr val="FBAE40"/>
          </p15:clr>
        </p15:guide>
        <p15:guide id="14" orient="horz" pos="955" userDrawn="1">
          <p15:clr>
            <a:srgbClr val="FBAE40"/>
          </p15:clr>
        </p15:guide>
        <p15:guide id="15" orient="horz" pos="19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1" y="5231193"/>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305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Intro Crea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13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Segue 5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95972" y="1328928"/>
            <a:ext cx="8619744"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9855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Half_Page_Text">
    <p:spTree>
      <p:nvGrpSpPr>
        <p:cNvPr id="1" name=""/>
        <p:cNvGrpSpPr/>
        <p:nvPr/>
      </p:nvGrpSpPr>
      <p:grpSpPr>
        <a:xfrm>
          <a:off x="0" y="0"/>
          <a:ext cx="0" cy="0"/>
          <a:chOff x="0" y="0"/>
          <a:chExt cx="0" cy="0"/>
        </a:xfrm>
      </p:grpSpPr>
      <p:sp>
        <p:nvSpPr>
          <p:cNvPr id="4" name="Rectangle 3"/>
          <p:cNvSpPr/>
          <p:nvPr userDrawn="1"/>
        </p:nvSpPr>
        <p:spPr>
          <a:xfrm>
            <a:off x="609600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6654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lumMod val="75000"/>
                  </a:schemeClr>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36906"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9100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8" userDrawn="1">
          <p15:clr>
            <a:srgbClr val="FBAE40"/>
          </p15:clr>
        </p15:guide>
        <p15:guide id="4" pos="3567"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58359"/>
            <a:ext cx="6886087" cy="384175"/>
          </a:xfrm>
          <a:prstGeom prst="rect">
            <a:avLst/>
          </a:prstGeom>
        </p:spPr>
        <p:txBody>
          <a:bodyPr lIns="91420" tIns="45710" rIns="91420" bIns="45710" anchor="b" anchorCtr="0">
            <a:noAutofit/>
          </a:bodyPr>
          <a:lstStyle>
            <a:lvl1pPr marL="0" indent="0" algn="l">
              <a:buNone/>
              <a:defRPr sz="2133" b="0" i="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7" y="5478355"/>
            <a:ext cx="6886087"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7" y="5798351"/>
            <a:ext cx="6886087"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4" y="4281951"/>
            <a:ext cx="6895496"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a:t>Subtitle Goes Here</a:t>
            </a:r>
          </a:p>
        </p:txBody>
      </p:sp>
      <p:sp>
        <p:nvSpPr>
          <p:cNvPr id="20" name="Title 1"/>
          <p:cNvSpPr>
            <a:spLocks noGrp="1"/>
          </p:cNvSpPr>
          <p:nvPr>
            <p:ph type="ctrTitle" hasCustomPrompt="1"/>
          </p:nvPr>
        </p:nvSpPr>
        <p:spPr>
          <a:xfrm>
            <a:off x="567688" y="2663800"/>
            <a:ext cx="6952421" cy="1715811"/>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r>
              <a:rPr lang="en-GB"/>
              <a:t>Presentation Title Goes Here</a:t>
            </a:r>
            <a:endParaRPr lang="en-US"/>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a:extLst>
              <a:ext uri="{FF2B5EF4-FFF2-40B4-BE49-F238E27FC236}">
                <a16:creationId xmlns:a16="http://schemas.microsoft.com/office/drawing/2014/main" id="{B32EABF9-A96E-544D-9795-AF84A5A6A993}"/>
              </a:ext>
            </a:extLst>
          </p:cNvPr>
          <p:cNvSpPr/>
          <p:nvPr userDrawn="1"/>
        </p:nvSpPr>
        <p:spPr>
          <a:xfrm>
            <a:off x="638043" y="6333988"/>
            <a:ext cx="7393912" cy="297454"/>
          </a:xfrm>
          <a:prstGeom prst="rect">
            <a:avLst/>
          </a:prstGeom>
        </p:spPr>
        <p:txBody>
          <a:bodyPr wrap="square">
            <a:spAutoFit/>
          </a:bodyPr>
          <a:lstStyle/>
          <a:p>
            <a:r>
              <a:rPr lang="en-US" sz="1333">
                <a:solidFill>
                  <a:schemeClr val="bg1"/>
                </a:solidFill>
                <a:latin typeface="+mn-lt"/>
              </a:rPr>
              <a:t>For internal use only. Not for external use or consumption.</a:t>
            </a:r>
            <a:endParaRPr lang="en-US" sz="1333">
              <a:solidFill>
                <a:schemeClr val="bg1"/>
              </a:solidFill>
              <a:effectLst/>
              <a:latin typeface="+mn-lt"/>
            </a:endParaRPr>
          </a:p>
        </p:txBody>
      </p:sp>
    </p:spTree>
    <p:extLst>
      <p:ext uri="{BB962C8B-B14F-4D97-AF65-F5344CB8AC3E}">
        <p14:creationId xmlns:p14="http://schemas.microsoft.com/office/powerpoint/2010/main" val="8017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624419" y="5221411"/>
            <a:ext cx="741820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9" y="2054070"/>
            <a:ext cx="7658724" cy="3038449"/>
          </a:xfrm>
          <a:prstGeom prst="rect">
            <a:avLst/>
          </a:prstGeom>
        </p:spPr>
        <p:txBody>
          <a:bodyPr>
            <a:noAutofit/>
          </a:bodyPr>
          <a:lstStyle>
            <a:lvl1pPr marL="244789" indent="-533264" algn="l">
              <a:lnSpc>
                <a:spcPct val="90000"/>
              </a:lnSpc>
              <a:defRPr sz="5333" b="0" i="1" spc="0" baseline="0">
                <a:solidFill>
                  <a:schemeClr val="bg1"/>
                </a:solidFill>
                <a:latin typeface="+mj-lt"/>
                <a:cs typeface="CiscoSans Thin"/>
              </a:defRPr>
            </a:lvl1pPr>
          </a:lstStyle>
          <a:p>
            <a:r>
              <a:rPr lang="en-US"/>
              <a:t>Click to edit Master title style</a:t>
            </a:r>
          </a:p>
        </p:txBody>
      </p:sp>
      <p:pic>
        <p:nvPicPr>
          <p:cNvPr id="14" name="Picture 13">
            <a:extLst>
              <a:ext uri="{FF2B5EF4-FFF2-40B4-BE49-F238E27FC236}">
                <a16:creationId xmlns:a16="http://schemas.microsoft.com/office/drawing/2014/main" id="{C303A1A3-0015-4F45-AA4A-184DD77C49B3}"/>
              </a:ext>
            </a:extLst>
          </p:cNvPr>
          <p:cNvPicPr>
            <a:picLocks noChangeAspect="1"/>
          </p:cNvPicPr>
          <p:nvPr userDrawn="1"/>
        </p:nvPicPr>
        <p:blipFill>
          <a:blip r:embed="rId2"/>
          <a:srcRect/>
          <a:stretch/>
        </p:blipFill>
        <p:spPr>
          <a:xfrm rot="10800000">
            <a:off x="8412479" y="3300868"/>
            <a:ext cx="3258588" cy="3249509"/>
          </a:xfrm>
          <a:prstGeom prst="rect">
            <a:avLst/>
          </a:prstGeom>
        </p:spPr>
      </p:pic>
    </p:spTree>
    <p:extLst>
      <p:ext uri="{BB962C8B-B14F-4D97-AF65-F5344CB8AC3E}">
        <p14:creationId xmlns:p14="http://schemas.microsoft.com/office/powerpoint/2010/main" val="82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Section Titl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624419" y="5221411"/>
            <a:ext cx="741820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9" y="2054070"/>
            <a:ext cx="7658724" cy="3038449"/>
          </a:xfrm>
          <a:prstGeom prst="rect">
            <a:avLst/>
          </a:prstGeom>
        </p:spPr>
        <p:txBody>
          <a:bodyPr>
            <a:noAutofit/>
          </a:bodyPr>
          <a:lstStyle>
            <a:lvl1pPr marL="960" indent="0" algn="l">
              <a:lnSpc>
                <a:spcPct val="90000"/>
              </a:lnSpc>
              <a:defRPr sz="5333" b="0" i="0" spc="0" baseline="0">
                <a:solidFill>
                  <a:schemeClr val="bg1"/>
                </a:solidFill>
                <a:latin typeface="CiscoSansTT Medium" panose="020B0503020201020303" pitchFamily="34" charset="0"/>
                <a:cs typeface="CiscoSans Thin"/>
              </a:defRPr>
            </a:lvl1pPr>
          </a:lstStyle>
          <a:p>
            <a:r>
              <a:rPr lang="en-US"/>
              <a:t>Click to edit Master title style</a:t>
            </a:r>
          </a:p>
        </p:txBody>
      </p:sp>
      <p:pic>
        <p:nvPicPr>
          <p:cNvPr id="14" name="Picture 13">
            <a:extLst>
              <a:ext uri="{FF2B5EF4-FFF2-40B4-BE49-F238E27FC236}">
                <a16:creationId xmlns:a16="http://schemas.microsoft.com/office/drawing/2014/main" id="{C303A1A3-0015-4F45-AA4A-184DD77C49B3}"/>
              </a:ext>
            </a:extLst>
          </p:cNvPr>
          <p:cNvPicPr>
            <a:picLocks noChangeAspect="1"/>
          </p:cNvPicPr>
          <p:nvPr userDrawn="1"/>
        </p:nvPicPr>
        <p:blipFill>
          <a:blip r:embed="rId2"/>
          <a:srcRect/>
          <a:stretch/>
        </p:blipFill>
        <p:spPr>
          <a:xfrm rot="10800000">
            <a:off x="8412479" y="3300868"/>
            <a:ext cx="3258588" cy="3249509"/>
          </a:xfrm>
          <a:prstGeom prst="rect">
            <a:avLst/>
          </a:prstGeom>
        </p:spPr>
      </p:pic>
    </p:spTree>
    <p:extLst>
      <p:ext uri="{BB962C8B-B14F-4D97-AF65-F5344CB8AC3E}">
        <p14:creationId xmlns:p14="http://schemas.microsoft.com/office/powerpoint/2010/main" val="296664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a:solidFill>
                <a:schemeClr val="tx2"/>
              </a:solidFill>
            </a:endParaRPr>
          </a:p>
        </p:txBody>
      </p:sp>
      <p:sp>
        <p:nvSpPr>
          <p:cNvPr id="3" name="Text Placeholder 9"/>
          <p:cNvSpPr>
            <a:spLocks noGrp="1"/>
          </p:cNvSpPr>
          <p:nvPr>
            <p:ph type="body" sz="quarter" idx="11"/>
          </p:nvPr>
        </p:nvSpPr>
        <p:spPr>
          <a:xfrm>
            <a:off x="624420" y="5221411"/>
            <a:ext cx="7428449"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900" y="2054070"/>
            <a:ext cx="7668969" cy="3038449"/>
          </a:xfrm>
          <a:prstGeom prst="rect">
            <a:avLst/>
          </a:prstGeom>
        </p:spPr>
        <p:txBody>
          <a:bodyPr>
            <a:noAutofit/>
          </a:bodyPr>
          <a:lstStyle>
            <a:lvl1pPr marL="244789" indent="-533264" algn="l">
              <a:lnSpc>
                <a:spcPct val="90000"/>
              </a:lnSpc>
              <a:defRPr sz="5333" b="0" i="1" spc="0" baseline="0">
                <a:solidFill>
                  <a:schemeClr val="tx2"/>
                </a:solidFill>
                <a:latin typeface="CiscoSansTT ExtraLight" panose="020B0303020201020303" pitchFamily="34" charset="0"/>
                <a:ea typeface="CiscoSansTT Medium" panose="020B0503020201020303" pitchFamily="34" charset="-128"/>
                <a:cs typeface="CiscoSansTT Medium" panose="020B0503020201020303" pitchFamily="34" charset="-128"/>
              </a:defRPr>
            </a:lvl1pPr>
          </a:lstStyle>
          <a:p>
            <a:r>
              <a:rPr lang="en-US"/>
              <a:t>Click to edit Master title style</a:t>
            </a:r>
          </a:p>
        </p:txBody>
      </p:sp>
      <p:pic>
        <p:nvPicPr>
          <p:cNvPr id="15" name="Picture 14" descr="A close up of a logo&#10;&#10;Description automatically generated">
            <a:extLst>
              <a:ext uri="{FF2B5EF4-FFF2-40B4-BE49-F238E27FC236}">
                <a16:creationId xmlns:a16="http://schemas.microsoft.com/office/drawing/2014/main" id="{702C843D-B3EE-734B-B92F-D94077D4DCAD}"/>
              </a:ext>
            </a:extLst>
          </p:cNvPr>
          <p:cNvPicPr>
            <a:picLocks noChangeAspect="1"/>
          </p:cNvPicPr>
          <p:nvPr userDrawn="1"/>
        </p:nvPicPr>
        <p:blipFill>
          <a:blip r:embed="rId2"/>
          <a:stretch>
            <a:fillRect/>
          </a:stretch>
        </p:blipFill>
        <p:spPr>
          <a:xfrm>
            <a:off x="8433268" y="3329171"/>
            <a:ext cx="3203501" cy="3203501"/>
          </a:xfrm>
          <a:prstGeom prst="rect">
            <a:avLst/>
          </a:prstGeom>
        </p:spPr>
      </p:pic>
    </p:spTree>
    <p:extLst>
      <p:ext uri="{BB962C8B-B14F-4D97-AF65-F5344CB8AC3E}">
        <p14:creationId xmlns:p14="http://schemas.microsoft.com/office/powerpoint/2010/main" val="7041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Section 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a:solidFill>
                <a:schemeClr val="tx2"/>
              </a:solidFill>
            </a:endParaRPr>
          </a:p>
        </p:txBody>
      </p:sp>
      <p:sp>
        <p:nvSpPr>
          <p:cNvPr id="3" name="Text Placeholder 9"/>
          <p:cNvSpPr>
            <a:spLocks noGrp="1"/>
          </p:cNvSpPr>
          <p:nvPr>
            <p:ph type="body" sz="quarter" idx="11"/>
          </p:nvPr>
        </p:nvSpPr>
        <p:spPr>
          <a:xfrm>
            <a:off x="624420" y="5221411"/>
            <a:ext cx="7428449"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900" y="2054070"/>
            <a:ext cx="7668969" cy="3038449"/>
          </a:xfrm>
          <a:prstGeom prst="rect">
            <a:avLst/>
          </a:prstGeom>
        </p:spPr>
        <p:txBody>
          <a:bodyPr>
            <a:noAutofit/>
          </a:bodyPr>
          <a:lstStyle>
            <a:lvl1pPr marL="960" indent="0" algn="l">
              <a:lnSpc>
                <a:spcPct val="90000"/>
              </a:lnSpc>
              <a:defRPr sz="5333" b="0" i="0" spc="0" baseline="0">
                <a:solidFill>
                  <a:schemeClr val="tx2"/>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r>
              <a:rPr lang="en-US"/>
              <a:t>Click to edit Master title style</a:t>
            </a:r>
          </a:p>
        </p:txBody>
      </p:sp>
      <p:pic>
        <p:nvPicPr>
          <p:cNvPr id="15" name="Picture 14" descr="A close up of a logo&#10;&#10;Description automatically generated">
            <a:extLst>
              <a:ext uri="{FF2B5EF4-FFF2-40B4-BE49-F238E27FC236}">
                <a16:creationId xmlns:a16="http://schemas.microsoft.com/office/drawing/2014/main" id="{702C843D-B3EE-734B-B92F-D94077D4DCAD}"/>
              </a:ext>
            </a:extLst>
          </p:cNvPr>
          <p:cNvPicPr>
            <a:picLocks noChangeAspect="1"/>
          </p:cNvPicPr>
          <p:nvPr userDrawn="1"/>
        </p:nvPicPr>
        <p:blipFill>
          <a:blip r:embed="rId2"/>
          <a:stretch>
            <a:fillRect/>
          </a:stretch>
        </p:blipFill>
        <p:spPr>
          <a:xfrm>
            <a:off x="8433268" y="3329171"/>
            <a:ext cx="3203501" cy="3203501"/>
          </a:xfrm>
          <a:prstGeom prst="rect">
            <a:avLst/>
          </a:prstGeom>
        </p:spPr>
      </p:pic>
    </p:spTree>
    <p:extLst>
      <p:ext uri="{BB962C8B-B14F-4D97-AF65-F5344CB8AC3E}">
        <p14:creationId xmlns:p14="http://schemas.microsoft.com/office/powerpoint/2010/main" val="153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2" y="5231194"/>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528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3"/>
            <a:ext cx="12192000"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
        <p:nvSpPr>
          <p:cNvPr id="6" name="Rectangle 5">
            <a:extLst>
              <a:ext uri="{FF2B5EF4-FFF2-40B4-BE49-F238E27FC236}">
                <a16:creationId xmlns:a16="http://schemas.microsoft.com/office/drawing/2014/main" id="{F85E92C6-BA67-A541-96C1-8A7D2BB3A314}"/>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10" name="Group 9">
            <a:extLst>
              <a:ext uri="{FF2B5EF4-FFF2-40B4-BE49-F238E27FC236}">
                <a16:creationId xmlns:a16="http://schemas.microsoft.com/office/drawing/2014/main" id="{46EE15B9-70F8-5548-B1C7-0B0EC12FC415}"/>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E10CC2FC-4CF1-6E41-8AF8-D6F96C8188C3}"/>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DA490EFB-A674-FB4A-8BE1-0E5BE8E4EE98}"/>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36026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3155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450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5"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4371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3688" y="1602317"/>
            <a:ext cx="11127317"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System Font Regular"/>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Wingdings" pitchFamily="2" charset="2"/>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D295B40-212D-5040-88BE-F1DCF48EF948}"/>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9" name="Group 8">
            <a:extLst>
              <a:ext uri="{FF2B5EF4-FFF2-40B4-BE49-F238E27FC236}">
                <a16:creationId xmlns:a16="http://schemas.microsoft.com/office/drawing/2014/main" id="{AEDEF190-103A-4841-8CED-B465FB11A6A3}"/>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BDE631C0-DA09-D94D-A3E7-5528CAE1DB00}"/>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4" name="Title 4">
              <a:extLst>
                <a:ext uri="{FF2B5EF4-FFF2-40B4-BE49-F238E27FC236}">
                  <a16:creationId xmlns:a16="http://schemas.microsoft.com/office/drawing/2014/main" id="{8DCF675E-CDF4-F649-8E1C-98B08E032B21}"/>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1" name="Title Placeholder 5">
            <a:extLst>
              <a:ext uri="{FF2B5EF4-FFF2-40B4-BE49-F238E27FC236}">
                <a16:creationId xmlns:a16="http://schemas.microsoft.com/office/drawing/2014/main" id="{C7FEADB2-AD3A-F549-B47F-97104172DEC6}"/>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3" name="Text Placeholder 2">
            <a:extLst>
              <a:ext uri="{FF2B5EF4-FFF2-40B4-BE49-F238E27FC236}">
                <a16:creationId xmlns:a16="http://schemas.microsoft.com/office/drawing/2014/main" id="{304EDBAB-670A-4A40-87CD-6F89161874F9}"/>
              </a:ext>
            </a:extLst>
          </p:cNvPr>
          <p:cNvSpPr>
            <a:spLocks noGrp="1"/>
          </p:cNvSpPr>
          <p:nvPr>
            <p:ph type="body" sz="quarter" idx="11"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spTree>
    <p:extLst>
      <p:ext uri="{BB962C8B-B14F-4D97-AF65-F5344CB8AC3E}">
        <p14:creationId xmlns:p14="http://schemas.microsoft.com/office/powerpoint/2010/main" val="32599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83690" y="1607864"/>
            <a:ext cx="5309111"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System Font Regular"/>
              <a:buChar char="-"/>
              <a:defRPr sz="2400" b="0" i="0">
                <a:solidFill>
                  <a:schemeClr val="tx1"/>
                </a:solidFill>
                <a:latin typeface="+mn-lt"/>
                <a:cs typeface="CiscoSans ExtraLight"/>
              </a:defRPr>
            </a:lvl2pPr>
            <a:lvl3pPr marL="537607" indent="-152392">
              <a:buClr>
                <a:schemeClr val="tx1"/>
              </a:buClr>
              <a:buSzPct val="60000"/>
              <a:buFont typeface="Wingdings" pitchFamily="2" charset="2"/>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6" y="1607864"/>
            <a:ext cx="5369851"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System Font Regular"/>
              <a:buChar char="-"/>
              <a:defRPr sz="2400" b="0" i="0">
                <a:solidFill>
                  <a:schemeClr val="tx1"/>
                </a:solidFill>
                <a:latin typeface="+mn-lt"/>
                <a:cs typeface="CiscoSans ExtraLight"/>
              </a:defRPr>
            </a:lvl2pPr>
            <a:lvl3pPr marL="537607" indent="-152392">
              <a:buClr>
                <a:schemeClr val="tx1"/>
              </a:buClr>
              <a:buSzPct val="60000"/>
              <a:buFont typeface="Wingdings" pitchFamily="2" charset="2"/>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CCA6DEB-54A8-7B4A-83C5-BB5BE7366D30}"/>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9" name="Group 8">
            <a:extLst>
              <a:ext uri="{FF2B5EF4-FFF2-40B4-BE49-F238E27FC236}">
                <a16:creationId xmlns:a16="http://schemas.microsoft.com/office/drawing/2014/main" id="{7BE7E165-E5C3-AC4A-ACF1-1812A6F411F7}"/>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656E2DC2-56BF-A94E-B987-58C1337DA4C9}"/>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9D3220F6-7C3E-0645-ABC5-46F2C1AEF1DF}"/>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3" name="Title Placeholder 5">
            <a:extLst>
              <a:ext uri="{FF2B5EF4-FFF2-40B4-BE49-F238E27FC236}">
                <a16:creationId xmlns:a16="http://schemas.microsoft.com/office/drawing/2014/main" id="{5443778D-9261-8349-A303-F9D4F7D0E622}"/>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4" name="Text Placeholder 2">
            <a:extLst>
              <a:ext uri="{FF2B5EF4-FFF2-40B4-BE49-F238E27FC236}">
                <a16:creationId xmlns:a16="http://schemas.microsoft.com/office/drawing/2014/main" id="{08451987-305D-534A-AF23-446C73D421AC}"/>
              </a:ext>
            </a:extLst>
          </p:cNvPr>
          <p:cNvSpPr>
            <a:spLocks noGrp="1"/>
          </p:cNvSpPr>
          <p:nvPr>
            <p:ph type="body" sz="quarter" idx="12"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cxnSp>
        <p:nvCxnSpPr>
          <p:cNvPr id="3" name="Straight Connector 2">
            <a:extLst>
              <a:ext uri="{FF2B5EF4-FFF2-40B4-BE49-F238E27FC236}">
                <a16:creationId xmlns:a16="http://schemas.microsoft.com/office/drawing/2014/main" id="{41BEEA5F-F059-6742-9E9F-9F3D42EDB6AB}"/>
              </a:ext>
            </a:extLst>
          </p:cNvPr>
          <p:cNvCxnSpPr>
            <a:cxnSpLocks/>
          </p:cNvCxnSpPr>
          <p:nvPr userDrawn="1"/>
        </p:nvCxnSpPr>
        <p:spPr>
          <a:xfrm>
            <a:off x="6118319" y="1575984"/>
            <a:ext cx="0" cy="43845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6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F4657-8532-224A-B14E-3C2CEAEAF9FF}"/>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7" name="Group 6">
            <a:extLst>
              <a:ext uri="{FF2B5EF4-FFF2-40B4-BE49-F238E27FC236}">
                <a16:creationId xmlns:a16="http://schemas.microsoft.com/office/drawing/2014/main" id="{C00183AB-2DD9-2B4C-9E54-B2AB3307B238}"/>
              </a:ext>
            </a:extLst>
          </p:cNvPr>
          <p:cNvGrpSpPr/>
          <p:nvPr userDrawn="1"/>
        </p:nvGrpSpPr>
        <p:grpSpPr>
          <a:xfrm>
            <a:off x="8587390" y="6202023"/>
            <a:ext cx="2957463" cy="445436"/>
            <a:chOff x="6530110" y="4651516"/>
            <a:chExt cx="2218097" cy="334077"/>
          </a:xfrm>
        </p:grpSpPr>
        <p:pic>
          <p:nvPicPr>
            <p:cNvPr id="8" name="Picture 7">
              <a:extLst>
                <a:ext uri="{FF2B5EF4-FFF2-40B4-BE49-F238E27FC236}">
                  <a16:creationId xmlns:a16="http://schemas.microsoft.com/office/drawing/2014/main" id="{B5F88C58-AF57-0F44-8CE4-955C5B1DFD5F}"/>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4BF50A40-9778-7549-9822-8822D9308077}"/>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9" name="Title Placeholder 5">
            <a:extLst>
              <a:ext uri="{FF2B5EF4-FFF2-40B4-BE49-F238E27FC236}">
                <a16:creationId xmlns:a16="http://schemas.microsoft.com/office/drawing/2014/main" id="{E4D1C666-E993-3445-9CDF-938938FF3BBF}"/>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0" name="Text Placeholder 2">
            <a:extLst>
              <a:ext uri="{FF2B5EF4-FFF2-40B4-BE49-F238E27FC236}">
                <a16:creationId xmlns:a16="http://schemas.microsoft.com/office/drawing/2014/main" id="{85AC0B46-0AD1-5B43-81D9-D35621955C03}"/>
              </a:ext>
            </a:extLst>
          </p:cNvPr>
          <p:cNvSpPr>
            <a:spLocks noGrp="1"/>
          </p:cNvSpPr>
          <p:nvPr>
            <p:ph type="body" sz="quarter" idx="11"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spTree>
    <p:extLst>
      <p:ext uri="{BB962C8B-B14F-4D97-AF65-F5344CB8AC3E}">
        <p14:creationId xmlns:p14="http://schemas.microsoft.com/office/powerpoint/2010/main" val="28328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685E67-DB3C-DF40-B9C7-504D30E4D7AD}"/>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spTree>
    <p:extLst>
      <p:ext uri="{BB962C8B-B14F-4D97-AF65-F5344CB8AC3E}">
        <p14:creationId xmlns:p14="http://schemas.microsoft.com/office/powerpoint/2010/main" val="83523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83688" y="1742992"/>
            <a:ext cx="11127317"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1" y="5671637"/>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9" name="Rectangle 8">
            <a:extLst>
              <a:ext uri="{FF2B5EF4-FFF2-40B4-BE49-F238E27FC236}">
                <a16:creationId xmlns:a16="http://schemas.microsoft.com/office/drawing/2014/main" id="{08D25FA4-32E2-B542-9C92-D9530DCE8BDC}"/>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10" name="Group 9">
            <a:extLst>
              <a:ext uri="{FF2B5EF4-FFF2-40B4-BE49-F238E27FC236}">
                <a16:creationId xmlns:a16="http://schemas.microsoft.com/office/drawing/2014/main" id="{AEDD49C9-B8E2-CD42-8FF4-FD2E34D6E301}"/>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503062D0-D442-5944-AF5C-EFD25EDBF87C}"/>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6" name="Title 4">
              <a:extLst>
                <a:ext uri="{FF2B5EF4-FFF2-40B4-BE49-F238E27FC236}">
                  <a16:creationId xmlns:a16="http://schemas.microsoft.com/office/drawing/2014/main" id="{6471D9F3-BC20-E046-B805-86F0A87F8BF8}"/>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3" name="Title Placeholder 5">
            <a:extLst>
              <a:ext uri="{FF2B5EF4-FFF2-40B4-BE49-F238E27FC236}">
                <a16:creationId xmlns:a16="http://schemas.microsoft.com/office/drawing/2014/main" id="{6B217110-8352-7C49-B567-62D6621187E7}"/>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4" name="Text Placeholder 2">
            <a:extLst>
              <a:ext uri="{FF2B5EF4-FFF2-40B4-BE49-F238E27FC236}">
                <a16:creationId xmlns:a16="http://schemas.microsoft.com/office/drawing/2014/main" id="{4B9E40A6-6F63-044F-ABFA-8B413DF26BED}"/>
              </a:ext>
            </a:extLst>
          </p:cNvPr>
          <p:cNvSpPr>
            <a:spLocks noGrp="1"/>
          </p:cNvSpPr>
          <p:nvPr>
            <p:ph type="body" sz="quarter" idx="13"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spTree>
    <p:extLst>
      <p:ext uri="{BB962C8B-B14F-4D97-AF65-F5344CB8AC3E}">
        <p14:creationId xmlns:p14="http://schemas.microsoft.com/office/powerpoint/2010/main" val="40417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83688" y="1754719"/>
            <a:ext cx="11127317"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1" y="56833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10" name="Rectangle 9">
            <a:extLst>
              <a:ext uri="{FF2B5EF4-FFF2-40B4-BE49-F238E27FC236}">
                <a16:creationId xmlns:a16="http://schemas.microsoft.com/office/drawing/2014/main" id="{29FB4CE8-37F4-E645-BBFD-CEB71633E9AD}"/>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9" name="Group 8">
            <a:extLst>
              <a:ext uri="{FF2B5EF4-FFF2-40B4-BE49-F238E27FC236}">
                <a16:creationId xmlns:a16="http://schemas.microsoft.com/office/drawing/2014/main" id="{86BFD3B8-1860-054A-AD85-259A40831325}"/>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591E8C80-263E-AD4C-ACBF-1E261D4DCFFD}"/>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B156A79E-499D-594C-BC20-D799AAC2A9C9}"/>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3" name="Title Placeholder 5">
            <a:extLst>
              <a:ext uri="{FF2B5EF4-FFF2-40B4-BE49-F238E27FC236}">
                <a16:creationId xmlns:a16="http://schemas.microsoft.com/office/drawing/2014/main" id="{A5A3A4B2-6D86-CB4C-B569-2B10860FE1A6}"/>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4" name="Text Placeholder 2">
            <a:extLst>
              <a:ext uri="{FF2B5EF4-FFF2-40B4-BE49-F238E27FC236}">
                <a16:creationId xmlns:a16="http://schemas.microsoft.com/office/drawing/2014/main" id="{99CDE098-9C60-144F-AC67-4D8A81380003}"/>
              </a:ext>
            </a:extLst>
          </p:cNvPr>
          <p:cNvSpPr>
            <a:spLocks noGrp="1"/>
          </p:cNvSpPr>
          <p:nvPr>
            <p:ph type="body" sz="quarter" idx="12"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spTree>
    <p:extLst>
      <p:ext uri="{BB962C8B-B14F-4D97-AF65-F5344CB8AC3E}">
        <p14:creationId xmlns:p14="http://schemas.microsoft.com/office/powerpoint/2010/main" val="17975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577727" y="1649208"/>
            <a:ext cx="11127316" cy="4293328"/>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8" name="Rectangle 7">
            <a:extLst>
              <a:ext uri="{FF2B5EF4-FFF2-40B4-BE49-F238E27FC236}">
                <a16:creationId xmlns:a16="http://schemas.microsoft.com/office/drawing/2014/main" id="{24A31C1A-38C5-E74B-8EF6-6ABE453DEE6D}"/>
              </a:ext>
            </a:extLst>
          </p:cNvPr>
          <p:cNvSpPr>
            <a:spLocks noChangeArrowheads="1"/>
          </p:cNvSpPr>
          <p:nvPr userDrawn="1"/>
        </p:nvSpPr>
        <p:spPr bwMode="ltGray">
          <a:xfrm>
            <a:off x="4741547" y="6322207"/>
            <a:ext cx="3467735"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a:solidFill>
                  <a:schemeClr val="tx1">
                    <a:lumMod val="65000"/>
                  </a:schemeClr>
                </a:solidFill>
                <a:latin typeface="+mn-lt"/>
                <a:ea typeface="+mn-ea"/>
                <a:cs typeface="CiscoSans Thin"/>
              </a:rPr>
              <a:t>For internal use only. Not for external use or consumption.</a:t>
            </a:r>
          </a:p>
        </p:txBody>
      </p:sp>
      <p:grpSp>
        <p:nvGrpSpPr>
          <p:cNvPr id="9" name="Group 8">
            <a:extLst>
              <a:ext uri="{FF2B5EF4-FFF2-40B4-BE49-F238E27FC236}">
                <a16:creationId xmlns:a16="http://schemas.microsoft.com/office/drawing/2014/main" id="{E7F08B6C-5593-7942-B98E-0689FDAA3E19}"/>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04D7F474-989F-C841-8E04-47405A3C4E82}"/>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4" name="Title 4">
              <a:extLst>
                <a:ext uri="{FF2B5EF4-FFF2-40B4-BE49-F238E27FC236}">
                  <a16:creationId xmlns:a16="http://schemas.microsoft.com/office/drawing/2014/main" id="{BCD12054-30A6-FD4E-9041-3210B552EB07}"/>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1" name="Title Placeholder 5">
            <a:extLst>
              <a:ext uri="{FF2B5EF4-FFF2-40B4-BE49-F238E27FC236}">
                <a16:creationId xmlns:a16="http://schemas.microsoft.com/office/drawing/2014/main" id="{6E2ED00F-1A93-A140-8DFD-ED26A5DADDAF}"/>
              </a:ext>
            </a:extLst>
          </p:cNvPr>
          <p:cNvSpPr>
            <a:spLocks noGrp="1"/>
          </p:cNvSpPr>
          <p:nvPr>
            <p:ph type="title"/>
          </p:nvPr>
        </p:nvSpPr>
        <p:spPr bwMode="auto">
          <a:xfrm>
            <a:off x="583688" y="261565"/>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2" name="Text Placeholder 2">
            <a:extLst>
              <a:ext uri="{FF2B5EF4-FFF2-40B4-BE49-F238E27FC236}">
                <a16:creationId xmlns:a16="http://schemas.microsoft.com/office/drawing/2014/main" id="{34E42BE7-E7D3-9042-9829-18C89956592F}"/>
              </a:ext>
            </a:extLst>
          </p:cNvPr>
          <p:cNvSpPr>
            <a:spLocks noGrp="1"/>
          </p:cNvSpPr>
          <p:nvPr>
            <p:ph type="body" sz="quarter" idx="11" hasCustomPrompt="1"/>
          </p:nvPr>
        </p:nvSpPr>
        <p:spPr>
          <a:xfrm>
            <a:off x="583688" y="996929"/>
            <a:ext cx="11127317" cy="501649"/>
          </a:xfrm>
          <a:prstGeom prst="rect">
            <a:avLst/>
          </a:prstGeom>
        </p:spPr>
        <p:txBody>
          <a:bodyPr/>
          <a:lstStyle>
            <a:lvl1pPr marL="0" indent="0">
              <a:buNone/>
              <a:defRPr sz="2133"/>
            </a:lvl1pPr>
            <a:lvl2pPr marL="190490" indent="0">
              <a:buNone/>
              <a:defRPr/>
            </a:lvl2pPr>
            <a:lvl3pPr marL="349233" indent="0">
              <a:buNone/>
              <a:defRPr/>
            </a:lvl3pPr>
            <a:lvl4pPr marL="444478" indent="0">
              <a:buNone/>
              <a:defRPr/>
            </a:lvl4pPr>
            <a:lvl5pPr marL="539723" indent="0">
              <a:buNone/>
              <a:defRPr/>
            </a:lvl5pPr>
          </a:lstStyle>
          <a:p>
            <a:pPr lvl="0"/>
            <a:r>
              <a:rPr lang="en-US"/>
              <a:t>Key Takeaway</a:t>
            </a:r>
          </a:p>
        </p:txBody>
      </p:sp>
    </p:spTree>
    <p:extLst>
      <p:ext uri="{BB962C8B-B14F-4D97-AF65-F5344CB8AC3E}">
        <p14:creationId xmlns:p14="http://schemas.microsoft.com/office/powerpoint/2010/main" val="13877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2">
                  <a:lumMod val="75000"/>
                </a:schemeClr>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bg2"/>
              </a:buClr>
              <a:buSzPct val="60000"/>
              <a:buFont typeface="Arial"/>
              <a:buChar char="•"/>
              <a:defRPr sz="2667" b="0" i="0">
                <a:solidFill>
                  <a:schemeClr val="bg1"/>
                </a:solidFill>
                <a:latin typeface="+mn-lt"/>
                <a:ea typeface="CiscoSansTT Thin" charset="0"/>
                <a:cs typeface="CiscoSansTT Thin" charset="0"/>
              </a:defRPr>
            </a:lvl1pPr>
            <a:lvl2pPr marL="385214" indent="-152392">
              <a:lnSpc>
                <a:spcPct val="95000"/>
              </a:lnSpc>
              <a:spcBef>
                <a:spcPts val="600"/>
              </a:spcBef>
              <a:buClr>
                <a:schemeClr val="bg2"/>
              </a:buClr>
              <a:buSzPct val="60000"/>
              <a:buFont typeface="System Font Regular"/>
              <a:buChar char="-"/>
              <a:defRPr sz="2400" b="0" i="0">
                <a:solidFill>
                  <a:schemeClr val="bg1"/>
                </a:solidFill>
                <a:latin typeface="+mn-lt"/>
                <a:ea typeface="CiscoSansTT Thin" charset="0"/>
                <a:cs typeface="CiscoSansTT Thin" charset="0"/>
              </a:defRPr>
            </a:lvl2pPr>
            <a:lvl3pPr marL="537607" indent="-152392">
              <a:buClr>
                <a:schemeClr val="bg2"/>
              </a:buClr>
              <a:buSzPct val="60000"/>
              <a:buFont typeface="Wingdings" pitchFamily="2" charset="2"/>
              <a:buChar char="§"/>
              <a:defRPr sz="2133" b="0" i="0">
                <a:solidFill>
                  <a:schemeClr val="bg1"/>
                </a:solidFill>
                <a:latin typeface="+mn-lt"/>
                <a:ea typeface="CiscoSansTT Thin" charset="0"/>
                <a:cs typeface="CiscoSansTT Thin" charset="0"/>
              </a:defRPr>
            </a:lvl3pPr>
            <a:lvl4pPr marL="689999" indent="-152392">
              <a:buClr>
                <a:schemeClr val="bg2"/>
              </a:buClr>
              <a:buSzPct val="60000"/>
              <a:buFont typeface="Arial"/>
              <a:buChar char="•"/>
              <a:defRPr sz="1867" b="0" i="0">
                <a:solidFill>
                  <a:schemeClr val="bg1"/>
                </a:solidFill>
                <a:latin typeface="+mn-lt"/>
                <a:ea typeface="CiscoSansTT Thin" charset="0"/>
                <a:cs typeface="CiscoSansTT Thin" charset="0"/>
              </a:defRPr>
            </a:lvl4pPr>
            <a:lvl5pPr marL="842391" indent="-152392">
              <a:buClr>
                <a:schemeClr val="bg2"/>
              </a:buClr>
              <a:buSzPct val="60000"/>
              <a:buFont typeface="Arial"/>
              <a:buChar char="•"/>
              <a:defRPr sz="16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a:t>Click to edit Master title style</a:t>
            </a:r>
          </a:p>
        </p:txBody>
      </p:sp>
      <p:sp>
        <p:nvSpPr>
          <p:cNvPr id="8" name="Rectangle 4"/>
          <p:cNvSpPr>
            <a:spLocks noChangeArrowheads="1"/>
          </p:cNvSpPr>
          <p:nvPr userDrawn="1"/>
        </p:nvSpPr>
        <p:spPr bwMode="ltGray">
          <a:xfrm>
            <a:off x="636905" y="6322207"/>
            <a:ext cx="47578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9" name="Group 8">
            <a:extLst>
              <a:ext uri="{FF2B5EF4-FFF2-40B4-BE49-F238E27FC236}">
                <a16:creationId xmlns:a16="http://schemas.microsoft.com/office/drawing/2014/main" id="{E68E0C59-1BA9-0444-BF7A-5A9CA1B0C0CE}"/>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2D5075E1-C2D4-5E46-B6D6-B3A2283273DC}"/>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1" name="Title 4">
              <a:extLst>
                <a:ext uri="{FF2B5EF4-FFF2-40B4-BE49-F238E27FC236}">
                  <a16:creationId xmlns:a16="http://schemas.microsoft.com/office/drawing/2014/main" id="{A9212547-5095-0749-94D5-0C229FB3ED98}"/>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250666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 userDrawn="1">
          <p15:clr>
            <a:srgbClr val="FBAE40"/>
          </p15:clr>
        </p15:guide>
        <p15:guide id="3" pos="34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300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i="0">
              <a:latin typeface="CiscoSansTT Heavy" panose="020B0503020201020303" pitchFamily="34" charset="-128"/>
              <a:ea typeface="CiscoSansTT Heavy" panose="020B0503020201020303" pitchFamily="34" charset="-128"/>
              <a:cs typeface="CiscoSansTT Heavy" panose="020B0503020201020303" pitchFamily="34" charset="-128"/>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System Font Regular"/>
              <a:buChar char="-"/>
              <a:defRPr sz="3200"/>
            </a:lvl2pPr>
            <a:lvl3pPr marL="609570" indent="-156625">
              <a:lnSpc>
                <a:spcPct val="100000"/>
              </a:lnSpc>
              <a:buClr>
                <a:schemeClr val="tx1"/>
              </a:buClr>
              <a:buSzPct val="60000"/>
              <a:buFont typeface="Wingdings" pitchFamily="2" charset="2"/>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9" name="Group 8">
            <a:extLst>
              <a:ext uri="{FF2B5EF4-FFF2-40B4-BE49-F238E27FC236}">
                <a16:creationId xmlns:a16="http://schemas.microsoft.com/office/drawing/2014/main" id="{0B6DF761-CBB1-C143-B105-AFF0B36304C3}"/>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ACA9BB71-3734-9A46-B0A7-AA7F5ADEEAF1}"/>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1" name="Title 4">
              <a:extLst>
                <a:ext uri="{FF2B5EF4-FFF2-40B4-BE49-F238E27FC236}">
                  <a16:creationId xmlns:a16="http://schemas.microsoft.com/office/drawing/2014/main" id="{950C44A5-ADDB-2E43-8E70-437412A6D2BA}"/>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449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8" userDrawn="1">
          <p15:clr>
            <a:srgbClr val="FBAE40"/>
          </p15:clr>
        </p15:guide>
        <p15:guide id="4" pos="3567"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10" name="Group 9">
            <a:extLst>
              <a:ext uri="{FF2B5EF4-FFF2-40B4-BE49-F238E27FC236}">
                <a16:creationId xmlns:a16="http://schemas.microsoft.com/office/drawing/2014/main" id="{E28CF65A-B8B8-924C-BA3C-C1D5E3F30200}"/>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03A0433E-AFF7-414F-8103-9BAA6DFE301A}"/>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F161DDC3-1653-624B-927F-FCA63FC9BE02}"/>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
        <p:nvSpPr>
          <p:cNvPr id="13" name="Text Placeholder 5">
            <a:extLst>
              <a:ext uri="{FF2B5EF4-FFF2-40B4-BE49-F238E27FC236}">
                <a16:creationId xmlns:a16="http://schemas.microsoft.com/office/drawing/2014/main" id="{F1CB9696-9DAD-FF4D-BB70-1930FBF22C0C}"/>
              </a:ext>
            </a:extLst>
          </p:cNvPr>
          <p:cNvSpPr>
            <a:spLocks noGrp="1"/>
          </p:cNvSpPr>
          <p:nvPr>
            <p:ph type="body" sz="quarter" idx="12"/>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System Font Regular"/>
              <a:buChar char="-"/>
              <a:defRPr sz="3200"/>
            </a:lvl2pPr>
            <a:lvl3pPr marL="609570" indent="-156625">
              <a:lnSpc>
                <a:spcPct val="100000"/>
              </a:lnSpc>
              <a:buClr>
                <a:schemeClr val="tx1"/>
              </a:buClr>
              <a:buSzPct val="60000"/>
              <a:buFont typeface="Wingdings" pitchFamily="2" charset="2"/>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6384DD91-8325-E644-8463-137E59C01D93}"/>
              </a:ext>
            </a:extLst>
          </p:cNvPr>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bg2"/>
              </a:buClr>
              <a:buSzPct val="60000"/>
              <a:buFont typeface="Arial"/>
              <a:buChar char="•"/>
              <a:defRPr sz="2667" b="0" i="0">
                <a:solidFill>
                  <a:schemeClr val="bg1"/>
                </a:solidFill>
                <a:latin typeface="+mn-lt"/>
                <a:ea typeface="CiscoSansTT Thin" charset="0"/>
                <a:cs typeface="CiscoSansTT Thin" charset="0"/>
              </a:defRPr>
            </a:lvl1pPr>
            <a:lvl2pPr marL="385214" indent="-152392">
              <a:lnSpc>
                <a:spcPct val="95000"/>
              </a:lnSpc>
              <a:spcBef>
                <a:spcPts val="600"/>
              </a:spcBef>
              <a:buClr>
                <a:schemeClr val="bg2"/>
              </a:buClr>
              <a:buSzPct val="60000"/>
              <a:buFont typeface="System Font Regular"/>
              <a:buChar char="-"/>
              <a:defRPr sz="2400" b="0" i="0">
                <a:solidFill>
                  <a:schemeClr val="bg1"/>
                </a:solidFill>
                <a:latin typeface="+mn-lt"/>
                <a:ea typeface="CiscoSansTT Thin" charset="0"/>
                <a:cs typeface="CiscoSansTT Thin" charset="0"/>
              </a:defRPr>
            </a:lvl2pPr>
            <a:lvl3pPr marL="537607" indent="-152392">
              <a:buClr>
                <a:schemeClr val="bg2"/>
              </a:buClr>
              <a:buSzPct val="60000"/>
              <a:buFont typeface="Wingdings" pitchFamily="2" charset="2"/>
              <a:buChar char="§"/>
              <a:defRPr sz="2133" b="0" i="0">
                <a:solidFill>
                  <a:schemeClr val="bg1"/>
                </a:solidFill>
                <a:latin typeface="+mn-lt"/>
                <a:ea typeface="CiscoSansTT Thin" charset="0"/>
                <a:cs typeface="CiscoSansTT Thin" charset="0"/>
              </a:defRPr>
            </a:lvl3pPr>
            <a:lvl4pPr marL="689999" indent="-152392">
              <a:buClr>
                <a:schemeClr val="bg2"/>
              </a:buClr>
              <a:buSzPct val="60000"/>
              <a:buFont typeface="Arial"/>
              <a:buChar char="•"/>
              <a:defRPr sz="1867" b="0" i="0">
                <a:solidFill>
                  <a:schemeClr val="bg1"/>
                </a:solidFill>
                <a:latin typeface="+mn-lt"/>
                <a:ea typeface="CiscoSansTT Thin" charset="0"/>
                <a:cs typeface="CiscoSansTT Thin" charset="0"/>
              </a:defRPr>
            </a:lvl4pPr>
            <a:lvl5pPr marL="842391" indent="-152392">
              <a:buClr>
                <a:schemeClr val="bg2"/>
              </a:buClr>
              <a:buSzPct val="60000"/>
              <a:buFont typeface="Arial"/>
              <a:buChar char="•"/>
              <a:defRPr sz="16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Placeholder 5">
            <a:extLst>
              <a:ext uri="{FF2B5EF4-FFF2-40B4-BE49-F238E27FC236}">
                <a16:creationId xmlns:a16="http://schemas.microsoft.com/office/drawing/2014/main" id="{06080F55-3EDE-FA4E-BCAC-5533C48842CB}"/>
              </a:ext>
            </a:extLst>
          </p:cNvPr>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a:t>Click to edit Master title style</a:t>
            </a:r>
          </a:p>
        </p:txBody>
      </p:sp>
    </p:spTree>
    <p:extLst>
      <p:ext uri="{BB962C8B-B14F-4D97-AF65-F5344CB8AC3E}">
        <p14:creationId xmlns:p14="http://schemas.microsoft.com/office/powerpoint/2010/main" val="2021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latin typeface="CiscoSansTT Medium" panose="020B0503020201020303" pitchFamily="34" charset="-128"/>
              <a:ea typeface="CiscoSansTT Medium" panose="020B0503020201020303" pitchFamily="34" charset="-128"/>
              <a:cs typeface="CiscoSansTT Medium" panose="020B0503020201020303" pitchFamily="34" charset="-128"/>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10" name="Group 9">
            <a:extLst>
              <a:ext uri="{FF2B5EF4-FFF2-40B4-BE49-F238E27FC236}">
                <a16:creationId xmlns:a16="http://schemas.microsoft.com/office/drawing/2014/main" id="{1698D0FF-AF2E-E346-B66E-8C5D2DC09EFD}"/>
              </a:ext>
            </a:extLst>
          </p:cNvPr>
          <p:cNvGrpSpPr/>
          <p:nvPr userDrawn="1"/>
        </p:nvGrpSpPr>
        <p:grpSpPr>
          <a:xfrm>
            <a:off x="8587390" y="6202023"/>
            <a:ext cx="2957463" cy="445436"/>
            <a:chOff x="6530110" y="4651516"/>
            <a:chExt cx="2218097" cy="334077"/>
          </a:xfrm>
        </p:grpSpPr>
        <p:pic>
          <p:nvPicPr>
            <p:cNvPr id="11" name="Picture 10">
              <a:extLst>
                <a:ext uri="{FF2B5EF4-FFF2-40B4-BE49-F238E27FC236}">
                  <a16:creationId xmlns:a16="http://schemas.microsoft.com/office/drawing/2014/main" id="{8FD62174-1E1E-FC4E-BE1A-DAA5A4683FF7}"/>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2" name="Title 4">
              <a:extLst>
                <a:ext uri="{FF2B5EF4-FFF2-40B4-BE49-F238E27FC236}">
                  <a16:creationId xmlns:a16="http://schemas.microsoft.com/office/drawing/2014/main" id="{E42A3B88-B8E8-CD45-83F7-CCFDC7CFB0A1}"/>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4786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chemeClr val="tx2"/>
              </a:solidFill>
              <a:latin typeface="CiscoSansTT Medium" panose="020B0503020201020303" pitchFamily="34" charset="-128"/>
              <a:ea typeface="CiscoSansTT Medium" panose="020B0503020201020303" pitchFamily="34" charset="-128"/>
              <a:cs typeface="CiscoSansTT Medium" panose="020B0503020201020303" pitchFamily="34" charset="-128"/>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7" name="Picture Placeholder 6"/>
          <p:cNvSpPr>
            <a:spLocks noGrp="1"/>
          </p:cNvSpPr>
          <p:nvPr>
            <p:ph type="pic" sz="quarter" idx="10"/>
          </p:nvPr>
        </p:nvSpPr>
        <p:spPr>
          <a:xfrm>
            <a:off x="6786035" y="709085"/>
            <a:ext cx="4745567" cy="5253727"/>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9" name="Group 8">
            <a:extLst>
              <a:ext uri="{FF2B5EF4-FFF2-40B4-BE49-F238E27FC236}">
                <a16:creationId xmlns:a16="http://schemas.microsoft.com/office/drawing/2014/main" id="{0A6F9185-2E80-4D47-AEEF-DBE43A8F90B4}"/>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C66080B3-2B3B-764D-9D69-3F6C2CDC7C0E}"/>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1" name="Title 4">
              <a:extLst>
                <a:ext uri="{FF2B5EF4-FFF2-40B4-BE49-F238E27FC236}">
                  <a16:creationId xmlns:a16="http://schemas.microsoft.com/office/drawing/2014/main" id="{CC9B0099-D563-7647-B7CF-FD3BC17F4B1D}"/>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3853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2" pos="35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5"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8" name="Group 7">
            <a:extLst>
              <a:ext uri="{FF2B5EF4-FFF2-40B4-BE49-F238E27FC236}">
                <a16:creationId xmlns:a16="http://schemas.microsoft.com/office/drawing/2014/main" id="{14BDDACE-D36F-5E4D-A3EC-B2EFAAE0D00E}"/>
              </a:ext>
            </a:extLst>
          </p:cNvPr>
          <p:cNvGrpSpPr/>
          <p:nvPr userDrawn="1"/>
        </p:nvGrpSpPr>
        <p:grpSpPr>
          <a:xfrm>
            <a:off x="8587390" y="6202023"/>
            <a:ext cx="2957463" cy="445436"/>
            <a:chOff x="6530110" y="4651516"/>
            <a:chExt cx="2218097" cy="334077"/>
          </a:xfrm>
        </p:grpSpPr>
        <p:pic>
          <p:nvPicPr>
            <p:cNvPr id="9" name="Picture 8">
              <a:extLst>
                <a:ext uri="{FF2B5EF4-FFF2-40B4-BE49-F238E27FC236}">
                  <a16:creationId xmlns:a16="http://schemas.microsoft.com/office/drawing/2014/main" id="{1837B78D-7FAB-EF44-B187-E2FBC942450E}"/>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3" name="Title 4">
              <a:extLst>
                <a:ext uri="{FF2B5EF4-FFF2-40B4-BE49-F238E27FC236}">
                  <a16:creationId xmlns:a16="http://schemas.microsoft.com/office/drawing/2014/main" id="{9962DC50-2B41-BE4A-88D7-FD0C537BBA5B}"/>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90699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47907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4"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6" name="Chart Placeholder 5"/>
          <p:cNvSpPr>
            <a:spLocks noGrp="1"/>
          </p:cNvSpPr>
          <p:nvPr>
            <p:ph type="chart" sz="quarter" idx="10"/>
          </p:nvPr>
        </p:nvSpPr>
        <p:spPr>
          <a:xfrm>
            <a:off x="6786035" y="709087"/>
            <a:ext cx="4745567" cy="5253725"/>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9" name="Group 8">
            <a:extLst>
              <a:ext uri="{FF2B5EF4-FFF2-40B4-BE49-F238E27FC236}">
                <a16:creationId xmlns:a16="http://schemas.microsoft.com/office/drawing/2014/main" id="{7EB0F7F6-4D58-F94F-B405-1567C0F1155B}"/>
              </a:ext>
            </a:extLst>
          </p:cNvPr>
          <p:cNvGrpSpPr/>
          <p:nvPr userDrawn="1"/>
        </p:nvGrpSpPr>
        <p:grpSpPr>
          <a:xfrm>
            <a:off x="8587390" y="6202023"/>
            <a:ext cx="2957463" cy="445436"/>
            <a:chOff x="6530110" y="4651516"/>
            <a:chExt cx="2218097" cy="334077"/>
          </a:xfrm>
        </p:grpSpPr>
        <p:pic>
          <p:nvPicPr>
            <p:cNvPr id="10" name="Picture 9">
              <a:extLst>
                <a:ext uri="{FF2B5EF4-FFF2-40B4-BE49-F238E27FC236}">
                  <a16:creationId xmlns:a16="http://schemas.microsoft.com/office/drawing/2014/main" id="{83463F27-912D-F543-A1F6-DFE13CCD4515}"/>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1" name="Title 4">
              <a:extLst>
                <a:ext uri="{FF2B5EF4-FFF2-40B4-BE49-F238E27FC236}">
                  <a16:creationId xmlns:a16="http://schemas.microsoft.com/office/drawing/2014/main" id="{68EE8533-1F00-9847-87ED-8F10AAB7AFFE}"/>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96601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b="0" i="0" kern="1200" dirty="0">
                <a:solidFill>
                  <a:schemeClr val="bg1"/>
                </a:solidFill>
                <a:latin typeface="CiscoSansTT Medium" panose="020B0503020201020303" pitchFamily="34" charset="-128"/>
                <a:ea typeface="CiscoSansTT Medium" panose="020B0503020201020303" pitchFamily="34" charset="-128"/>
                <a:cs typeface="CiscoSansTT Medium" panose="020B0503020201020303" pitchFamily="34" charset="-128"/>
              </a:defRPr>
            </a:lvl1pPr>
          </a:lstStyle>
          <a:p>
            <a:pPr lvl="0"/>
            <a:r>
              <a:rPr lang="en-GB"/>
              <a:t>Click to edit Master title style</a:t>
            </a:r>
          </a:p>
        </p:txBody>
      </p:sp>
      <p:sp>
        <p:nvSpPr>
          <p:cNvPr id="7" name="Table Placeholder 6"/>
          <p:cNvSpPr>
            <a:spLocks noGrp="1"/>
          </p:cNvSpPr>
          <p:nvPr>
            <p:ph type="tbl" sz="quarter" idx="10"/>
          </p:nvPr>
        </p:nvSpPr>
        <p:spPr>
          <a:xfrm>
            <a:off x="6786035" y="709083"/>
            <a:ext cx="4745567" cy="525863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grpSp>
        <p:nvGrpSpPr>
          <p:cNvPr id="12" name="Group 11">
            <a:extLst>
              <a:ext uri="{FF2B5EF4-FFF2-40B4-BE49-F238E27FC236}">
                <a16:creationId xmlns:a16="http://schemas.microsoft.com/office/drawing/2014/main" id="{B22F0F85-0BF1-EA41-A38D-28BCF6459FB8}"/>
              </a:ext>
            </a:extLst>
          </p:cNvPr>
          <p:cNvGrpSpPr/>
          <p:nvPr userDrawn="1"/>
        </p:nvGrpSpPr>
        <p:grpSpPr>
          <a:xfrm>
            <a:off x="8587390" y="6202023"/>
            <a:ext cx="2957463" cy="445436"/>
            <a:chOff x="6530110" y="4651516"/>
            <a:chExt cx="2218097" cy="334077"/>
          </a:xfrm>
        </p:grpSpPr>
        <p:pic>
          <p:nvPicPr>
            <p:cNvPr id="13" name="Picture 12">
              <a:extLst>
                <a:ext uri="{FF2B5EF4-FFF2-40B4-BE49-F238E27FC236}">
                  <a16:creationId xmlns:a16="http://schemas.microsoft.com/office/drawing/2014/main" id="{A85F62FB-6402-6B4D-9C2B-3E3E2355C480}"/>
                </a:ext>
              </a:extLst>
            </p:cNvPr>
            <p:cNvPicPr>
              <a:picLocks noChangeAspect="1"/>
            </p:cNvPicPr>
            <p:nvPr userDrawn="1"/>
          </p:nvPicPr>
          <p:blipFill>
            <a:blip r:embed="rId2"/>
            <a:srcRect/>
            <a:stretch/>
          </p:blipFill>
          <p:spPr>
            <a:xfrm flipH="1">
              <a:off x="8435751" y="4662326"/>
              <a:ext cx="312456" cy="312456"/>
            </a:xfrm>
            <a:prstGeom prst="rect">
              <a:avLst/>
            </a:prstGeom>
          </p:spPr>
        </p:pic>
        <p:sp>
          <p:nvSpPr>
            <p:cNvPr id="14" name="Title 4">
              <a:extLst>
                <a:ext uri="{FF2B5EF4-FFF2-40B4-BE49-F238E27FC236}">
                  <a16:creationId xmlns:a16="http://schemas.microsoft.com/office/drawing/2014/main" id="{E42BBAC7-2392-894D-8AEA-26B362315E1A}"/>
                </a:ext>
              </a:extLst>
            </p:cNvPr>
            <p:cNvSpPr txBox="1">
              <a:spLocks/>
            </p:cNvSpPr>
            <p:nvPr userDrawn="1"/>
          </p:nvSpPr>
          <p:spPr>
            <a:xfrm>
              <a:off x="6530110" y="4651516"/>
              <a:ext cx="1905641" cy="334077"/>
            </a:xfrm>
            <a:prstGeom prst="rect">
              <a:avLst/>
            </a:prstGeom>
          </p:spPr>
          <p:txBody>
            <a:bodyPr anchor="ctr"/>
            <a:lst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a:t>Customer Solutions Marketing</a:t>
              </a:r>
            </a:p>
          </p:txBody>
        </p:sp>
      </p:grpSp>
    </p:spTree>
    <p:extLst>
      <p:ext uri="{BB962C8B-B14F-4D97-AF65-F5344CB8AC3E}">
        <p14:creationId xmlns:p14="http://schemas.microsoft.com/office/powerpoint/2010/main" val="31299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392" userDrawn="1">
          <p15:clr>
            <a:srgbClr val="FBAE40"/>
          </p15:clr>
        </p15:guide>
        <p15:guide id="3" orient="horz" pos="2928" userDrawn="1">
          <p15:clr>
            <a:srgbClr val="FBAE40"/>
          </p15:clr>
        </p15:guide>
        <p15:guide id="4" pos="3567" userDrawn="1">
          <p15:clr>
            <a:srgbClr val="FBAE40"/>
          </p15:clr>
        </p15:guide>
        <p15:guide id="7" pos="4275"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BD6C8F3-15EC-664E-AD47-D8DF39F87CB2}"/>
              </a:ext>
            </a:extLst>
          </p:cNvPr>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915323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9311BB27-8AA2-844F-A379-311BABDD4E64}"/>
              </a:ext>
            </a:extLst>
          </p:cNvPr>
          <p:cNvPicPr>
            <a:picLocks noChangeAspect="1"/>
          </p:cNvPicPr>
          <p:nvPr userDrawn="1"/>
        </p:nvPicPr>
        <p:blipFill>
          <a:blip r:embed="rId2"/>
          <a:stretch>
            <a:fillRect/>
          </a:stretch>
        </p:blipFill>
        <p:spPr>
          <a:xfrm>
            <a:off x="3767079" y="2453640"/>
            <a:ext cx="4657845" cy="1950720"/>
          </a:xfrm>
          <a:prstGeom prst="rect">
            <a:avLst/>
          </a:prstGeom>
        </p:spPr>
      </p:pic>
    </p:spTree>
    <p:extLst>
      <p:ext uri="{BB962C8B-B14F-4D97-AF65-F5344CB8AC3E}">
        <p14:creationId xmlns:p14="http://schemas.microsoft.com/office/powerpoint/2010/main" val="3265394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140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906883" y="1915576"/>
            <a:ext cx="10243904" cy="4261109"/>
          </a:xfrm>
          <a:prstGeom prst="rect">
            <a:avLst/>
          </a:prstGeom>
        </p:spPr>
        <p:txBody>
          <a:bodyPr vert="horz" lIns="91420" tIns="45710" rIns="91420" bIns="45710">
            <a:noAutofit/>
          </a:bodyPr>
          <a:lstStyle>
            <a:lvl1pPr marL="0" indent="0" algn="ctr">
              <a:buNone/>
              <a:defRPr sz="2667" b="0" i="0">
                <a:solidFill>
                  <a:schemeClr val="tx1">
                    <a:alpha val="75000"/>
                  </a:schemeClr>
                </a:solidFill>
                <a:latin typeface="+mn-lt"/>
                <a:cs typeface="CiscoSans ExtraLight"/>
              </a:defRPr>
            </a:lvl1pPr>
          </a:lstStyle>
          <a:p>
            <a:pPr lvl="0"/>
            <a:r>
              <a:rPr lang="en-US" noProof="0" dirty="0"/>
              <a:t>Click icon to add chart</a:t>
            </a:r>
          </a:p>
        </p:txBody>
      </p:sp>
      <p:sp>
        <p:nvSpPr>
          <p:cNvPr id="10" name="Text Placeholder 2">
            <a:extLst>
              <a:ext uri="{FF2B5EF4-FFF2-40B4-BE49-F238E27FC236}">
                <a16:creationId xmlns:a16="http://schemas.microsoft.com/office/drawing/2014/main" id="{38EF0BD4-7EF2-4829-B682-7DF7A2215640}"/>
              </a:ext>
            </a:extLst>
          </p:cNvPr>
          <p:cNvSpPr>
            <a:spLocks noGrp="1"/>
          </p:cNvSpPr>
          <p:nvPr>
            <p:ph type="body" sz="quarter" idx="12"/>
          </p:nvPr>
        </p:nvSpPr>
        <p:spPr>
          <a:xfrm>
            <a:off x="772553" y="1321474"/>
            <a:ext cx="10512569" cy="385233"/>
          </a:xfrm>
          <a:prstGeom prst="rect">
            <a:avLst/>
          </a:prstGeom>
        </p:spPr>
        <p:txBody>
          <a:bodyPr vert="horz" lIns="91440" tIns="45720" rIns="91440" bIns="45720" rtlCol="0">
            <a:noAutofit/>
          </a:bodyPr>
          <a:lstStyle>
            <a:lvl1pPr marL="0" indent="0">
              <a:buNone/>
              <a:defRPr lang="en-US" b="0" dirty="0"/>
            </a:lvl1pPr>
          </a:lstStyle>
          <a:p>
            <a:pPr marL="304776" lvl="0" indent="-304776"/>
            <a:r>
              <a:rPr lang="en-US" dirty="0"/>
              <a:t>Click to edit Master text styles</a:t>
            </a:r>
          </a:p>
        </p:txBody>
      </p:sp>
      <p:sp>
        <p:nvSpPr>
          <p:cNvPr id="2" name="Title 1">
            <a:extLst>
              <a:ext uri="{FF2B5EF4-FFF2-40B4-BE49-F238E27FC236}">
                <a16:creationId xmlns:a16="http://schemas.microsoft.com/office/drawing/2014/main" id="{07DBE8E4-C4E8-4D29-AAC8-4D57171FC338}"/>
              </a:ext>
            </a:extLst>
          </p:cNvPr>
          <p:cNvSpPr>
            <a:spLocks noGrp="1"/>
          </p:cNvSpPr>
          <p:nvPr>
            <p:ph type="title"/>
          </p:nvPr>
        </p:nvSpPr>
        <p:spPr>
          <a:xfrm>
            <a:off x="772549" y="261487"/>
            <a:ext cx="10515600" cy="980072"/>
          </a:xfrm>
        </p:spPr>
        <p:txBody>
          <a:bodyPr/>
          <a:lstStyle/>
          <a:p>
            <a:r>
              <a:rPr lang="en-US" dirty="0"/>
              <a:t>Click to edit Master title style</a:t>
            </a:r>
          </a:p>
        </p:txBody>
      </p:sp>
    </p:spTree>
    <p:extLst>
      <p:ext uri="{BB962C8B-B14F-4D97-AF65-F5344CB8AC3E}">
        <p14:creationId xmlns:p14="http://schemas.microsoft.com/office/powerpoint/2010/main" val="30653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theme" Target="../theme/theme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25" r:id="rId27"/>
    <p:sldLayoutId id="2147484031" r:id="rId28"/>
    <p:sldLayoutId id="2147484033"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userDrawn="1">
          <p15:clr>
            <a:srgbClr val="F26B43"/>
          </p15:clr>
        </p15:guide>
        <p15:guide id="2" pos="448" userDrawn="1">
          <p15:clr>
            <a:srgbClr val="F26B43"/>
          </p15:clr>
        </p15:guide>
        <p15:guide id="3" pos="7264" userDrawn="1">
          <p15:clr>
            <a:srgbClr val="F26B43"/>
          </p15:clr>
        </p15:guide>
        <p15:guide id="4" orient="horz" pos="1009" userDrawn="1">
          <p15:clr>
            <a:srgbClr val="F26B43"/>
          </p15:clr>
        </p15:guide>
        <p15:guide id="5" orient="horz" pos="447" userDrawn="1">
          <p15:clr>
            <a:srgbClr val="F26B43"/>
          </p15:clr>
        </p15:guide>
        <p15:guide id="6" pos="3835" userDrawn="1">
          <p15:clr>
            <a:srgbClr val="F26B43"/>
          </p15:clr>
        </p15:guide>
        <p15:guide id="7" orient="horz" pos="13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312269447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 id="2147484056" r:id="rId21"/>
    <p:sldLayoutId id="2147484057" r:id="rId22"/>
    <p:sldLayoutId id="2147484058" r:id="rId23"/>
    <p:sldLayoutId id="2147484059" r:id="rId24"/>
    <p:sldLayoutId id="2147484060" r:id="rId25"/>
    <p:sldLayoutId id="2147484061" r:id="rId26"/>
    <p:sldLayoutId id="2147484062" r:id="rId27"/>
    <p:sldLayoutId id="2147484064" r:id="rId28"/>
    <p:sldLayoutId id="2147484065" r:id="rId29"/>
    <p:sldLayoutId id="2147484067" r:id="rId30"/>
    <p:sldLayoutId id="2147484068" r:id="rId31"/>
    <p:sldLayoutId id="2147484069" r:id="rId32"/>
    <p:sldLayoutId id="2147484070"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userDrawn="1">
          <p15:clr>
            <a:srgbClr val="F26B43"/>
          </p15:clr>
        </p15:guide>
        <p15:guide id="2" pos="448" userDrawn="1">
          <p15:clr>
            <a:srgbClr val="F26B43"/>
          </p15:clr>
        </p15:guide>
        <p15:guide id="3" pos="7264" userDrawn="1">
          <p15:clr>
            <a:srgbClr val="F26B43"/>
          </p15:clr>
        </p15:guide>
        <p15:guide id="4" orient="horz" pos="1009" userDrawn="1">
          <p15:clr>
            <a:srgbClr val="F26B43"/>
          </p15:clr>
        </p15:guide>
        <p15:guide id="5" orient="horz" pos="447" userDrawn="1">
          <p15:clr>
            <a:srgbClr val="F26B43"/>
          </p15:clr>
        </p15:guide>
        <p15:guide id="6" pos="3835" userDrawn="1">
          <p15:clr>
            <a:srgbClr val="F26B43"/>
          </p15:clr>
        </p15:guide>
        <p15:guide id="7" orient="horz" pos="139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267513"/>
            <a:ext cx="11127317" cy="7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20" rIns="91424" bIns="0" numCol="1" anchor="b" anchorCtr="0" compatLnSpc="1">
            <a:prstTxWarp prst="textNoShape">
              <a:avLst/>
            </a:prstTxWarp>
          </a:bodyPr>
          <a:lstStyle/>
          <a:p>
            <a:pPr lvl="0"/>
            <a:r>
              <a:rPr lang="en-GB"/>
              <a:t>Headline</a:t>
            </a:r>
          </a:p>
        </p:txBody>
      </p:sp>
      <p:sp>
        <p:nvSpPr>
          <p:cNvPr id="13" name="Rectangle 4"/>
          <p:cNvSpPr>
            <a:spLocks noChangeArrowheads="1"/>
          </p:cNvSpPr>
          <p:nvPr userDrawn="1"/>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a:solidFill>
                  <a:schemeClr val="tx1">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42576123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 id="2147484098" r:id="rId26"/>
    <p:sldLayoutId id="2147484099" r:id="rId27"/>
    <p:sldLayoutId id="214748410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39" rtl="0" eaLnBrk="1" fontAlgn="base" hangingPunct="1">
        <a:lnSpc>
          <a:spcPct val="80000"/>
        </a:lnSpc>
        <a:spcBef>
          <a:spcPct val="0"/>
        </a:spcBef>
        <a:spcAft>
          <a:spcPct val="0"/>
        </a:spcAft>
        <a:defRPr lang="en-US" sz="4267" b="0" i="0" u="none" kern="1200" baseline="0" dirty="0">
          <a:solidFill>
            <a:schemeClr val="tx2"/>
          </a:solidFill>
          <a:latin typeface="CiscoSansTT Medium" panose="020B0503020201020303" pitchFamily="34" charset="-128"/>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56" userDrawn="1">
          <p15:clr>
            <a:srgbClr val="F26B43"/>
          </p15:clr>
        </p15:guide>
        <p15:guide id="2" pos="448" userDrawn="1">
          <p15:clr>
            <a:srgbClr val="F26B43"/>
          </p15:clr>
        </p15:guide>
        <p15:guide id="3" pos="7264" userDrawn="1">
          <p15:clr>
            <a:srgbClr val="F26B43"/>
          </p15:clr>
        </p15:guide>
        <p15:guide id="4" orient="horz" pos="1009" userDrawn="1">
          <p15:clr>
            <a:srgbClr val="F26B43"/>
          </p15:clr>
        </p15:guide>
        <p15:guide id="5" orient="horz" pos="447" userDrawn="1">
          <p15:clr>
            <a:srgbClr val="F26B43"/>
          </p15:clr>
        </p15:guide>
        <p15:guide id="6" pos="3835" userDrawn="1">
          <p15:clr>
            <a:srgbClr val="F26B43"/>
          </p15:clr>
        </p15:guide>
        <p15:guide id="7" orient="horz" pos="139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s://www.cisco.com/c/m/en_us/products/security/small-business-threat-defense-solution.html?ccid=cc001540&amp;oid=bndsc016159#contactform" TargetMode="External"/><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cart.webex.com/sign-up?utm_source=CDC&amp;utm_medium=website&amp;utm_campaign=SmallBusiness&amp;ccid=cc001542" TargetMode="External"/><Relationship Id="rId10" Type="http://schemas.openxmlformats.org/officeDocument/2006/relationships/image" Target="../media/image9.png"/><Relationship Id="rId4" Type="http://schemas.openxmlformats.org/officeDocument/2006/relationships/hyperlink" Target="http://www.cisco.com/go/webexwork"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terprise.verizon.com/resources/reports/dbir/"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5.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emf"/><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tiff"/><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cart.webex.com/sign-up?utm_source=CDC&amp;utm_medium=website&amp;utm_campaign=SmallBusiness&amp;ccid=cc001542"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hyperlink" Target="http://www.cisco.com/go/webexwork" TargetMode="External"/><Relationship Id="rId5" Type="http://schemas.openxmlformats.org/officeDocument/2006/relationships/image" Target="../media/image7.emf"/><Relationship Id="rId10" Type="http://schemas.openxmlformats.org/officeDocument/2006/relationships/hyperlink" Target="https://www.cisco.com/c/m/en_us/products/security/small-business-threat-defense-solution.html?ccid=cc001540&amp;oid=bndsc016159#contactform" TargetMode="External"/><Relationship Id="rId4" Type="http://schemas.openxmlformats.org/officeDocument/2006/relationships/image" Target="../media/image6.wmf"/><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FE019-C9D4-4F65-82EB-1E48BFE1B9DE}"/>
              </a:ext>
            </a:extLst>
          </p:cNvPr>
          <p:cNvSpPr>
            <a:spLocks noGrp="1"/>
          </p:cNvSpPr>
          <p:nvPr>
            <p:ph type="title"/>
          </p:nvPr>
        </p:nvSpPr>
        <p:spPr/>
        <p:txBody>
          <a:bodyPr/>
          <a:lstStyle/>
          <a:p>
            <a:r>
              <a:rPr lang="en-US" sz="3200" b="1" dirty="0">
                <a:solidFill>
                  <a:schemeClr val="bg2"/>
                </a:solidFill>
              </a:rPr>
              <a:t>Work from Home </a:t>
            </a:r>
            <a:br>
              <a:rPr lang="en-US" sz="3200" b="1" dirty="0">
                <a:solidFill>
                  <a:schemeClr val="bg2"/>
                </a:solidFill>
              </a:rPr>
            </a:br>
            <a:r>
              <a:rPr lang="en-US" sz="3200" b="1" dirty="0">
                <a:solidFill>
                  <a:schemeClr val="bg2"/>
                </a:solidFill>
              </a:rPr>
              <a:t>Customer Offers</a:t>
            </a:r>
          </a:p>
        </p:txBody>
      </p:sp>
      <p:sp>
        <p:nvSpPr>
          <p:cNvPr id="16" name="TextBox 15">
            <a:extLst>
              <a:ext uri="{FF2B5EF4-FFF2-40B4-BE49-F238E27FC236}">
                <a16:creationId xmlns:a16="http://schemas.microsoft.com/office/drawing/2014/main" id="{960AD561-D108-6648-8F2F-B990CD566D40}"/>
              </a:ext>
            </a:extLst>
          </p:cNvPr>
          <p:cNvSpPr txBox="1"/>
          <p:nvPr/>
        </p:nvSpPr>
        <p:spPr>
          <a:xfrm>
            <a:off x="436640" y="2071371"/>
            <a:ext cx="5659360" cy="241604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solidFill>
                <a:hlinkClick r:id="rId3">
                  <a:extLst>
                    <a:ext uri="{A12FA001-AC4F-418D-AE19-62706E023703}">
                      <ahyp:hlinkClr xmlns:ahyp="http://schemas.microsoft.com/office/drawing/2018/hyperlinkcolor" val="tx"/>
                    </a:ext>
                  </a:extLst>
                </a:hlinkClick>
              </a:rPr>
              <a:t>Cisco Threat </a:t>
            </a:r>
            <a:r>
              <a:rPr lang="en-US" sz="2800">
                <a:solidFill>
                  <a:schemeClr val="bg2"/>
                </a:solidFill>
                <a:hlinkClick r:id="rId3">
                  <a:extLst>
                    <a:ext uri="{A12FA001-AC4F-418D-AE19-62706E023703}">
                      <ahyp:hlinkClr xmlns:ahyp="http://schemas.microsoft.com/office/drawing/2018/hyperlinkcolor" val="tx"/>
                    </a:ext>
                  </a:extLst>
                </a:hlinkClick>
              </a:rPr>
              <a:t>Defense Solution</a:t>
            </a:r>
            <a:br>
              <a:rPr lang="en-US" sz="2800">
                <a:solidFill>
                  <a:schemeClr val="bg2"/>
                </a:solidFill>
              </a:rPr>
            </a:br>
            <a:endParaRPr lang="en-US" sz="2800" dirty="0">
              <a:solidFill>
                <a:schemeClr val="bg2"/>
              </a:solidFill>
            </a:endParaRPr>
          </a:p>
          <a:p>
            <a:pPr marL="457200" indent="-457200">
              <a:buFont typeface="Arial" panose="020B0604020202020204" pitchFamily="34" charset="0"/>
              <a:buChar char="•"/>
            </a:pPr>
            <a:r>
              <a:rPr lang="en-US" sz="2800" dirty="0">
                <a:solidFill>
                  <a:schemeClr val="bg2"/>
                </a:solidFill>
                <a:hlinkClick r:id="rId4">
                  <a:extLst>
                    <a:ext uri="{A12FA001-AC4F-418D-AE19-62706E023703}">
                      <ahyp:hlinkClr xmlns:ahyp="http://schemas.microsoft.com/office/drawing/2018/hyperlinkcolor" val="tx"/>
                    </a:ext>
                  </a:extLst>
                </a:hlinkClick>
              </a:rPr>
              <a:t>Webex Work</a:t>
            </a:r>
            <a:br>
              <a:rPr lang="en-US" sz="2800" dirty="0">
                <a:solidFill>
                  <a:schemeClr val="bg2"/>
                </a:solidFill>
              </a:rPr>
            </a:br>
            <a:endParaRPr lang="en-US" sz="2800" dirty="0">
              <a:solidFill>
                <a:schemeClr val="bg2"/>
              </a:solidFill>
            </a:endParaRPr>
          </a:p>
          <a:p>
            <a:pPr marL="457200" indent="-457200">
              <a:buFont typeface="Arial" panose="020B0604020202020204" pitchFamily="34" charset="0"/>
              <a:buChar char="•"/>
            </a:pPr>
            <a:r>
              <a:rPr lang="en-US" sz="2800" dirty="0">
                <a:solidFill>
                  <a:schemeClr val="bg2"/>
                </a:solidFill>
                <a:hlinkClick r:id="rId5">
                  <a:extLst>
                    <a:ext uri="{A12FA001-AC4F-418D-AE19-62706E023703}">
                      <ahyp:hlinkClr xmlns:ahyp="http://schemas.microsoft.com/office/drawing/2018/hyperlinkcolor" val="tx"/>
                    </a:ext>
                  </a:extLst>
                </a:hlinkClick>
              </a:rPr>
              <a:t>Webex Meetings Free Trial</a:t>
            </a:r>
            <a:endParaRPr lang="en-US" sz="2800" dirty="0">
              <a:solidFill>
                <a:schemeClr val="bg2"/>
              </a:solidFill>
            </a:endParaRPr>
          </a:p>
          <a:p>
            <a:endParaRPr lang="en-US" sz="1100" dirty="0">
              <a:latin typeface="+mn-lt"/>
            </a:endParaRPr>
          </a:p>
        </p:txBody>
      </p:sp>
      <p:grpSp>
        <p:nvGrpSpPr>
          <p:cNvPr id="17" name="Group 16">
            <a:extLst>
              <a:ext uri="{FF2B5EF4-FFF2-40B4-BE49-F238E27FC236}">
                <a16:creationId xmlns:a16="http://schemas.microsoft.com/office/drawing/2014/main" id="{1E0F0CAA-3103-284D-A4AA-EBA7B8AB1693}"/>
              </a:ext>
            </a:extLst>
          </p:cNvPr>
          <p:cNvGrpSpPr/>
          <p:nvPr/>
        </p:nvGrpSpPr>
        <p:grpSpPr>
          <a:xfrm>
            <a:off x="6390843" y="803740"/>
            <a:ext cx="5493709" cy="5250519"/>
            <a:chOff x="6227362" y="833923"/>
            <a:chExt cx="5826932" cy="5568991"/>
          </a:xfrm>
        </p:grpSpPr>
        <p:pic>
          <p:nvPicPr>
            <p:cNvPr id="18" name="Picture 17">
              <a:extLst>
                <a:ext uri="{FF2B5EF4-FFF2-40B4-BE49-F238E27FC236}">
                  <a16:creationId xmlns:a16="http://schemas.microsoft.com/office/drawing/2014/main" id="{4C178E0B-9F3D-0449-A12D-D9D6E08E05B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51840" y="4576202"/>
              <a:ext cx="1826712" cy="1826712"/>
            </a:xfrm>
            <a:prstGeom prst="rect">
              <a:avLst/>
            </a:prstGeom>
          </p:spPr>
        </p:pic>
        <p:pic>
          <p:nvPicPr>
            <p:cNvPr id="19" name="Picture 18">
              <a:extLst>
                <a:ext uri="{FF2B5EF4-FFF2-40B4-BE49-F238E27FC236}">
                  <a16:creationId xmlns:a16="http://schemas.microsoft.com/office/drawing/2014/main" id="{23F66FC5-73E3-B440-8063-27D58E68F9A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96400" y="4576202"/>
              <a:ext cx="1826712" cy="1826712"/>
            </a:xfrm>
            <a:prstGeom prst="rect">
              <a:avLst/>
            </a:prstGeom>
          </p:spPr>
        </p:pic>
        <p:pic>
          <p:nvPicPr>
            <p:cNvPr id="20" name="Picture 19">
              <a:extLst>
                <a:ext uri="{FF2B5EF4-FFF2-40B4-BE49-F238E27FC236}">
                  <a16:creationId xmlns:a16="http://schemas.microsoft.com/office/drawing/2014/main" id="{39B8221A-E0AE-0F4C-985C-6564FF85789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5400000">
              <a:off x="7154188" y="833923"/>
              <a:ext cx="1826712" cy="1826712"/>
            </a:xfrm>
            <a:prstGeom prst="rect">
              <a:avLst/>
            </a:prstGeom>
          </p:spPr>
        </p:pic>
        <p:pic>
          <p:nvPicPr>
            <p:cNvPr id="21" name="Picture 20">
              <a:extLst>
                <a:ext uri="{FF2B5EF4-FFF2-40B4-BE49-F238E27FC236}">
                  <a16:creationId xmlns:a16="http://schemas.microsoft.com/office/drawing/2014/main" id="{1AB2BCFD-E4EB-E543-963B-F239B9B973E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314226" y="833923"/>
              <a:ext cx="1826712" cy="1826712"/>
            </a:xfrm>
            <a:prstGeom prst="rect">
              <a:avLst/>
            </a:prstGeom>
          </p:spPr>
        </p:pic>
        <p:pic>
          <p:nvPicPr>
            <p:cNvPr id="22" name="Picture 21">
              <a:extLst>
                <a:ext uri="{FF2B5EF4-FFF2-40B4-BE49-F238E27FC236}">
                  <a16:creationId xmlns:a16="http://schemas.microsoft.com/office/drawing/2014/main" id="{E76FD80C-868F-4C49-B095-A33EA0CF2A1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227472" y="2660635"/>
              <a:ext cx="1826712" cy="1826712"/>
            </a:xfrm>
            <a:prstGeom prst="rect">
              <a:avLst/>
            </a:prstGeom>
          </p:spPr>
        </p:pic>
        <p:pic>
          <p:nvPicPr>
            <p:cNvPr id="23" name="Picture 22">
              <a:extLst>
                <a:ext uri="{FF2B5EF4-FFF2-40B4-BE49-F238E27FC236}">
                  <a16:creationId xmlns:a16="http://schemas.microsoft.com/office/drawing/2014/main" id="{A7DB1BB1-B68F-8F43-BD6C-89A5A9121A9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227362" y="2660635"/>
              <a:ext cx="1826712" cy="1826712"/>
            </a:xfrm>
            <a:prstGeom prst="rect">
              <a:avLst/>
            </a:prstGeom>
          </p:spPr>
        </p:pic>
        <p:pic>
          <p:nvPicPr>
            <p:cNvPr id="24" name="Picture 23">
              <a:extLst>
                <a:ext uri="{FF2B5EF4-FFF2-40B4-BE49-F238E27FC236}">
                  <a16:creationId xmlns:a16="http://schemas.microsoft.com/office/drawing/2014/main" id="{FDB33AAD-3925-C34A-8D2B-13E5BC686DDE}"/>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227582" y="2660635"/>
              <a:ext cx="1826712" cy="1826712"/>
            </a:xfrm>
            <a:prstGeom prst="rect">
              <a:avLst/>
            </a:prstGeom>
          </p:spPr>
        </p:pic>
      </p:grpSp>
    </p:spTree>
    <p:extLst>
      <p:ext uri="{BB962C8B-B14F-4D97-AF65-F5344CB8AC3E}">
        <p14:creationId xmlns:p14="http://schemas.microsoft.com/office/powerpoint/2010/main" val="20635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2EE8E1E-FE74-4C85-B58C-AD1F7B4513F1}"/>
              </a:ext>
            </a:extLst>
          </p:cNvPr>
          <p:cNvGrpSpPr/>
          <p:nvPr/>
        </p:nvGrpSpPr>
        <p:grpSpPr>
          <a:xfrm>
            <a:off x="-6196" y="1584372"/>
            <a:ext cx="11773653" cy="4752617"/>
            <a:chOff x="4690" y="1584373"/>
            <a:chExt cx="7840281" cy="4519084"/>
          </a:xfrm>
        </p:grpSpPr>
        <p:sp>
          <p:nvSpPr>
            <p:cNvPr id="22" name="Rectangle 21">
              <a:extLst>
                <a:ext uri="{FF2B5EF4-FFF2-40B4-BE49-F238E27FC236}">
                  <a16:creationId xmlns:a16="http://schemas.microsoft.com/office/drawing/2014/main" id="{1B03677F-9F49-45AC-AC7B-E9293E01BFEE}"/>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23" name="Oval 22">
              <a:extLst>
                <a:ext uri="{FF2B5EF4-FFF2-40B4-BE49-F238E27FC236}">
                  <a16:creationId xmlns:a16="http://schemas.microsoft.com/office/drawing/2014/main" id="{3BF4023F-5C19-46F1-B369-CA2F4138B3E6}"/>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C17B042C-9EDD-4D99-824F-533452604750}"/>
              </a:ext>
            </a:extLst>
          </p:cNvPr>
          <p:cNvGrpSpPr/>
          <p:nvPr/>
        </p:nvGrpSpPr>
        <p:grpSpPr>
          <a:xfrm>
            <a:off x="6016674" y="2302755"/>
            <a:ext cx="5155288" cy="3315850"/>
            <a:chOff x="6473971" y="2142862"/>
            <a:chExt cx="5195739" cy="3341868"/>
          </a:xfrm>
        </p:grpSpPr>
        <p:pic>
          <p:nvPicPr>
            <p:cNvPr id="21" name="Picture 20">
              <a:extLst>
                <a:ext uri="{FF2B5EF4-FFF2-40B4-BE49-F238E27FC236}">
                  <a16:creationId xmlns:a16="http://schemas.microsoft.com/office/drawing/2014/main" id="{ED5A7035-3F4E-45F1-BA6B-6C603712B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3971" y="2142862"/>
              <a:ext cx="5195739" cy="3202024"/>
            </a:xfrm>
            <a:prstGeom prst="rect">
              <a:avLst/>
            </a:prstGeom>
          </p:spPr>
        </p:pic>
        <p:pic>
          <p:nvPicPr>
            <p:cNvPr id="24" name="Picture 3" descr="Y:\Production\Cisco Projects\C97 Presentation (PPT-PDF)\C97-741326-00\Supporting\Selva\Picture5.png">
              <a:extLst>
                <a:ext uri="{FF2B5EF4-FFF2-40B4-BE49-F238E27FC236}">
                  <a16:creationId xmlns:a16="http://schemas.microsoft.com/office/drawing/2014/main" id="{B6812372-10B7-4400-89D1-8F130A74877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7052345" y="4091573"/>
              <a:ext cx="796255" cy="139315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340FD799-80E7-FD40-AEE5-81648974605C}"/>
              </a:ext>
            </a:extLst>
          </p:cNvPr>
          <p:cNvSpPr txBox="1"/>
          <p:nvPr/>
        </p:nvSpPr>
        <p:spPr>
          <a:xfrm>
            <a:off x="465119" y="1854684"/>
            <a:ext cx="5165819" cy="954107"/>
          </a:xfrm>
          <a:prstGeom prst="rect">
            <a:avLst/>
          </a:prstGeom>
          <a:noFill/>
        </p:spPr>
        <p:txBody>
          <a:bodyPr wrap="square" rtlCol="0">
            <a:spAutoFit/>
          </a:bodyPr>
          <a:lstStyle/>
          <a:p>
            <a:r>
              <a:rPr lang="en-US" sz="2800" b="1" dirty="0">
                <a:solidFill>
                  <a:schemeClr val="bg2"/>
                </a:solidFill>
                <a:latin typeface="+mn-lt"/>
              </a:rPr>
              <a:t>Calling that works for today’s collaboration needs</a:t>
            </a:r>
          </a:p>
        </p:txBody>
      </p:sp>
      <p:sp>
        <p:nvSpPr>
          <p:cNvPr id="25" name="Text Placeholder 2">
            <a:extLst>
              <a:ext uri="{FF2B5EF4-FFF2-40B4-BE49-F238E27FC236}">
                <a16:creationId xmlns:a16="http://schemas.microsoft.com/office/drawing/2014/main" id="{EBE67949-6DE8-4CAF-A9F2-03E8B5E3D616}"/>
              </a:ext>
            </a:extLst>
          </p:cNvPr>
          <p:cNvSpPr txBox="1">
            <a:spLocks/>
          </p:cNvSpPr>
          <p:nvPr/>
        </p:nvSpPr>
        <p:spPr>
          <a:xfrm>
            <a:off x="465120" y="2857501"/>
            <a:ext cx="5503332" cy="3224151"/>
          </a:xfrm>
          <a:prstGeom prst="rect">
            <a:avLst/>
          </a:prstGeom>
        </p:spPr>
        <p:txBody>
          <a:bodyPr anchor="ct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Your secure phone system in the cloud </a:t>
            </a:r>
          </a:p>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Full-featured Private Branch Exchange (PBX), voice messaging, and contact center</a:t>
            </a:r>
          </a:p>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Simple cloud management</a:t>
            </a:r>
          </a:p>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Strong security and encryption</a:t>
            </a:r>
          </a:p>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Supports Cisco phone handsets and video endpoints</a:t>
            </a:r>
          </a:p>
          <a:p>
            <a:pPr marL="182029" lvl="1" indent="-182029" defTabSz="912239">
              <a:lnSpc>
                <a:spcPct val="100000"/>
              </a:lnSpc>
              <a:buClr>
                <a:schemeClr val="bg2"/>
              </a:buClr>
              <a:buSzPct val="80000"/>
              <a:defRPr/>
            </a:pPr>
            <a:r>
              <a:rPr lang="en-US" sz="2000" dirty="0">
                <a:solidFill>
                  <a:schemeClr val="bg2"/>
                </a:solidFill>
                <a:latin typeface="+mj-lt"/>
                <a:cs typeface="CiscoSansTT Light" panose="020B0503020201020303" pitchFamily="34" charset="0"/>
              </a:rPr>
              <a:t>Integrates with WebEx Meetings and Teams</a:t>
            </a:r>
          </a:p>
        </p:txBody>
      </p:sp>
      <p:sp>
        <p:nvSpPr>
          <p:cNvPr id="28" name="Title 1">
            <a:extLst>
              <a:ext uri="{FF2B5EF4-FFF2-40B4-BE49-F238E27FC236}">
                <a16:creationId xmlns:a16="http://schemas.microsoft.com/office/drawing/2014/main" id="{B7A97333-D5FE-4999-B679-DCAA35603470}"/>
              </a:ext>
            </a:extLst>
          </p:cNvPr>
          <p:cNvSpPr txBox="1">
            <a:spLocks/>
          </p:cNvSpPr>
          <p:nvPr/>
        </p:nvSpPr>
        <p:spPr bwMode="auto">
          <a:xfrm>
            <a:off x="1513737" y="521010"/>
            <a:ext cx="5140230" cy="7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nSpc>
                <a:spcPct val="100000"/>
              </a:lnSpc>
            </a:pPr>
            <a:r>
              <a:rPr lang="en-US" sz="3200" b="1" dirty="0"/>
              <a:t>Cisco </a:t>
            </a:r>
            <a:r>
              <a:rPr lang="en-US" sz="3200" b="1" dirty="0" err="1"/>
              <a:t>Webex</a:t>
            </a:r>
            <a:r>
              <a:rPr lang="en-US" sz="3200" b="1" dirty="0"/>
              <a:t> Calling</a:t>
            </a:r>
          </a:p>
        </p:txBody>
      </p:sp>
      <p:pic>
        <p:nvPicPr>
          <p:cNvPr id="27" name="Picture 26">
            <a:extLst>
              <a:ext uri="{FF2B5EF4-FFF2-40B4-BE49-F238E27FC236}">
                <a16:creationId xmlns:a16="http://schemas.microsoft.com/office/drawing/2014/main" id="{ECAB0E21-A01E-4A8E-A11A-7D00A8E35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884" y="486720"/>
            <a:ext cx="794146" cy="794146"/>
          </a:xfrm>
          <a:prstGeom prst="rect">
            <a:avLst/>
          </a:prstGeom>
        </p:spPr>
      </p:pic>
    </p:spTree>
    <p:extLst>
      <p:ext uri="{BB962C8B-B14F-4D97-AF65-F5344CB8AC3E}">
        <p14:creationId xmlns:p14="http://schemas.microsoft.com/office/powerpoint/2010/main" val="4085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540444-D438-4F55-82F1-99AFF3912126}"/>
              </a:ext>
            </a:extLst>
          </p:cNvPr>
          <p:cNvSpPr txBox="1">
            <a:spLocks/>
          </p:cNvSpPr>
          <p:nvPr/>
        </p:nvSpPr>
        <p:spPr bwMode="auto">
          <a:xfrm>
            <a:off x="1207007" y="1"/>
            <a:ext cx="109849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912261" rtl="0" eaLnBrk="1" fontAlgn="base" hangingPunct="1">
              <a:lnSpc>
                <a:spcPct val="90000"/>
              </a:lnSpc>
              <a:spcBef>
                <a:spcPct val="0"/>
              </a:spcBef>
              <a:spcAft>
                <a:spcPct val="0"/>
              </a:spcAft>
              <a:buFont typeface="Arial" panose="020B0604020202020204" pitchFamily="34" charset="0"/>
              <a:buNone/>
              <a:defRPr lang="en-US" sz="6133" b="0" i="0" u="none" kern="1200" spc="0" baseline="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6600" b="1" dirty="0">
                <a:solidFill>
                  <a:schemeClr val="bg2"/>
                </a:solidFill>
                <a:latin typeface="CiscoSansTT" panose="020B0503020201020303" pitchFamily="34" charset="0"/>
                <a:cs typeface="CiscoSansTT" panose="020B0503020201020303" pitchFamily="34" charset="0"/>
              </a:rPr>
              <a:t>Don’t Skimp on </a:t>
            </a:r>
            <a:br>
              <a:rPr lang="en-US" sz="6600" b="1" dirty="0">
                <a:solidFill>
                  <a:schemeClr val="bg2"/>
                </a:solidFill>
                <a:latin typeface="CiscoSansTT" panose="020B0503020201020303" pitchFamily="34" charset="0"/>
                <a:cs typeface="CiscoSansTT" panose="020B0503020201020303" pitchFamily="34" charset="0"/>
              </a:rPr>
            </a:br>
            <a:r>
              <a:rPr lang="en-US" sz="6600" b="1" dirty="0">
                <a:solidFill>
                  <a:schemeClr val="bg2"/>
                </a:solidFill>
                <a:latin typeface="CiscoSansTT" panose="020B0503020201020303" pitchFamily="34" charset="0"/>
                <a:cs typeface="CiscoSansTT" panose="020B0503020201020303" pitchFamily="34" charset="0"/>
              </a:rPr>
              <a:t>Security</a:t>
            </a:r>
          </a:p>
        </p:txBody>
      </p:sp>
    </p:spTree>
    <p:extLst>
      <p:ext uri="{BB962C8B-B14F-4D97-AF65-F5344CB8AC3E}">
        <p14:creationId xmlns:p14="http://schemas.microsoft.com/office/powerpoint/2010/main" val="16765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D572ED-059B-450A-AE40-80E54FA7773F}"/>
              </a:ext>
            </a:extLst>
          </p:cNvPr>
          <p:cNvSpPr>
            <a:spLocks noGrp="1"/>
          </p:cNvSpPr>
          <p:nvPr>
            <p:ph type="body" sz="quarter" idx="10"/>
          </p:nvPr>
        </p:nvSpPr>
        <p:spPr>
          <a:xfrm>
            <a:off x="6529917" y="365760"/>
            <a:ext cx="5166783" cy="6220799"/>
          </a:xfrm>
        </p:spPr>
        <p:txBody>
          <a:bodyPr/>
          <a:lstStyle/>
          <a:p>
            <a:pPr marL="0" indent="0">
              <a:lnSpc>
                <a:spcPct val="110000"/>
              </a:lnSpc>
              <a:buNone/>
            </a:pPr>
            <a:r>
              <a:rPr lang="en-US" sz="2400" dirty="0">
                <a:solidFill>
                  <a:schemeClr val="tx2"/>
                </a:solidFill>
              </a:rPr>
              <a:t>You can’t afford to overlook security when setting up remote workspaces. Look for security solutions that:</a:t>
            </a:r>
          </a:p>
          <a:p>
            <a:pPr marL="0" indent="0">
              <a:lnSpc>
                <a:spcPct val="110000"/>
              </a:lnSpc>
              <a:buNone/>
            </a:pPr>
            <a:endParaRPr lang="en-US" sz="500" dirty="0">
              <a:solidFill>
                <a:schemeClr val="tx2"/>
              </a:solidFill>
            </a:endParaRPr>
          </a:p>
          <a:p>
            <a:pPr lvl="1">
              <a:lnSpc>
                <a:spcPct val="110000"/>
              </a:lnSpc>
            </a:pPr>
            <a:r>
              <a:rPr lang="en-US" sz="2400" dirty="0">
                <a:solidFill>
                  <a:schemeClr val="tx2"/>
                </a:solidFill>
              </a:rPr>
              <a:t>Provide secure network access no matter what device people are using</a:t>
            </a:r>
          </a:p>
          <a:p>
            <a:pPr lvl="1">
              <a:lnSpc>
                <a:spcPct val="110000"/>
              </a:lnSpc>
            </a:pPr>
            <a:r>
              <a:rPr lang="en-US" sz="2400" dirty="0">
                <a:solidFill>
                  <a:schemeClr val="tx2"/>
                </a:solidFill>
              </a:rPr>
              <a:t>Protect your sensitive data by verifying the identity of users, devices, and applications</a:t>
            </a:r>
          </a:p>
          <a:p>
            <a:pPr lvl="1">
              <a:lnSpc>
                <a:spcPct val="110000"/>
              </a:lnSpc>
            </a:pPr>
            <a:r>
              <a:rPr lang="en-US" sz="2400" dirty="0">
                <a:solidFill>
                  <a:schemeClr val="tx2"/>
                </a:solidFill>
              </a:rPr>
              <a:t>Defend against threats with cloud-delivered security </a:t>
            </a:r>
          </a:p>
          <a:p>
            <a:pPr lvl="1">
              <a:lnSpc>
                <a:spcPct val="110000"/>
              </a:lnSpc>
            </a:pPr>
            <a:r>
              <a:rPr lang="en-US" sz="2400" dirty="0">
                <a:solidFill>
                  <a:schemeClr val="tx2"/>
                </a:solidFill>
              </a:rPr>
              <a:t>Detect and block cyberattacks</a:t>
            </a:r>
          </a:p>
        </p:txBody>
      </p:sp>
      <p:sp>
        <p:nvSpPr>
          <p:cNvPr id="7" name="Google Shape;1366;g733b2d0a29_1_211">
            <a:extLst>
              <a:ext uri="{FF2B5EF4-FFF2-40B4-BE49-F238E27FC236}">
                <a16:creationId xmlns:a16="http://schemas.microsoft.com/office/drawing/2014/main" id="{62615FBE-F2E9-49AB-87B5-559648A141F6}"/>
              </a:ext>
            </a:extLst>
          </p:cNvPr>
          <p:cNvSpPr/>
          <p:nvPr/>
        </p:nvSpPr>
        <p:spPr>
          <a:xfrm flipH="1">
            <a:off x="464845" y="2764653"/>
            <a:ext cx="1459184" cy="1459184"/>
          </a:xfrm>
          <a:prstGeom prst="ellipse">
            <a:avLst/>
          </a:prstGeom>
          <a:solidFill>
            <a:schemeClr val="tx2"/>
          </a:solidFill>
          <a:ln>
            <a:noFill/>
          </a:ln>
        </p:spPr>
        <p:txBody>
          <a:bodyPr spcFirstLastPara="1" wrap="square" lIns="0" tIns="0" rIns="0" bIns="0" anchor="ctr" anchorCtr="0">
            <a:noAutofit/>
          </a:bodyPr>
          <a:lstStyle/>
          <a:p>
            <a:pPr algn="ctr">
              <a:spcBef>
                <a:spcPts val="0"/>
              </a:spcBef>
              <a:spcAft>
                <a:spcPts val="0"/>
              </a:spcAft>
              <a:buClr>
                <a:srgbClr val="000000"/>
              </a:buClr>
              <a:buSzPts val="3600"/>
            </a:pPr>
            <a:r>
              <a:rPr lang="en-US" sz="2800" b="1" dirty="0">
                <a:solidFill>
                  <a:srgbClr val="FFFFFF"/>
                </a:solidFill>
                <a:latin typeface="CiscoSansTT" panose="020B0503020201020303" pitchFamily="34" charset="0"/>
                <a:ea typeface="Proxima Nova"/>
                <a:cs typeface="CiscoSansTT" panose="020B0503020201020303" pitchFamily="34" charset="0"/>
                <a:sym typeface="Proxima Nova"/>
              </a:rPr>
              <a:t>4,000</a:t>
            </a:r>
            <a:endParaRPr sz="2800" b="1" dirty="0">
              <a:solidFill>
                <a:srgbClr val="FFFFFF"/>
              </a:solidFill>
              <a:latin typeface="CiscoSansTT" panose="020B0503020201020303" pitchFamily="34" charset="0"/>
              <a:ea typeface="Proxima Nova"/>
              <a:cs typeface="CiscoSansTT" panose="020B0503020201020303" pitchFamily="34" charset="0"/>
              <a:sym typeface="Proxima Nova"/>
            </a:endParaRPr>
          </a:p>
        </p:txBody>
      </p:sp>
      <p:sp>
        <p:nvSpPr>
          <p:cNvPr id="8" name="Google Shape;1367;g733b2d0a29_1_211">
            <a:extLst>
              <a:ext uri="{FF2B5EF4-FFF2-40B4-BE49-F238E27FC236}">
                <a16:creationId xmlns:a16="http://schemas.microsoft.com/office/drawing/2014/main" id="{E538331B-4212-40E1-90CC-4C6ED3D34781}"/>
              </a:ext>
            </a:extLst>
          </p:cNvPr>
          <p:cNvSpPr/>
          <p:nvPr/>
        </p:nvSpPr>
        <p:spPr>
          <a:xfrm flipH="1">
            <a:off x="2260075" y="2764653"/>
            <a:ext cx="1459184" cy="1459184"/>
          </a:xfrm>
          <a:prstGeom prst="ellipse">
            <a:avLst/>
          </a:prstGeom>
          <a:solidFill>
            <a:schemeClr val="tx2"/>
          </a:solidFill>
          <a:ln>
            <a:noFill/>
          </a:ln>
        </p:spPr>
        <p:txBody>
          <a:bodyPr spcFirstLastPara="1" wrap="square" lIns="0" tIns="0" rIns="0" bIns="0" anchor="ctr" anchorCtr="0">
            <a:noAutofit/>
          </a:bodyPr>
          <a:lstStyle/>
          <a:p>
            <a:pPr algn="ctr">
              <a:spcBef>
                <a:spcPts val="0"/>
              </a:spcBef>
              <a:spcAft>
                <a:spcPts val="0"/>
              </a:spcAft>
              <a:buClr>
                <a:srgbClr val="000000"/>
              </a:buClr>
              <a:buSzPts val="3600"/>
            </a:pPr>
            <a:r>
              <a:rPr lang="en-US" sz="2800" b="1" dirty="0">
                <a:solidFill>
                  <a:srgbClr val="FFFFFF"/>
                </a:solidFill>
                <a:latin typeface="CiscoSansTT" panose="020B0503020201020303" pitchFamily="34" charset="0"/>
                <a:ea typeface="Proxima Nova"/>
                <a:cs typeface="CiscoSansTT" panose="020B0503020201020303" pitchFamily="34" charset="0"/>
                <a:sym typeface="Proxima Nova"/>
              </a:rPr>
              <a:t>43%</a:t>
            </a:r>
            <a:endParaRPr sz="2800" b="1" dirty="0">
              <a:solidFill>
                <a:srgbClr val="FFFFFF"/>
              </a:solidFill>
              <a:latin typeface="CiscoSansTT" panose="020B0503020201020303" pitchFamily="34" charset="0"/>
              <a:ea typeface="Proxima Nova"/>
              <a:cs typeface="CiscoSansTT" panose="020B0503020201020303" pitchFamily="34" charset="0"/>
              <a:sym typeface="Proxima Nova"/>
            </a:endParaRPr>
          </a:p>
        </p:txBody>
      </p:sp>
      <p:sp>
        <p:nvSpPr>
          <p:cNvPr id="9" name="Google Shape;1369;g733b2d0a29_1_211">
            <a:extLst>
              <a:ext uri="{FF2B5EF4-FFF2-40B4-BE49-F238E27FC236}">
                <a16:creationId xmlns:a16="http://schemas.microsoft.com/office/drawing/2014/main" id="{6ED602F3-3F30-4BBF-B47D-8EA8C2D75032}"/>
              </a:ext>
            </a:extLst>
          </p:cNvPr>
          <p:cNvSpPr/>
          <p:nvPr/>
        </p:nvSpPr>
        <p:spPr>
          <a:xfrm flipH="1">
            <a:off x="4050566" y="2764653"/>
            <a:ext cx="1459184" cy="1459184"/>
          </a:xfrm>
          <a:prstGeom prst="ellipse">
            <a:avLst/>
          </a:prstGeom>
          <a:solidFill>
            <a:schemeClr val="tx2"/>
          </a:solidFill>
          <a:ln>
            <a:noFill/>
          </a:ln>
        </p:spPr>
        <p:txBody>
          <a:bodyPr spcFirstLastPara="1" wrap="square" lIns="0" tIns="0" rIns="0" bIns="0" anchor="ctr" anchorCtr="0">
            <a:noAutofit/>
          </a:bodyPr>
          <a:lstStyle/>
          <a:p>
            <a:pPr algn="ctr">
              <a:spcBef>
                <a:spcPts val="0"/>
              </a:spcBef>
              <a:spcAft>
                <a:spcPts val="0"/>
              </a:spcAft>
              <a:buClr>
                <a:srgbClr val="000000"/>
              </a:buClr>
              <a:buSzPts val="3600"/>
            </a:pPr>
            <a:r>
              <a:rPr lang="en-US" sz="2800" b="1" dirty="0">
                <a:solidFill>
                  <a:srgbClr val="FFFFFF"/>
                </a:solidFill>
                <a:latin typeface="CiscoSansTT" panose="020B0503020201020303" pitchFamily="34" charset="0"/>
                <a:ea typeface="Proxima Nova"/>
                <a:cs typeface="CiscoSansTT" panose="020B0503020201020303" pitchFamily="34" charset="0"/>
                <a:sym typeface="Proxima Nova"/>
              </a:rPr>
              <a:t>62%</a:t>
            </a:r>
            <a:endParaRPr sz="2800" b="1" dirty="0">
              <a:solidFill>
                <a:srgbClr val="FFFFFF"/>
              </a:solidFill>
              <a:latin typeface="CiscoSansTT" panose="020B0503020201020303" pitchFamily="34" charset="0"/>
              <a:ea typeface="Proxima Nova"/>
              <a:cs typeface="CiscoSansTT" panose="020B0503020201020303" pitchFamily="34" charset="0"/>
              <a:sym typeface="Proxima Nova"/>
            </a:endParaRPr>
          </a:p>
        </p:txBody>
      </p:sp>
      <p:sp>
        <p:nvSpPr>
          <p:cNvPr id="10" name="Google Shape;1364;g733b2d0a29_1_211">
            <a:extLst>
              <a:ext uri="{FF2B5EF4-FFF2-40B4-BE49-F238E27FC236}">
                <a16:creationId xmlns:a16="http://schemas.microsoft.com/office/drawing/2014/main" id="{3E6B08FC-CDEF-4585-A789-7468438A527F}"/>
              </a:ext>
            </a:extLst>
          </p:cNvPr>
          <p:cNvSpPr txBox="1"/>
          <p:nvPr/>
        </p:nvSpPr>
        <p:spPr>
          <a:xfrm>
            <a:off x="2145659" y="4378481"/>
            <a:ext cx="1683275" cy="782504"/>
          </a:xfrm>
          <a:prstGeom prst="rect">
            <a:avLst/>
          </a:prstGeom>
          <a:noFill/>
          <a:ln>
            <a:noFill/>
          </a:ln>
        </p:spPr>
        <p:txBody>
          <a:bodyPr spcFirstLastPara="1" wrap="square" lIns="121900" tIns="121900" rIns="121900" bIns="121900" anchor="ctr" anchorCtr="0">
            <a:noAutofit/>
          </a:bodyPr>
          <a:lstStyle/>
          <a:p>
            <a:pPr algn="ctr">
              <a:spcBef>
                <a:spcPts val="0"/>
              </a:spcBef>
              <a:spcAft>
                <a:spcPts val="0"/>
              </a:spcAft>
              <a:buClr>
                <a:srgbClr val="000000"/>
              </a:buClr>
              <a:buSzPts val="1800"/>
            </a:pPr>
            <a:r>
              <a:rPr lang="en-US" sz="2000" b="1" dirty="0">
                <a:solidFill>
                  <a:srgbClr val="FFFFFF"/>
                </a:solidFill>
                <a:latin typeface="+mn-lt"/>
                <a:ea typeface="Proxima Nova"/>
                <a:cs typeface="Proxima Nova"/>
                <a:sym typeface="Proxima Nova"/>
              </a:rPr>
              <a:t>Target small business</a:t>
            </a:r>
            <a:endParaRPr sz="2000" b="1" dirty="0">
              <a:solidFill>
                <a:srgbClr val="FFFFFF"/>
              </a:solidFill>
              <a:latin typeface="+mn-lt"/>
              <a:ea typeface="Proxima Nova"/>
              <a:cs typeface="Proxima Nova"/>
              <a:sym typeface="Proxima Nova"/>
            </a:endParaRPr>
          </a:p>
        </p:txBody>
      </p:sp>
      <p:sp>
        <p:nvSpPr>
          <p:cNvPr id="11" name="Google Shape;1368;g733b2d0a29_1_211">
            <a:extLst>
              <a:ext uri="{FF2B5EF4-FFF2-40B4-BE49-F238E27FC236}">
                <a16:creationId xmlns:a16="http://schemas.microsoft.com/office/drawing/2014/main" id="{8FE675FA-4C07-4136-BE1B-DFDC2BBF48E2}"/>
              </a:ext>
            </a:extLst>
          </p:cNvPr>
          <p:cNvSpPr txBox="1"/>
          <p:nvPr/>
        </p:nvSpPr>
        <p:spPr>
          <a:xfrm>
            <a:off x="464844" y="4378480"/>
            <a:ext cx="1459184" cy="782505"/>
          </a:xfrm>
          <a:prstGeom prst="rect">
            <a:avLst/>
          </a:prstGeom>
          <a:noFill/>
          <a:ln>
            <a:noFill/>
          </a:ln>
        </p:spPr>
        <p:txBody>
          <a:bodyPr spcFirstLastPara="1" wrap="square" lIns="121900" tIns="121900" rIns="121900" bIns="121900" anchor="ctr" anchorCtr="0">
            <a:noAutofit/>
          </a:bodyPr>
          <a:lstStyle/>
          <a:p>
            <a:pPr algn="ctr">
              <a:spcBef>
                <a:spcPts val="0"/>
              </a:spcBef>
              <a:spcAft>
                <a:spcPts val="0"/>
              </a:spcAft>
              <a:buClr>
                <a:srgbClr val="000000"/>
              </a:buClr>
              <a:buSzPts val="1800"/>
            </a:pPr>
            <a:r>
              <a:rPr lang="en-US" sz="2000" b="1" dirty="0">
                <a:solidFill>
                  <a:srgbClr val="FFFFFF"/>
                </a:solidFill>
                <a:latin typeface="+mn-lt"/>
                <a:ea typeface="Proxima Nova"/>
                <a:cs typeface="Proxima Nova"/>
                <a:sym typeface="Proxima Nova"/>
              </a:rPr>
              <a:t>Daily </a:t>
            </a:r>
          </a:p>
          <a:p>
            <a:pPr algn="ctr">
              <a:spcBef>
                <a:spcPts val="0"/>
              </a:spcBef>
              <a:spcAft>
                <a:spcPts val="0"/>
              </a:spcAft>
              <a:buClr>
                <a:srgbClr val="000000"/>
              </a:buClr>
              <a:buSzPts val="1800"/>
            </a:pPr>
            <a:r>
              <a:rPr lang="en-US" sz="2000" b="1" dirty="0">
                <a:solidFill>
                  <a:srgbClr val="FFFFFF"/>
                </a:solidFill>
                <a:latin typeface="+mn-lt"/>
                <a:ea typeface="Proxima Nova"/>
                <a:cs typeface="Proxima Nova"/>
                <a:sym typeface="Proxima Nova"/>
              </a:rPr>
              <a:t>attacks</a:t>
            </a:r>
            <a:endParaRPr sz="2000" b="1" dirty="0">
              <a:solidFill>
                <a:srgbClr val="000000"/>
              </a:solidFill>
              <a:latin typeface="+mn-lt"/>
              <a:ea typeface="Proxima Nova"/>
              <a:cs typeface="Proxima Nova"/>
              <a:sym typeface="Proxima Nova"/>
            </a:endParaRPr>
          </a:p>
        </p:txBody>
      </p:sp>
      <p:sp>
        <p:nvSpPr>
          <p:cNvPr id="12" name="Google Shape;1370;g733b2d0a29_1_211">
            <a:extLst>
              <a:ext uri="{FF2B5EF4-FFF2-40B4-BE49-F238E27FC236}">
                <a16:creationId xmlns:a16="http://schemas.microsoft.com/office/drawing/2014/main" id="{2238EDE1-122A-4186-8F91-FB535B762010}"/>
              </a:ext>
            </a:extLst>
          </p:cNvPr>
          <p:cNvSpPr txBox="1"/>
          <p:nvPr/>
        </p:nvSpPr>
        <p:spPr>
          <a:xfrm>
            <a:off x="4050566" y="4378481"/>
            <a:ext cx="1459184" cy="782504"/>
          </a:xfrm>
          <a:prstGeom prst="rect">
            <a:avLst/>
          </a:prstGeom>
          <a:noFill/>
          <a:ln>
            <a:noFill/>
          </a:ln>
        </p:spPr>
        <p:txBody>
          <a:bodyPr spcFirstLastPara="1" wrap="square" lIns="121900" tIns="121900" rIns="121900" bIns="121900" anchor="ctr" anchorCtr="0">
            <a:noAutofit/>
          </a:bodyPr>
          <a:lstStyle/>
          <a:p>
            <a:pPr algn="ctr">
              <a:spcBef>
                <a:spcPts val="0"/>
              </a:spcBef>
              <a:spcAft>
                <a:spcPts val="0"/>
              </a:spcAft>
              <a:buClr>
                <a:srgbClr val="000000"/>
              </a:buClr>
              <a:buSzPts val="1800"/>
            </a:pPr>
            <a:r>
              <a:rPr lang="en-US" sz="2000" b="1" dirty="0">
                <a:solidFill>
                  <a:srgbClr val="FFFFFF"/>
                </a:solidFill>
                <a:latin typeface="+mn-lt"/>
                <a:ea typeface="Proxima Nova"/>
                <a:cs typeface="Proxima Nova"/>
                <a:sym typeface="Proxima Nova"/>
              </a:rPr>
              <a:t>Reported breaches </a:t>
            </a:r>
            <a:endParaRPr sz="2000" b="1" dirty="0">
              <a:solidFill>
                <a:srgbClr val="FFFFFF"/>
              </a:solidFill>
              <a:latin typeface="+mn-lt"/>
              <a:ea typeface="Proxima Nova"/>
              <a:cs typeface="Proxima Nova"/>
              <a:sym typeface="Proxima Nova"/>
            </a:endParaRPr>
          </a:p>
        </p:txBody>
      </p:sp>
      <p:sp>
        <p:nvSpPr>
          <p:cNvPr id="2" name="TextBox 1">
            <a:extLst>
              <a:ext uri="{FF2B5EF4-FFF2-40B4-BE49-F238E27FC236}">
                <a16:creationId xmlns:a16="http://schemas.microsoft.com/office/drawing/2014/main" id="{B4C68AEE-A946-4BAB-BA79-B203A3F451E3}"/>
              </a:ext>
            </a:extLst>
          </p:cNvPr>
          <p:cNvSpPr txBox="1"/>
          <p:nvPr/>
        </p:nvSpPr>
        <p:spPr>
          <a:xfrm>
            <a:off x="1059846" y="6450959"/>
            <a:ext cx="3938899" cy="553998"/>
          </a:xfrm>
          <a:prstGeom prst="rect">
            <a:avLst/>
          </a:prstGeom>
          <a:noFill/>
        </p:spPr>
        <p:txBody>
          <a:bodyPr wrap="none" rtlCol="0">
            <a:spAutoFit/>
          </a:bodyPr>
          <a:lstStyle/>
          <a:p>
            <a:r>
              <a:rPr lang="en-US" sz="1200" u="sng">
                <a:solidFill>
                  <a:schemeClr val="bg1"/>
                </a:solidFill>
                <a:latin typeface="+mn-lt"/>
                <a:ea typeface="Arial"/>
                <a:cs typeface="CiscoSansTT ExtraLight" panose="020B0303020201020303" pitchFamily="34" charset="0"/>
                <a:sym typeface="Arial"/>
                <a:hlinkClick r:id="rId3">
                  <a:extLst>
                    <a:ext uri="{A12FA001-AC4F-418D-AE19-62706E023703}">
                      <ahyp:hlinkClr xmlns:ahyp="http://schemas.microsoft.com/office/drawing/2018/hyperlinkcolor" val="tx"/>
                    </a:ext>
                  </a:extLst>
                </a:hlinkClick>
              </a:rPr>
              <a:t>https://enterprise.verizon.com/resources/reports/dbir/</a:t>
            </a:r>
            <a:endParaRPr lang="en-US" sz="1200">
              <a:solidFill>
                <a:schemeClr val="bg1"/>
              </a:solidFill>
              <a:latin typeface="+mn-lt"/>
            </a:endParaRPr>
          </a:p>
          <a:p>
            <a:endParaRPr lang="en-US" dirty="0">
              <a:latin typeface="+mn-lt"/>
            </a:endParaRPr>
          </a:p>
        </p:txBody>
      </p:sp>
      <p:sp>
        <p:nvSpPr>
          <p:cNvPr id="13" name="Title 1">
            <a:extLst>
              <a:ext uri="{FF2B5EF4-FFF2-40B4-BE49-F238E27FC236}">
                <a16:creationId xmlns:a16="http://schemas.microsoft.com/office/drawing/2014/main" id="{825BCE81-FF46-4EED-B2D2-69380EE9C332}"/>
              </a:ext>
            </a:extLst>
          </p:cNvPr>
          <p:cNvSpPr txBox="1">
            <a:spLocks/>
          </p:cNvSpPr>
          <p:nvPr/>
        </p:nvSpPr>
        <p:spPr bwMode="auto">
          <a:xfrm>
            <a:off x="539377" y="463550"/>
            <a:ext cx="5103284" cy="138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4000" b="1" dirty="0">
                <a:solidFill>
                  <a:schemeClr val="bg2"/>
                </a:solidFill>
              </a:rPr>
              <a:t>Keep Your Workplace Safe</a:t>
            </a:r>
          </a:p>
        </p:txBody>
      </p:sp>
    </p:spTree>
    <p:extLst>
      <p:ext uri="{BB962C8B-B14F-4D97-AF65-F5344CB8AC3E}">
        <p14:creationId xmlns:p14="http://schemas.microsoft.com/office/powerpoint/2010/main" val="299373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C19CF8-3B15-40F2-9471-1D2D927B87D3}"/>
              </a:ext>
            </a:extLst>
          </p:cNvPr>
          <p:cNvGrpSpPr>
            <a:grpSpLocks noChangeAspect="1"/>
          </p:cNvGrpSpPr>
          <p:nvPr/>
        </p:nvGrpSpPr>
        <p:grpSpPr>
          <a:xfrm>
            <a:off x="5121338" y="1703542"/>
            <a:ext cx="1620281" cy="1353202"/>
            <a:chOff x="965200" y="1477963"/>
            <a:chExt cx="866775" cy="723900"/>
          </a:xfrm>
        </p:grpSpPr>
        <p:sp>
          <p:nvSpPr>
            <p:cNvPr id="5" name="Freeform 426">
              <a:extLst>
                <a:ext uri="{FF2B5EF4-FFF2-40B4-BE49-F238E27FC236}">
                  <a16:creationId xmlns:a16="http://schemas.microsoft.com/office/drawing/2014/main" id="{E033A53E-DBC0-468E-A540-BD8630562AF9}"/>
                </a:ext>
              </a:extLst>
            </p:cNvPr>
            <p:cNvSpPr>
              <a:spLocks/>
            </p:cNvSpPr>
            <p:nvPr/>
          </p:nvSpPr>
          <p:spPr bwMode="auto">
            <a:xfrm>
              <a:off x="1093788" y="1752600"/>
              <a:ext cx="19050" cy="160338"/>
            </a:xfrm>
            <a:custGeom>
              <a:avLst/>
              <a:gdLst>
                <a:gd name="T0" fmla="*/ 15 w 30"/>
                <a:gd name="T1" fmla="*/ 246 h 246"/>
                <a:gd name="T2" fmla="*/ 0 w 30"/>
                <a:gd name="T3" fmla="*/ 231 h 246"/>
                <a:gd name="T4" fmla="*/ 0 w 30"/>
                <a:gd name="T5" fmla="*/ 15 h 246"/>
                <a:gd name="T6" fmla="*/ 15 w 30"/>
                <a:gd name="T7" fmla="*/ 0 h 246"/>
                <a:gd name="T8" fmla="*/ 30 w 30"/>
                <a:gd name="T9" fmla="*/ 15 h 246"/>
                <a:gd name="T10" fmla="*/ 30 w 30"/>
                <a:gd name="T11" fmla="*/ 231 h 246"/>
                <a:gd name="T12" fmla="*/ 15 w 30"/>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30" h="246">
                  <a:moveTo>
                    <a:pt x="15" y="246"/>
                  </a:moveTo>
                  <a:cubicBezTo>
                    <a:pt x="7" y="246"/>
                    <a:pt x="0" y="239"/>
                    <a:pt x="0" y="231"/>
                  </a:cubicBezTo>
                  <a:cubicBezTo>
                    <a:pt x="0" y="15"/>
                    <a:pt x="0" y="15"/>
                    <a:pt x="0" y="15"/>
                  </a:cubicBezTo>
                  <a:cubicBezTo>
                    <a:pt x="0" y="7"/>
                    <a:pt x="7" y="0"/>
                    <a:pt x="15" y="0"/>
                  </a:cubicBezTo>
                  <a:cubicBezTo>
                    <a:pt x="23" y="0"/>
                    <a:pt x="30" y="7"/>
                    <a:pt x="30" y="15"/>
                  </a:cubicBezTo>
                  <a:cubicBezTo>
                    <a:pt x="30" y="231"/>
                    <a:pt x="30" y="231"/>
                    <a:pt x="30" y="231"/>
                  </a:cubicBezTo>
                  <a:cubicBezTo>
                    <a:pt x="30" y="239"/>
                    <a:pt x="23" y="246"/>
                    <a:pt x="15" y="246"/>
                  </a:cubicBezTo>
                  <a:close/>
                </a:path>
              </a:pathLst>
            </a:custGeom>
            <a:solidFill>
              <a:srgbClr val="1F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6" name="Freeform 427">
              <a:extLst>
                <a:ext uri="{FF2B5EF4-FFF2-40B4-BE49-F238E27FC236}">
                  <a16:creationId xmlns:a16="http://schemas.microsoft.com/office/drawing/2014/main" id="{398E53A5-4383-4859-BD3D-22CF076207BD}"/>
                </a:ext>
              </a:extLst>
            </p:cNvPr>
            <p:cNvSpPr>
              <a:spLocks/>
            </p:cNvSpPr>
            <p:nvPr/>
          </p:nvSpPr>
          <p:spPr bwMode="auto">
            <a:xfrm>
              <a:off x="1046163" y="1662113"/>
              <a:ext cx="115888" cy="179388"/>
            </a:xfrm>
            <a:custGeom>
              <a:avLst/>
              <a:gdLst>
                <a:gd name="T0" fmla="*/ 99 w 179"/>
                <a:gd name="T1" fmla="*/ 276 h 276"/>
                <a:gd name="T2" fmla="*/ 81 w 179"/>
                <a:gd name="T3" fmla="*/ 276 h 276"/>
                <a:gd name="T4" fmla="*/ 0 w 179"/>
                <a:gd name="T5" fmla="*/ 195 h 276"/>
                <a:gd name="T6" fmla="*/ 0 w 179"/>
                <a:gd name="T7" fmla="*/ 81 h 276"/>
                <a:gd name="T8" fmla="*/ 81 w 179"/>
                <a:gd name="T9" fmla="*/ 0 h 276"/>
                <a:gd name="T10" fmla="*/ 99 w 179"/>
                <a:gd name="T11" fmla="*/ 0 h 276"/>
                <a:gd name="T12" fmla="*/ 179 w 179"/>
                <a:gd name="T13" fmla="*/ 81 h 276"/>
                <a:gd name="T14" fmla="*/ 179 w 179"/>
                <a:gd name="T15" fmla="*/ 195 h 276"/>
                <a:gd name="T16" fmla="*/ 99 w 179"/>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76">
                  <a:moveTo>
                    <a:pt x="99" y="276"/>
                  </a:moveTo>
                  <a:cubicBezTo>
                    <a:pt x="81" y="276"/>
                    <a:pt x="81" y="276"/>
                    <a:pt x="81" y="276"/>
                  </a:cubicBezTo>
                  <a:cubicBezTo>
                    <a:pt x="37" y="276"/>
                    <a:pt x="0" y="240"/>
                    <a:pt x="0" y="195"/>
                  </a:cubicBezTo>
                  <a:cubicBezTo>
                    <a:pt x="0" y="81"/>
                    <a:pt x="0" y="81"/>
                    <a:pt x="0" y="81"/>
                  </a:cubicBezTo>
                  <a:cubicBezTo>
                    <a:pt x="0" y="37"/>
                    <a:pt x="37" y="0"/>
                    <a:pt x="81" y="0"/>
                  </a:cubicBezTo>
                  <a:cubicBezTo>
                    <a:pt x="99" y="0"/>
                    <a:pt x="99" y="0"/>
                    <a:pt x="99" y="0"/>
                  </a:cubicBezTo>
                  <a:cubicBezTo>
                    <a:pt x="143" y="0"/>
                    <a:pt x="179" y="37"/>
                    <a:pt x="179" y="81"/>
                  </a:cubicBezTo>
                  <a:cubicBezTo>
                    <a:pt x="179" y="195"/>
                    <a:pt x="179" y="195"/>
                    <a:pt x="179" y="195"/>
                  </a:cubicBezTo>
                  <a:cubicBezTo>
                    <a:pt x="179" y="240"/>
                    <a:pt x="143" y="276"/>
                    <a:pt x="99" y="276"/>
                  </a:cubicBezTo>
                  <a:close/>
                </a:path>
              </a:pathLst>
            </a:custGeom>
            <a:solidFill>
              <a:srgbClr val="76C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 name="Freeform 428">
              <a:extLst>
                <a:ext uri="{FF2B5EF4-FFF2-40B4-BE49-F238E27FC236}">
                  <a16:creationId xmlns:a16="http://schemas.microsoft.com/office/drawing/2014/main" id="{59D825D7-38BF-43A0-87EC-5BCC238F1824}"/>
                </a:ext>
              </a:extLst>
            </p:cNvPr>
            <p:cNvSpPr>
              <a:spLocks noEditPoints="1"/>
            </p:cNvSpPr>
            <p:nvPr/>
          </p:nvSpPr>
          <p:spPr bwMode="auto">
            <a:xfrm>
              <a:off x="1179513" y="1477963"/>
              <a:ext cx="569913" cy="425450"/>
            </a:xfrm>
            <a:custGeom>
              <a:avLst/>
              <a:gdLst>
                <a:gd name="T0" fmla="*/ 56 w 880"/>
                <a:gd name="T1" fmla="*/ 656 h 656"/>
                <a:gd name="T2" fmla="*/ 309 w 880"/>
                <a:gd name="T3" fmla="*/ 656 h 656"/>
                <a:gd name="T4" fmla="*/ 439 w 880"/>
                <a:gd name="T5" fmla="*/ 566 h 656"/>
                <a:gd name="T6" fmla="*/ 570 w 880"/>
                <a:gd name="T7" fmla="*/ 656 h 656"/>
                <a:gd name="T8" fmla="*/ 824 w 880"/>
                <a:gd name="T9" fmla="*/ 656 h 656"/>
                <a:gd name="T10" fmla="*/ 824 w 880"/>
                <a:gd name="T11" fmla="*/ 356 h 656"/>
                <a:gd name="T12" fmla="*/ 880 w 880"/>
                <a:gd name="T13" fmla="*/ 356 h 656"/>
                <a:gd name="T14" fmla="*/ 751 w 880"/>
                <a:gd name="T15" fmla="*/ 157 h 656"/>
                <a:gd name="T16" fmla="*/ 440 w 880"/>
                <a:gd name="T17" fmla="*/ 0 h 656"/>
                <a:gd name="T18" fmla="*/ 128 w 880"/>
                <a:gd name="T19" fmla="*/ 157 h 656"/>
                <a:gd name="T20" fmla="*/ 0 w 880"/>
                <a:gd name="T21" fmla="*/ 356 h 656"/>
                <a:gd name="T22" fmla="*/ 56 w 880"/>
                <a:gd name="T23" fmla="*/ 356 h 656"/>
                <a:gd name="T24" fmla="*/ 56 w 880"/>
                <a:gd name="T25" fmla="*/ 656 h 656"/>
                <a:gd name="T26" fmla="*/ 604 w 880"/>
                <a:gd name="T27" fmla="*/ 632 h 656"/>
                <a:gd name="T28" fmla="*/ 474 w 880"/>
                <a:gd name="T29" fmla="*/ 542 h 656"/>
                <a:gd name="T30" fmla="*/ 604 w 880"/>
                <a:gd name="T31" fmla="*/ 452 h 656"/>
                <a:gd name="T32" fmla="*/ 604 w 880"/>
                <a:gd name="T33" fmla="*/ 632 h 656"/>
                <a:gd name="T34" fmla="*/ 397 w 880"/>
                <a:gd name="T35" fmla="*/ 215 h 656"/>
                <a:gd name="T36" fmla="*/ 406 w 880"/>
                <a:gd name="T37" fmla="*/ 206 h 656"/>
                <a:gd name="T38" fmla="*/ 474 w 880"/>
                <a:gd name="T39" fmla="*/ 206 h 656"/>
                <a:gd name="T40" fmla="*/ 482 w 880"/>
                <a:gd name="T41" fmla="*/ 215 h 656"/>
                <a:gd name="T42" fmla="*/ 482 w 880"/>
                <a:gd name="T43" fmla="*/ 277 h 656"/>
                <a:gd name="T44" fmla="*/ 474 w 880"/>
                <a:gd name="T45" fmla="*/ 286 h 656"/>
                <a:gd name="T46" fmla="*/ 406 w 880"/>
                <a:gd name="T47" fmla="*/ 286 h 656"/>
                <a:gd name="T48" fmla="*/ 397 w 880"/>
                <a:gd name="T49" fmla="*/ 277 h 656"/>
                <a:gd name="T50" fmla="*/ 397 w 880"/>
                <a:gd name="T51" fmla="*/ 215 h 656"/>
                <a:gd name="T52" fmla="*/ 574 w 880"/>
                <a:gd name="T53" fmla="*/ 425 h 656"/>
                <a:gd name="T54" fmla="*/ 439 w 880"/>
                <a:gd name="T55" fmla="*/ 518 h 656"/>
                <a:gd name="T56" fmla="*/ 305 w 880"/>
                <a:gd name="T57" fmla="*/ 425 h 656"/>
                <a:gd name="T58" fmla="*/ 574 w 880"/>
                <a:gd name="T59" fmla="*/ 425 h 656"/>
                <a:gd name="T60" fmla="*/ 276 w 880"/>
                <a:gd name="T61" fmla="*/ 453 h 656"/>
                <a:gd name="T62" fmla="*/ 405 w 880"/>
                <a:gd name="T63" fmla="*/ 542 h 656"/>
                <a:gd name="T64" fmla="*/ 276 w 880"/>
                <a:gd name="T65" fmla="*/ 631 h 656"/>
                <a:gd name="T66" fmla="*/ 276 w 880"/>
                <a:gd name="T67" fmla="*/ 453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0" h="656">
                  <a:moveTo>
                    <a:pt x="56" y="656"/>
                  </a:moveTo>
                  <a:cubicBezTo>
                    <a:pt x="309" y="656"/>
                    <a:pt x="309" y="656"/>
                    <a:pt x="309" y="656"/>
                  </a:cubicBezTo>
                  <a:cubicBezTo>
                    <a:pt x="439" y="566"/>
                    <a:pt x="439" y="566"/>
                    <a:pt x="439" y="566"/>
                  </a:cubicBezTo>
                  <a:cubicBezTo>
                    <a:pt x="570" y="656"/>
                    <a:pt x="570" y="656"/>
                    <a:pt x="570" y="656"/>
                  </a:cubicBezTo>
                  <a:cubicBezTo>
                    <a:pt x="824" y="656"/>
                    <a:pt x="824" y="656"/>
                    <a:pt x="824" y="656"/>
                  </a:cubicBezTo>
                  <a:cubicBezTo>
                    <a:pt x="824" y="356"/>
                    <a:pt x="824" y="356"/>
                    <a:pt x="824" y="356"/>
                  </a:cubicBezTo>
                  <a:cubicBezTo>
                    <a:pt x="880" y="356"/>
                    <a:pt x="880" y="356"/>
                    <a:pt x="880" y="356"/>
                  </a:cubicBezTo>
                  <a:cubicBezTo>
                    <a:pt x="751" y="157"/>
                    <a:pt x="751" y="157"/>
                    <a:pt x="751" y="157"/>
                  </a:cubicBezTo>
                  <a:cubicBezTo>
                    <a:pt x="440" y="0"/>
                    <a:pt x="440" y="0"/>
                    <a:pt x="440" y="0"/>
                  </a:cubicBezTo>
                  <a:cubicBezTo>
                    <a:pt x="128" y="157"/>
                    <a:pt x="128" y="157"/>
                    <a:pt x="128" y="157"/>
                  </a:cubicBezTo>
                  <a:cubicBezTo>
                    <a:pt x="0" y="356"/>
                    <a:pt x="0" y="356"/>
                    <a:pt x="0" y="356"/>
                  </a:cubicBezTo>
                  <a:cubicBezTo>
                    <a:pt x="56" y="356"/>
                    <a:pt x="56" y="356"/>
                    <a:pt x="56" y="356"/>
                  </a:cubicBezTo>
                  <a:lnTo>
                    <a:pt x="56" y="656"/>
                  </a:lnTo>
                  <a:close/>
                  <a:moveTo>
                    <a:pt x="604" y="632"/>
                  </a:moveTo>
                  <a:cubicBezTo>
                    <a:pt x="474" y="542"/>
                    <a:pt x="474" y="542"/>
                    <a:pt x="474" y="542"/>
                  </a:cubicBezTo>
                  <a:cubicBezTo>
                    <a:pt x="604" y="452"/>
                    <a:pt x="604" y="452"/>
                    <a:pt x="604" y="452"/>
                  </a:cubicBezTo>
                  <a:lnTo>
                    <a:pt x="604" y="632"/>
                  </a:lnTo>
                  <a:close/>
                  <a:moveTo>
                    <a:pt x="397" y="215"/>
                  </a:moveTo>
                  <a:cubicBezTo>
                    <a:pt x="397" y="210"/>
                    <a:pt x="401" y="206"/>
                    <a:pt x="406" y="206"/>
                  </a:cubicBezTo>
                  <a:cubicBezTo>
                    <a:pt x="474" y="206"/>
                    <a:pt x="474" y="206"/>
                    <a:pt x="474" y="206"/>
                  </a:cubicBezTo>
                  <a:cubicBezTo>
                    <a:pt x="478" y="206"/>
                    <a:pt x="482" y="210"/>
                    <a:pt x="482" y="215"/>
                  </a:cubicBezTo>
                  <a:cubicBezTo>
                    <a:pt x="482" y="277"/>
                    <a:pt x="482" y="277"/>
                    <a:pt x="482" y="277"/>
                  </a:cubicBezTo>
                  <a:cubicBezTo>
                    <a:pt x="482" y="282"/>
                    <a:pt x="478" y="286"/>
                    <a:pt x="474" y="286"/>
                  </a:cubicBezTo>
                  <a:cubicBezTo>
                    <a:pt x="406" y="286"/>
                    <a:pt x="406" y="286"/>
                    <a:pt x="406" y="286"/>
                  </a:cubicBezTo>
                  <a:cubicBezTo>
                    <a:pt x="401" y="286"/>
                    <a:pt x="397" y="282"/>
                    <a:pt x="397" y="277"/>
                  </a:cubicBezTo>
                  <a:lnTo>
                    <a:pt x="397" y="215"/>
                  </a:lnTo>
                  <a:close/>
                  <a:moveTo>
                    <a:pt x="574" y="425"/>
                  </a:moveTo>
                  <a:cubicBezTo>
                    <a:pt x="439" y="518"/>
                    <a:pt x="439" y="518"/>
                    <a:pt x="439" y="518"/>
                  </a:cubicBezTo>
                  <a:cubicBezTo>
                    <a:pt x="305" y="425"/>
                    <a:pt x="305" y="425"/>
                    <a:pt x="305" y="425"/>
                  </a:cubicBezTo>
                  <a:lnTo>
                    <a:pt x="574" y="425"/>
                  </a:lnTo>
                  <a:close/>
                  <a:moveTo>
                    <a:pt x="276" y="453"/>
                  </a:moveTo>
                  <a:cubicBezTo>
                    <a:pt x="405" y="542"/>
                    <a:pt x="405" y="542"/>
                    <a:pt x="405" y="542"/>
                  </a:cubicBezTo>
                  <a:cubicBezTo>
                    <a:pt x="276" y="631"/>
                    <a:pt x="276" y="631"/>
                    <a:pt x="276" y="631"/>
                  </a:cubicBezTo>
                  <a:lnTo>
                    <a:pt x="276" y="453"/>
                  </a:lnTo>
                  <a:close/>
                </a:path>
              </a:pathLst>
            </a:custGeom>
            <a:solidFill>
              <a:srgbClr val="08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8" name="Freeform 429">
              <a:extLst>
                <a:ext uri="{FF2B5EF4-FFF2-40B4-BE49-F238E27FC236}">
                  <a16:creationId xmlns:a16="http://schemas.microsoft.com/office/drawing/2014/main" id="{25943381-D180-41F2-9760-6C652DFBE74D}"/>
                </a:ext>
              </a:extLst>
            </p:cNvPr>
            <p:cNvSpPr>
              <a:spLocks/>
            </p:cNvSpPr>
            <p:nvPr/>
          </p:nvSpPr>
          <p:spPr bwMode="auto">
            <a:xfrm>
              <a:off x="1328738" y="1984375"/>
              <a:ext cx="463550" cy="217488"/>
            </a:xfrm>
            <a:custGeom>
              <a:avLst/>
              <a:gdLst>
                <a:gd name="T0" fmla="*/ 106 w 716"/>
                <a:gd name="T1" fmla="*/ 108 h 335"/>
                <a:gd name="T2" fmla="*/ 0 w 716"/>
                <a:gd name="T3" fmla="*/ 329 h 335"/>
                <a:gd name="T4" fmla="*/ 61 w 716"/>
                <a:gd name="T5" fmla="*/ 335 h 335"/>
                <a:gd name="T6" fmla="*/ 115 w 716"/>
                <a:gd name="T7" fmla="*/ 194 h 335"/>
                <a:gd name="T8" fmla="*/ 539 w 716"/>
                <a:gd name="T9" fmla="*/ 194 h 335"/>
                <a:gd name="T10" fmla="*/ 611 w 716"/>
                <a:gd name="T11" fmla="*/ 131 h 335"/>
                <a:gd name="T12" fmla="*/ 173 w 716"/>
                <a:gd name="T13" fmla="*/ 131 h 335"/>
                <a:gd name="T14" fmla="*/ 368 w 716"/>
                <a:gd name="T15" fmla="*/ 62 h 335"/>
                <a:gd name="T16" fmla="*/ 673 w 716"/>
                <a:gd name="T17" fmla="*/ 62 h 335"/>
                <a:gd name="T18" fmla="*/ 716 w 716"/>
                <a:gd name="T19" fmla="*/ 0 h 335"/>
                <a:gd name="T20" fmla="*/ 368 w 716"/>
                <a:gd name="T21" fmla="*/ 0 h 335"/>
                <a:gd name="T22" fmla="*/ 106 w 716"/>
                <a:gd name="T23" fmla="*/ 1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6" h="335">
                  <a:moveTo>
                    <a:pt x="106" y="108"/>
                  </a:moveTo>
                  <a:cubicBezTo>
                    <a:pt x="46" y="168"/>
                    <a:pt x="9" y="245"/>
                    <a:pt x="0" y="329"/>
                  </a:cubicBezTo>
                  <a:cubicBezTo>
                    <a:pt x="20" y="332"/>
                    <a:pt x="41" y="334"/>
                    <a:pt x="61" y="335"/>
                  </a:cubicBezTo>
                  <a:cubicBezTo>
                    <a:pt x="67" y="284"/>
                    <a:pt x="86" y="236"/>
                    <a:pt x="115" y="194"/>
                  </a:cubicBezTo>
                  <a:cubicBezTo>
                    <a:pt x="539" y="194"/>
                    <a:pt x="539" y="194"/>
                    <a:pt x="539" y="194"/>
                  </a:cubicBezTo>
                  <a:cubicBezTo>
                    <a:pt x="564" y="175"/>
                    <a:pt x="588" y="154"/>
                    <a:pt x="611" y="131"/>
                  </a:cubicBezTo>
                  <a:cubicBezTo>
                    <a:pt x="173" y="131"/>
                    <a:pt x="173" y="131"/>
                    <a:pt x="173" y="131"/>
                  </a:cubicBezTo>
                  <a:cubicBezTo>
                    <a:pt x="228" y="86"/>
                    <a:pt x="296" y="62"/>
                    <a:pt x="368" y="62"/>
                  </a:cubicBezTo>
                  <a:cubicBezTo>
                    <a:pt x="673" y="62"/>
                    <a:pt x="673" y="62"/>
                    <a:pt x="673" y="62"/>
                  </a:cubicBezTo>
                  <a:cubicBezTo>
                    <a:pt x="688" y="42"/>
                    <a:pt x="703" y="21"/>
                    <a:pt x="716" y="0"/>
                  </a:cubicBezTo>
                  <a:cubicBezTo>
                    <a:pt x="368" y="0"/>
                    <a:pt x="368" y="0"/>
                    <a:pt x="368" y="0"/>
                  </a:cubicBezTo>
                  <a:cubicBezTo>
                    <a:pt x="269" y="0"/>
                    <a:pt x="176" y="38"/>
                    <a:pt x="106" y="108"/>
                  </a:cubicBez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9" name="Freeform 430">
              <a:extLst>
                <a:ext uri="{FF2B5EF4-FFF2-40B4-BE49-F238E27FC236}">
                  <a16:creationId xmlns:a16="http://schemas.microsoft.com/office/drawing/2014/main" id="{8F9E8A98-261D-4E47-B829-BC60DF731B0E}"/>
                </a:ext>
              </a:extLst>
            </p:cNvPr>
            <p:cNvSpPr>
              <a:spLocks/>
            </p:cNvSpPr>
            <p:nvPr/>
          </p:nvSpPr>
          <p:spPr bwMode="auto">
            <a:xfrm>
              <a:off x="965200" y="1903413"/>
              <a:ext cx="866775" cy="279400"/>
            </a:xfrm>
            <a:custGeom>
              <a:avLst/>
              <a:gdLst>
                <a:gd name="T0" fmla="*/ 928 w 1337"/>
                <a:gd name="T1" fmla="*/ 0 h 431"/>
                <a:gd name="T2" fmla="*/ 893 w 1337"/>
                <a:gd name="T3" fmla="*/ 1 h 431"/>
                <a:gd name="T4" fmla="*/ 0 w 1337"/>
                <a:gd name="T5" fmla="*/ 1 h 431"/>
                <a:gd name="T6" fmla="*/ 28 w 1337"/>
                <a:gd name="T7" fmla="*/ 63 h 431"/>
                <a:gd name="T8" fmla="*/ 673 w 1337"/>
                <a:gd name="T9" fmla="*/ 63 h 431"/>
                <a:gd name="T10" fmla="*/ 577 w 1337"/>
                <a:gd name="T11" fmla="*/ 129 h 431"/>
                <a:gd name="T12" fmla="*/ 64 w 1337"/>
                <a:gd name="T13" fmla="*/ 129 h 431"/>
                <a:gd name="T14" fmla="*/ 108 w 1337"/>
                <a:gd name="T15" fmla="*/ 191 h 431"/>
                <a:gd name="T16" fmla="*/ 514 w 1337"/>
                <a:gd name="T17" fmla="*/ 191 h 431"/>
                <a:gd name="T18" fmla="*/ 467 w 1337"/>
                <a:gd name="T19" fmla="*/ 257 h 431"/>
                <a:gd name="T20" fmla="*/ 167 w 1337"/>
                <a:gd name="T21" fmla="*/ 257 h 431"/>
                <a:gd name="T22" fmla="*/ 239 w 1337"/>
                <a:gd name="T23" fmla="*/ 319 h 431"/>
                <a:gd name="T24" fmla="*/ 433 w 1337"/>
                <a:gd name="T25" fmla="*/ 319 h 431"/>
                <a:gd name="T26" fmla="*/ 428 w 1337"/>
                <a:gd name="T27" fmla="*/ 331 h 431"/>
                <a:gd name="T28" fmla="*/ 401 w 1337"/>
                <a:gd name="T29" fmla="*/ 410 h 431"/>
                <a:gd name="T30" fmla="*/ 460 w 1337"/>
                <a:gd name="T31" fmla="*/ 431 h 431"/>
                <a:gd name="T32" fmla="*/ 588 w 1337"/>
                <a:gd name="T33" fmla="*/ 203 h 431"/>
                <a:gd name="T34" fmla="*/ 896 w 1337"/>
                <a:gd name="T35" fmla="*/ 63 h 431"/>
                <a:gd name="T36" fmla="*/ 1309 w 1337"/>
                <a:gd name="T37" fmla="*/ 63 h 431"/>
                <a:gd name="T38" fmla="*/ 1337 w 1337"/>
                <a:gd name="T39" fmla="*/ 0 h 431"/>
                <a:gd name="T40" fmla="*/ 928 w 1337"/>
                <a:gd name="T4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7" h="431">
                  <a:moveTo>
                    <a:pt x="928" y="0"/>
                  </a:moveTo>
                  <a:cubicBezTo>
                    <a:pt x="916" y="0"/>
                    <a:pt x="905" y="0"/>
                    <a:pt x="893" y="1"/>
                  </a:cubicBezTo>
                  <a:cubicBezTo>
                    <a:pt x="0" y="1"/>
                    <a:pt x="0" y="1"/>
                    <a:pt x="0" y="1"/>
                  </a:cubicBezTo>
                  <a:cubicBezTo>
                    <a:pt x="9" y="22"/>
                    <a:pt x="18" y="43"/>
                    <a:pt x="28" y="63"/>
                  </a:cubicBezTo>
                  <a:cubicBezTo>
                    <a:pt x="673" y="63"/>
                    <a:pt x="673" y="63"/>
                    <a:pt x="673" y="63"/>
                  </a:cubicBezTo>
                  <a:cubicBezTo>
                    <a:pt x="639" y="82"/>
                    <a:pt x="607" y="103"/>
                    <a:pt x="577" y="129"/>
                  </a:cubicBezTo>
                  <a:cubicBezTo>
                    <a:pt x="64" y="129"/>
                    <a:pt x="64" y="129"/>
                    <a:pt x="64" y="129"/>
                  </a:cubicBezTo>
                  <a:cubicBezTo>
                    <a:pt x="78" y="150"/>
                    <a:pt x="93" y="171"/>
                    <a:pt x="108" y="191"/>
                  </a:cubicBezTo>
                  <a:cubicBezTo>
                    <a:pt x="514" y="191"/>
                    <a:pt x="514" y="191"/>
                    <a:pt x="514" y="191"/>
                  </a:cubicBezTo>
                  <a:cubicBezTo>
                    <a:pt x="497" y="212"/>
                    <a:pt x="481" y="234"/>
                    <a:pt x="467" y="257"/>
                  </a:cubicBezTo>
                  <a:cubicBezTo>
                    <a:pt x="167" y="257"/>
                    <a:pt x="167" y="257"/>
                    <a:pt x="167" y="257"/>
                  </a:cubicBezTo>
                  <a:cubicBezTo>
                    <a:pt x="190" y="279"/>
                    <a:pt x="214" y="300"/>
                    <a:pt x="239" y="319"/>
                  </a:cubicBezTo>
                  <a:cubicBezTo>
                    <a:pt x="433" y="319"/>
                    <a:pt x="433" y="319"/>
                    <a:pt x="433" y="319"/>
                  </a:cubicBezTo>
                  <a:cubicBezTo>
                    <a:pt x="431" y="323"/>
                    <a:pt x="430" y="327"/>
                    <a:pt x="428" y="331"/>
                  </a:cubicBezTo>
                  <a:cubicBezTo>
                    <a:pt x="417" y="357"/>
                    <a:pt x="408" y="384"/>
                    <a:pt x="401" y="410"/>
                  </a:cubicBezTo>
                  <a:cubicBezTo>
                    <a:pt x="421" y="418"/>
                    <a:pt x="440" y="425"/>
                    <a:pt x="460" y="431"/>
                  </a:cubicBezTo>
                  <a:cubicBezTo>
                    <a:pt x="481" y="345"/>
                    <a:pt x="524" y="267"/>
                    <a:pt x="588" y="203"/>
                  </a:cubicBezTo>
                  <a:cubicBezTo>
                    <a:pt x="671" y="120"/>
                    <a:pt x="780" y="71"/>
                    <a:pt x="896" y="63"/>
                  </a:cubicBezTo>
                  <a:cubicBezTo>
                    <a:pt x="1309" y="63"/>
                    <a:pt x="1309" y="63"/>
                    <a:pt x="1309" y="63"/>
                  </a:cubicBezTo>
                  <a:cubicBezTo>
                    <a:pt x="1319" y="43"/>
                    <a:pt x="1329" y="22"/>
                    <a:pt x="1337" y="0"/>
                  </a:cubicBezTo>
                  <a:lnTo>
                    <a:pt x="928" y="0"/>
                  </a:ln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nvGrpSpPr>
          <p:cNvPr id="17" name="Group 16">
            <a:extLst>
              <a:ext uri="{FF2B5EF4-FFF2-40B4-BE49-F238E27FC236}">
                <a16:creationId xmlns:a16="http://schemas.microsoft.com/office/drawing/2014/main" id="{321E8740-3E36-4262-B8CB-21B89C157FA8}"/>
              </a:ext>
            </a:extLst>
          </p:cNvPr>
          <p:cNvGrpSpPr>
            <a:grpSpLocks noChangeAspect="1"/>
          </p:cNvGrpSpPr>
          <p:nvPr/>
        </p:nvGrpSpPr>
        <p:grpSpPr>
          <a:xfrm>
            <a:off x="6575066" y="1981491"/>
            <a:ext cx="1021083" cy="671260"/>
            <a:chOff x="6047071" y="2551683"/>
            <a:chExt cx="863670" cy="567777"/>
          </a:xfrm>
        </p:grpSpPr>
        <p:grpSp>
          <p:nvGrpSpPr>
            <p:cNvPr id="10" name="Group 9">
              <a:extLst>
                <a:ext uri="{FF2B5EF4-FFF2-40B4-BE49-F238E27FC236}">
                  <a16:creationId xmlns:a16="http://schemas.microsoft.com/office/drawing/2014/main" id="{A9FF5012-46D8-4360-BEC6-E68459C4E4A1}"/>
                </a:ext>
              </a:extLst>
            </p:cNvPr>
            <p:cNvGrpSpPr>
              <a:grpSpLocks noChangeAspect="1"/>
            </p:cNvGrpSpPr>
            <p:nvPr/>
          </p:nvGrpSpPr>
          <p:grpSpPr>
            <a:xfrm>
              <a:off x="6106718" y="2551683"/>
              <a:ext cx="804023" cy="567777"/>
              <a:chOff x="1270000" y="4029075"/>
              <a:chExt cx="977900" cy="690563"/>
            </a:xfrm>
          </p:grpSpPr>
          <p:sp>
            <p:nvSpPr>
              <p:cNvPr id="13" name="Rectangle 12">
                <a:extLst>
                  <a:ext uri="{FF2B5EF4-FFF2-40B4-BE49-F238E27FC236}">
                    <a16:creationId xmlns:a16="http://schemas.microsoft.com/office/drawing/2014/main" id="{F8833931-30D3-4C0F-BD11-BAE660AB320E}"/>
                  </a:ext>
                </a:extLst>
              </p:cNvPr>
              <p:cNvSpPr>
                <a:spLocks noChangeArrowheads="1"/>
              </p:cNvSpPr>
              <p:nvPr/>
            </p:nvSpPr>
            <p:spPr bwMode="auto">
              <a:xfrm>
                <a:off x="1270000" y="4029075"/>
                <a:ext cx="977900" cy="646113"/>
              </a:xfrm>
              <a:prstGeom prst="rect">
                <a:avLst/>
              </a:prstGeom>
              <a:no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14" name="Freeform 502">
                <a:extLst>
                  <a:ext uri="{FF2B5EF4-FFF2-40B4-BE49-F238E27FC236}">
                    <a16:creationId xmlns:a16="http://schemas.microsoft.com/office/drawing/2014/main" id="{B8B16202-7FE9-4209-A2E8-3081ECA3036C}"/>
                  </a:ext>
                </a:extLst>
              </p:cNvPr>
              <p:cNvSpPr>
                <a:spLocks/>
              </p:cNvSpPr>
              <p:nvPr/>
            </p:nvSpPr>
            <p:spPr bwMode="auto">
              <a:xfrm>
                <a:off x="1625600" y="4102100"/>
                <a:ext cx="273050" cy="274638"/>
              </a:xfrm>
              <a:custGeom>
                <a:avLst/>
                <a:gdLst>
                  <a:gd name="T0" fmla="*/ 0 w 421"/>
                  <a:gd name="T1" fmla="*/ 210 h 423"/>
                  <a:gd name="T2" fmla="*/ 212 w 421"/>
                  <a:gd name="T3" fmla="*/ 1 h 423"/>
                  <a:gd name="T4" fmla="*/ 420 w 421"/>
                  <a:gd name="T5" fmla="*/ 213 h 423"/>
                  <a:gd name="T6" fmla="*/ 209 w 421"/>
                  <a:gd name="T7" fmla="*/ 422 h 423"/>
                  <a:gd name="T8" fmla="*/ 0 w 421"/>
                  <a:gd name="T9" fmla="*/ 210 h 423"/>
                </a:gdLst>
                <a:ahLst/>
                <a:cxnLst>
                  <a:cxn ang="0">
                    <a:pos x="T0" y="T1"/>
                  </a:cxn>
                  <a:cxn ang="0">
                    <a:pos x="T2" y="T3"/>
                  </a:cxn>
                  <a:cxn ang="0">
                    <a:pos x="T4" y="T5"/>
                  </a:cxn>
                  <a:cxn ang="0">
                    <a:pos x="T6" y="T7"/>
                  </a:cxn>
                  <a:cxn ang="0">
                    <a:pos x="T8" y="T9"/>
                  </a:cxn>
                </a:cxnLst>
                <a:rect l="0" t="0" r="r" b="b"/>
                <a:pathLst>
                  <a:path w="421" h="423">
                    <a:moveTo>
                      <a:pt x="0" y="210"/>
                    </a:moveTo>
                    <a:cubicBezTo>
                      <a:pt x="1" y="94"/>
                      <a:pt x="96" y="0"/>
                      <a:pt x="212" y="1"/>
                    </a:cubicBezTo>
                    <a:cubicBezTo>
                      <a:pt x="328" y="2"/>
                      <a:pt x="421" y="97"/>
                      <a:pt x="420" y="213"/>
                    </a:cubicBezTo>
                    <a:cubicBezTo>
                      <a:pt x="420" y="329"/>
                      <a:pt x="325" y="423"/>
                      <a:pt x="209" y="422"/>
                    </a:cubicBezTo>
                    <a:cubicBezTo>
                      <a:pt x="93" y="422"/>
                      <a:pt x="0" y="327"/>
                      <a:pt x="0" y="2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15" name="Freeform 503">
                <a:extLst>
                  <a:ext uri="{FF2B5EF4-FFF2-40B4-BE49-F238E27FC236}">
                    <a16:creationId xmlns:a16="http://schemas.microsoft.com/office/drawing/2014/main" id="{A00E0E6B-929F-4512-80D7-492B6EBACC2B}"/>
                  </a:ext>
                </a:extLst>
              </p:cNvPr>
              <p:cNvSpPr>
                <a:spLocks/>
              </p:cNvSpPr>
              <p:nvPr/>
            </p:nvSpPr>
            <p:spPr bwMode="auto">
              <a:xfrm>
                <a:off x="1533525" y="4452938"/>
                <a:ext cx="452438" cy="266700"/>
              </a:xfrm>
              <a:custGeom>
                <a:avLst/>
                <a:gdLst>
                  <a:gd name="T0" fmla="*/ 699 w 700"/>
                  <a:gd name="T1" fmla="*/ 182 h 410"/>
                  <a:gd name="T2" fmla="*/ 523 w 700"/>
                  <a:gd name="T3" fmla="*/ 3 h 410"/>
                  <a:gd name="T4" fmla="*/ 180 w 700"/>
                  <a:gd name="T5" fmla="*/ 1 h 410"/>
                  <a:gd name="T6" fmla="*/ 1 w 700"/>
                  <a:gd name="T7" fmla="*/ 178 h 410"/>
                  <a:gd name="T8" fmla="*/ 0 w 700"/>
                  <a:gd name="T9" fmla="*/ 410 h 410"/>
                  <a:gd name="T10" fmla="*/ 698 w 700"/>
                  <a:gd name="T11" fmla="*/ 410 h 410"/>
                  <a:gd name="T12" fmla="*/ 699 w 700"/>
                  <a:gd name="T13" fmla="*/ 182 h 410"/>
                </a:gdLst>
                <a:ahLst/>
                <a:cxnLst>
                  <a:cxn ang="0">
                    <a:pos x="T0" y="T1"/>
                  </a:cxn>
                  <a:cxn ang="0">
                    <a:pos x="T2" y="T3"/>
                  </a:cxn>
                  <a:cxn ang="0">
                    <a:pos x="T4" y="T5"/>
                  </a:cxn>
                  <a:cxn ang="0">
                    <a:pos x="T6" y="T7"/>
                  </a:cxn>
                  <a:cxn ang="0">
                    <a:pos x="T8" y="T9"/>
                  </a:cxn>
                  <a:cxn ang="0">
                    <a:pos x="T10" y="T11"/>
                  </a:cxn>
                  <a:cxn ang="0">
                    <a:pos x="T12" y="T13"/>
                  </a:cxn>
                </a:cxnLst>
                <a:rect l="0" t="0" r="r" b="b"/>
                <a:pathLst>
                  <a:path w="700" h="410">
                    <a:moveTo>
                      <a:pt x="699" y="182"/>
                    </a:moveTo>
                    <a:cubicBezTo>
                      <a:pt x="700" y="84"/>
                      <a:pt x="620" y="4"/>
                      <a:pt x="523" y="3"/>
                    </a:cubicBezTo>
                    <a:cubicBezTo>
                      <a:pt x="180" y="1"/>
                      <a:pt x="180" y="1"/>
                      <a:pt x="180" y="1"/>
                    </a:cubicBezTo>
                    <a:cubicBezTo>
                      <a:pt x="82" y="0"/>
                      <a:pt x="2" y="80"/>
                      <a:pt x="1" y="178"/>
                    </a:cubicBezTo>
                    <a:cubicBezTo>
                      <a:pt x="0" y="410"/>
                      <a:pt x="0" y="410"/>
                      <a:pt x="0" y="410"/>
                    </a:cubicBezTo>
                    <a:cubicBezTo>
                      <a:pt x="698" y="410"/>
                      <a:pt x="698" y="410"/>
                      <a:pt x="698" y="410"/>
                    </a:cubicBezTo>
                    <a:lnTo>
                      <a:pt x="699"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nvGrpSpPr>
            <p:cNvPr id="24" name="Group 23">
              <a:extLst>
                <a:ext uri="{FF2B5EF4-FFF2-40B4-BE49-F238E27FC236}">
                  <a16:creationId xmlns:a16="http://schemas.microsoft.com/office/drawing/2014/main" id="{1B6B69F8-E27E-416D-831E-876D6D7F7A56}"/>
                </a:ext>
              </a:extLst>
            </p:cNvPr>
            <p:cNvGrpSpPr>
              <a:grpSpLocks noChangeAspect="1"/>
            </p:cNvGrpSpPr>
            <p:nvPr/>
          </p:nvGrpSpPr>
          <p:grpSpPr>
            <a:xfrm>
              <a:off x="6047071" y="2683271"/>
              <a:ext cx="696517" cy="383978"/>
              <a:chOff x="572756" y="4356495"/>
              <a:chExt cx="701979" cy="386989"/>
            </a:xfrm>
            <a:solidFill>
              <a:schemeClr val="accent3"/>
            </a:solidFill>
          </p:grpSpPr>
          <p:sp>
            <p:nvSpPr>
              <p:cNvPr id="25" name="Freeform 294">
                <a:extLst>
                  <a:ext uri="{FF2B5EF4-FFF2-40B4-BE49-F238E27FC236}">
                    <a16:creationId xmlns:a16="http://schemas.microsoft.com/office/drawing/2014/main" id="{198FCF13-87A4-4244-97C2-585A205F6A5A}"/>
                  </a:ext>
                </a:extLst>
              </p:cNvPr>
              <p:cNvSpPr>
                <a:spLocks noChangeAspect="1"/>
              </p:cNvSpPr>
              <p:nvPr/>
            </p:nvSpPr>
            <p:spPr bwMode="auto">
              <a:xfrm>
                <a:off x="572756" y="4701485"/>
                <a:ext cx="701979" cy="41999"/>
              </a:xfrm>
              <a:custGeom>
                <a:avLst/>
                <a:gdLst>
                  <a:gd name="T0" fmla="*/ 288 w 297"/>
                  <a:gd name="T1" fmla="*/ 18 h 18"/>
                  <a:gd name="T2" fmla="*/ 10 w 297"/>
                  <a:gd name="T3" fmla="*/ 18 h 18"/>
                  <a:gd name="T4" fmla="*/ 0 w 297"/>
                  <a:gd name="T5" fmla="*/ 9 h 18"/>
                  <a:gd name="T6" fmla="*/ 10 w 297"/>
                  <a:gd name="T7" fmla="*/ 0 h 18"/>
                  <a:gd name="T8" fmla="*/ 288 w 297"/>
                  <a:gd name="T9" fmla="*/ 0 h 18"/>
                  <a:gd name="T10" fmla="*/ 297 w 297"/>
                  <a:gd name="T11" fmla="*/ 9 h 18"/>
                  <a:gd name="T12" fmla="*/ 288 w 2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97" h="18">
                    <a:moveTo>
                      <a:pt x="288" y="18"/>
                    </a:moveTo>
                    <a:cubicBezTo>
                      <a:pt x="10" y="18"/>
                      <a:pt x="10" y="18"/>
                      <a:pt x="10" y="18"/>
                    </a:cubicBezTo>
                    <a:cubicBezTo>
                      <a:pt x="4" y="18"/>
                      <a:pt x="0" y="14"/>
                      <a:pt x="0" y="9"/>
                    </a:cubicBezTo>
                    <a:cubicBezTo>
                      <a:pt x="0" y="4"/>
                      <a:pt x="4" y="0"/>
                      <a:pt x="10" y="0"/>
                    </a:cubicBezTo>
                    <a:cubicBezTo>
                      <a:pt x="288" y="0"/>
                      <a:pt x="288" y="0"/>
                      <a:pt x="288" y="0"/>
                    </a:cubicBezTo>
                    <a:cubicBezTo>
                      <a:pt x="293" y="0"/>
                      <a:pt x="297" y="4"/>
                      <a:pt x="297" y="9"/>
                    </a:cubicBezTo>
                    <a:cubicBezTo>
                      <a:pt x="297" y="14"/>
                      <a:pt x="293" y="18"/>
                      <a:pt x="288"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26" name="Freeform 295">
                <a:extLst>
                  <a:ext uri="{FF2B5EF4-FFF2-40B4-BE49-F238E27FC236}">
                    <a16:creationId xmlns:a16="http://schemas.microsoft.com/office/drawing/2014/main" id="{8E6C9589-2593-463A-A518-96D362D6600A}"/>
                  </a:ext>
                </a:extLst>
              </p:cNvPr>
              <p:cNvSpPr>
                <a:spLocks noChangeAspect="1" noEditPoints="1"/>
              </p:cNvSpPr>
              <p:nvPr/>
            </p:nvSpPr>
            <p:spPr bwMode="auto">
              <a:xfrm>
                <a:off x="650754" y="4356495"/>
                <a:ext cx="545983" cy="306991"/>
              </a:xfrm>
              <a:custGeom>
                <a:avLst/>
                <a:gdLst>
                  <a:gd name="T0" fmla="*/ 216 w 231"/>
                  <a:gd name="T1" fmla="*/ 11 h 130"/>
                  <a:gd name="T2" fmla="*/ 221 w 231"/>
                  <a:gd name="T3" fmla="*/ 16 h 130"/>
                  <a:gd name="T4" fmla="*/ 221 w 231"/>
                  <a:gd name="T5" fmla="*/ 115 h 130"/>
                  <a:gd name="T6" fmla="*/ 216 w 231"/>
                  <a:gd name="T7" fmla="*/ 120 h 130"/>
                  <a:gd name="T8" fmla="*/ 15 w 231"/>
                  <a:gd name="T9" fmla="*/ 120 h 130"/>
                  <a:gd name="T10" fmla="*/ 10 w 231"/>
                  <a:gd name="T11" fmla="*/ 115 h 130"/>
                  <a:gd name="T12" fmla="*/ 10 w 231"/>
                  <a:gd name="T13" fmla="*/ 16 h 130"/>
                  <a:gd name="T14" fmla="*/ 15 w 231"/>
                  <a:gd name="T15" fmla="*/ 11 h 130"/>
                  <a:gd name="T16" fmla="*/ 216 w 231"/>
                  <a:gd name="T17" fmla="*/ 11 h 130"/>
                  <a:gd name="T18" fmla="*/ 216 w 231"/>
                  <a:gd name="T19" fmla="*/ 0 h 130"/>
                  <a:gd name="T20" fmla="*/ 15 w 231"/>
                  <a:gd name="T21" fmla="*/ 0 h 130"/>
                  <a:gd name="T22" fmla="*/ 0 w 231"/>
                  <a:gd name="T23" fmla="*/ 16 h 130"/>
                  <a:gd name="T24" fmla="*/ 0 w 231"/>
                  <a:gd name="T25" fmla="*/ 115 h 130"/>
                  <a:gd name="T26" fmla="*/ 15 w 231"/>
                  <a:gd name="T27" fmla="*/ 130 h 130"/>
                  <a:gd name="T28" fmla="*/ 216 w 231"/>
                  <a:gd name="T29" fmla="*/ 130 h 130"/>
                  <a:gd name="T30" fmla="*/ 231 w 231"/>
                  <a:gd name="T31" fmla="*/ 115 h 130"/>
                  <a:gd name="T32" fmla="*/ 231 w 231"/>
                  <a:gd name="T33" fmla="*/ 16 h 130"/>
                  <a:gd name="T34" fmla="*/ 216 w 231"/>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130">
                    <a:moveTo>
                      <a:pt x="216" y="11"/>
                    </a:moveTo>
                    <a:cubicBezTo>
                      <a:pt x="219" y="11"/>
                      <a:pt x="221" y="13"/>
                      <a:pt x="221" y="16"/>
                    </a:cubicBezTo>
                    <a:cubicBezTo>
                      <a:pt x="221" y="115"/>
                      <a:pt x="221" y="115"/>
                      <a:pt x="221" y="115"/>
                    </a:cubicBezTo>
                    <a:cubicBezTo>
                      <a:pt x="221" y="118"/>
                      <a:pt x="219" y="120"/>
                      <a:pt x="216" y="120"/>
                    </a:cubicBezTo>
                    <a:cubicBezTo>
                      <a:pt x="15" y="120"/>
                      <a:pt x="15" y="120"/>
                      <a:pt x="15" y="120"/>
                    </a:cubicBezTo>
                    <a:cubicBezTo>
                      <a:pt x="12" y="120"/>
                      <a:pt x="10" y="118"/>
                      <a:pt x="10" y="115"/>
                    </a:cubicBezTo>
                    <a:cubicBezTo>
                      <a:pt x="10" y="16"/>
                      <a:pt x="10" y="16"/>
                      <a:pt x="10" y="16"/>
                    </a:cubicBezTo>
                    <a:cubicBezTo>
                      <a:pt x="10" y="13"/>
                      <a:pt x="12" y="11"/>
                      <a:pt x="15" y="11"/>
                    </a:cubicBezTo>
                    <a:cubicBezTo>
                      <a:pt x="216" y="11"/>
                      <a:pt x="216" y="11"/>
                      <a:pt x="216" y="11"/>
                    </a:cubicBezTo>
                    <a:moveTo>
                      <a:pt x="216" y="0"/>
                    </a:moveTo>
                    <a:cubicBezTo>
                      <a:pt x="15" y="0"/>
                      <a:pt x="15" y="0"/>
                      <a:pt x="15" y="0"/>
                    </a:cubicBezTo>
                    <a:cubicBezTo>
                      <a:pt x="7" y="0"/>
                      <a:pt x="0" y="7"/>
                      <a:pt x="0" y="16"/>
                    </a:cubicBezTo>
                    <a:cubicBezTo>
                      <a:pt x="0" y="115"/>
                      <a:pt x="0" y="115"/>
                      <a:pt x="0" y="115"/>
                    </a:cubicBezTo>
                    <a:cubicBezTo>
                      <a:pt x="0" y="123"/>
                      <a:pt x="7" y="130"/>
                      <a:pt x="15" y="130"/>
                    </a:cubicBezTo>
                    <a:cubicBezTo>
                      <a:pt x="216" y="130"/>
                      <a:pt x="216" y="130"/>
                      <a:pt x="216" y="130"/>
                    </a:cubicBezTo>
                    <a:cubicBezTo>
                      <a:pt x="224" y="130"/>
                      <a:pt x="231" y="123"/>
                      <a:pt x="231" y="115"/>
                    </a:cubicBezTo>
                    <a:cubicBezTo>
                      <a:pt x="231" y="16"/>
                      <a:pt x="231" y="16"/>
                      <a:pt x="231" y="16"/>
                    </a:cubicBezTo>
                    <a:cubicBezTo>
                      <a:pt x="231" y="7"/>
                      <a:pt x="224" y="0"/>
                      <a:pt x="2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grpSp>
        <p:nvGrpSpPr>
          <p:cNvPr id="27" name="Group 105">
            <a:extLst>
              <a:ext uri="{FF2B5EF4-FFF2-40B4-BE49-F238E27FC236}">
                <a16:creationId xmlns:a16="http://schemas.microsoft.com/office/drawing/2014/main" id="{310F482A-E870-44FF-AC8A-EA36EC0A692D}"/>
              </a:ext>
            </a:extLst>
          </p:cNvPr>
          <p:cNvGrpSpPr>
            <a:grpSpLocks noChangeAspect="1"/>
          </p:cNvGrpSpPr>
          <p:nvPr/>
        </p:nvGrpSpPr>
        <p:grpSpPr bwMode="auto">
          <a:xfrm>
            <a:off x="1069378" y="1707879"/>
            <a:ext cx="1494287" cy="1408766"/>
            <a:chOff x="1991" y="1544"/>
            <a:chExt cx="961" cy="906"/>
          </a:xfrm>
        </p:grpSpPr>
        <p:sp>
          <p:nvSpPr>
            <p:cNvPr id="28" name="Freeform 116">
              <a:extLst>
                <a:ext uri="{FF2B5EF4-FFF2-40B4-BE49-F238E27FC236}">
                  <a16:creationId xmlns:a16="http://schemas.microsoft.com/office/drawing/2014/main" id="{F0698336-3EE9-4DF5-B256-84333904F7BC}"/>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29" name="Freeform 106">
              <a:extLst>
                <a:ext uri="{FF2B5EF4-FFF2-40B4-BE49-F238E27FC236}">
                  <a16:creationId xmlns:a16="http://schemas.microsoft.com/office/drawing/2014/main" id="{6BE05A34-103D-45E4-9A95-CA9646C93CFD}"/>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0" name="Rectangle 107">
              <a:extLst>
                <a:ext uri="{FF2B5EF4-FFF2-40B4-BE49-F238E27FC236}">
                  <a16:creationId xmlns:a16="http://schemas.microsoft.com/office/drawing/2014/main" id="{39C0079E-FB19-4469-AF74-6DE5B74CA737}"/>
                </a:ext>
              </a:extLst>
            </p:cNvPr>
            <p:cNvSpPr>
              <a:spLocks noChangeArrowheads="1"/>
            </p:cNvSpPr>
            <p:nvPr/>
          </p:nvSpPr>
          <p:spPr bwMode="auto">
            <a:xfrm>
              <a:off x="2099"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1" name="Rectangle 108">
              <a:extLst>
                <a:ext uri="{FF2B5EF4-FFF2-40B4-BE49-F238E27FC236}">
                  <a16:creationId xmlns:a16="http://schemas.microsoft.com/office/drawing/2014/main" id="{1667F8C4-5657-433A-846C-A470EAD64880}"/>
                </a:ext>
              </a:extLst>
            </p:cNvPr>
            <p:cNvSpPr>
              <a:spLocks noChangeArrowheads="1"/>
            </p:cNvSpPr>
            <p:nvPr/>
          </p:nvSpPr>
          <p:spPr bwMode="auto">
            <a:xfrm>
              <a:off x="2241"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2" name="Rectangle 109">
              <a:extLst>
                <a:ext uri="{FF2B5EF4-FFF2-40B4-BE49-F238E27FC236}">
                  <a16:creationId xmlns:a16="http://schemas.microsoft.com/office/drawing/2014/main" id="{3F6DE7F0-4041-495F-9C3A-1889E24E4B1C}"/>
                </a:ext>
              </a:extLst>
            </p:cNvPr>
            <p:cNvSpPr>
              <a:spLocks noChangeArrowheads="1"/>
            </p:cNvSpPr>
            <p:nvPr/>
          </p:nvSpPr>
          <p:spPr bwMode="auto">
            <a:xfrm>
              <a:off x="2383" y="1650"/>
              <a:ext cx="84" cy="8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3" name="Rectangle 110">
              <a:extLst>
                <a:ext uri="{FF2B5EF4-FFF2-40B4-BE49-F238E27FC236}">
                  <a16:creationId xmlns:a16="http://schemas.microsoft.com/office/drawing/2014/main" id="{453D137C-F7A1-4057-94DA-D370470EB5AC}"/>
                </a:ext>
              </a:extLst>
            </p:cNvPr>
            <p:cNvSpPr>
              <a:spLocks noChangeArrowheads="1"/>
            </p:cNvSpPr>
            <p:nvPr/>
          </p:nvSpPr>
          <p:spPr bwMode="auto">
            <a:xfrm>
              <a:off x="2099"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4" name="Rectangle 111">
              <a:extLst>
                <a:ext uri="{FF2B5EF4-FFF2-40B4-BE49-F238E27FC236}">
                  <a16:creationId xmlns:a16="http://schemas.microsoft.com/office/drawing/2014/main" id="{3694403B-A208-4371-8258-5B7A4CDBEC7C}"/>
                </a:ext>
              </a:extLst>
            </p:cNvPr>
            <p:cNvSpPr>
              <a:spLocks noChangeArrowheads="1"/>
            </p:cNvSpPr>
            <p:nvPr/>
          </p:nvSpPr>
          <p:spPr bwMode="auto">
            <a:xfrm>
              <a:off x="2241"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5" name="Rectangle 112">
              <a:extLst>
                <a:ext uri="{FF2B5EF4-FFF2-40B4-BE49-F238E27FC236}">
                  <a16:creationId xmlns:a16="http://schemas.microsoft.com/office/drawing/2014/main" id="{BA476FF3-4D70-4901-ABED-1E86BE4B797B}"/>
                </a:ext>
              </a:extLst>
            </p:cNvPr>
            <p:cNvSpPr>
              <a:spLocks noChangeArrowheads="1"/>
            </p:cNvSpPr>
            <p:nvPr/>
          </p:nvSpPr>
          <p:spPr bwMode="auto">
            <a:xfrm>
              <a:off x="2383" y="1993"/>
              <a:ext cx="84"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6" name="Rectangle 113">
              <a:extLst>
                <a:ext uri="{FF2B5EF4-FFF2-40B4-BE49-F238E27FC236}">
                  <a16:creationId xmlns:a16="http://schemas.microsoft.com/office/drawing/2014/main" id="{23ED6815-2FD8-4A4D-8A4F-54592FA027D9}"/>
                </a:ext>
              </a:extLst>
            </p:cNvPr>
            <p:cNvSpPr>
              <a:spLocks noChangeArrowheads="1"/>
            </p:cNvSpPr>
            <p:nvPr/>
          </p:nvSpPr>
          <p:spPr bwMode="auto">
            <a:xfrm>
              <a:off x="2099"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7" name="Rectangle 114">
              <a:extLst>
                <a:ext uri="{FF2B5EF4-FFF2-40B4-BE49-F238E27FC236}">
                  <a16:creationId xmlns:a16="http://schemas.microsoft.com/office/drawing/2014/main" id="{B469772A-4A5F-4721-AA2F-BC39FD3F3D22}"/>
                </a:ext>
              </a:extLst>
            </p:cNvPr>
            <p:cNvSpPr>
              <a:spLocks noChangeArrowheads="1"/>
            </p:cNvSpPr>
            <p:nvPr/>
          </p:nvSpPr>
          <p:spPr bwMode="auto">
            <a:xfrm>
              <a:off x="2241"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8" name="Rectangle 115">
              <a:extLst>
                <a:ext uri="{FF2B5EF4-FFF2-40B4-BE49-F238E27FC236}">
                  <a16:creationId xmlns:a16="http://schemas.microsoft.com/office/drawing/2014/main" id="{25297AD0-0241-4113-B3F5-3CAEF6C35912}"/>
                </a:ext>
              </a:extLst>
            </p:cNvPr>
            <p:cNvSpPr>
              <a:spLocks noChangeArrowheads="1"/>
            </p:cNvSpPr>
            <p:nvPr/>
          </p:nvSpPr>
          <p:spPr bwMode="auto">
            <a:xfrm>
              <a:off x="2383" y="1821"/>
              <a:ext cx="84" cy="9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39" name="Rectangle 117">
              <a:extLst>
                <a:ext uri="{FF2B5EF4-FFF2-40B4-BE49-F238E27FC236}">
                  <a16:creationId xmlns:a16="http://schemas.microsoft.com/office/drawing/2014/main" id="{7A044314-EA23-4015-A762-76148C7E29BB}"/>
                </a:ext>
              </a:extLst>
            </p:cNvPr>
            <p:cNvSpPr>
              <a:spLocks noChangeArrowheads="1"/>
            </p:cNvSpPr>
            <p:nvPr/>
          </p:nvSpPr>
          <p:spPr bwMode="auto">
            <a:xfrm>
              <a:off x="2629"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0" name="Rectangle 118">
              <a:extLst>
                <a:ext uri="{FF2B5EF4-FFF2-40B4-BE49-F238E27FC236}">
                  <a16:creationId xmlns:a16="http://schemas.microsoft.com/office/drawing/2014/main" id="{6E2CEF40-4755-41F0-B6A1-BF3C49F7B209}"/>
                </a:ext>
              </a:extLst>
            </p:cNvPr>
            <p:cNvSpPr>
              <a:spLocks noChangeArrowheads="1"/>
            </p:cNvSpPr>
            <p:nvPr/>
          </p:nvSpPr>
          <p:spPr bwMode="auto">
            <a:xfrm>
              <a:off x="2725" y="1927"/>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1" name="Rectangle 119">
              <a:extLst>
                <a:ext uri="{FF2B5EF4-FFF2-40B4-BE49-F238E27FC236}">
                  <a16:creationId xmlns:a16="http://schemas.microsoft.com/office/drawing/2014/main" id="{1B7CE2FC-B5F9-4609-98FA-61225678AB25}"/>
                </a:ext>
              </a:extLst>
            </p:cNvPr>
            <p:cNvSpPr>
              <a:spLocks noChangeArrowheads="1"/>
            </p:cNvSpPr>
            <p:nvPr/>
          </p:nvSpPr>
          <p:spPr bwMode="auto">
            <a:xfrm>
              <a:off x="2823"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2" name="Rectangle 120">
              <a:extLst>
                <a:ext uri="{FF2B5EF4-FFF2-40B4-BE49-F238E27FC236}">
                  <a16:creationId xmlns:a16="http://schemas.microsoft.com/office/drawing/2014/main" id="{C5581791-FD2B-4CBC-99F9-A04853E4CAC3}"/>
                </a:ext>
              </a:extLst>
            </p:cNvPr>
            <p:cNvSpPr>
              <a:spLocks noChangeArrowheads="1"/>
            </p:cNvSpPr>
            <p:nvPr/>
          </p:nvSpPr>
          <p:spPr bwMode="auto">
            <a:xfrm>
              <a:off x="2629"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3" name="Rectangle 121">
              <a:extLst>
                <a:ext uri="{FF2B5EF4-FFF2-40B4-BE49-F238E27FC236}">
                  <a16:creationId xmlns:a16="http://schemas.microsoft.com/office/drawing/2014/main" id="{36A90988-F46E-4E65-917F-11A2AFAE1567}"/>
                </a:ext>
              </a:extLst>
            </p:cNvPr>
            <p:cNvSpPr>
              <a:spLocks noChangeArrowheads="1"/>
            </p:cNvSpPr>
            <p:nvPr/>
          </p:nvSpPr>
          <p:spPr bwMode="auto">
            <a:xfrm>
              <a:off x="2725" y="2189"/>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4" name="Rectangle 122">
              <a:extLst>
                <a:ext uri="{FF2B5EF4-FFF2-40B4-BE49-F238E27FC236}">
                  <a16:creationId xmlns:a16="http://schemas.microsoft.com/office/drawing/2014/main" id="{DE73EC79-403B-452F-973D-964E022DD0C1}"/>
                </a:ext>
              </a:extLst>
            </p:cNvPr>
            <p:cNvSpPr>
              <a:spLocks noChangeArrowheads="1"/>
            </p:cNvSpPr>
            <p:nvPr/>
          </p:nvSpPr>
          <p:spPr bwMode="auto">
            <a:xfrm>
              <a:off x="2823"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5" name="Rectangle 123">
              <a:extLst>
                <a:ext uri="{FF2B5EF4-FFF2-40B4-BE49-F238E27FC236}">
                  <a16:creationId xmlns:a16="http://schemas.microsoft.com/office/drawing/2014/main" id="{23396543-7618-47BA-B6DA-FF63A5CC5880}"/>
                </a:ext>
              </a:extLst>
            </p:cNvPr>
            <p:cNvSpPr>
              <a:spLocks noChangeArrowheads="1"/>
            </p:cNvSpPr>
            <p:nvPr/>
          </p:nvSpPr>
          <p:spPr bwMode="auto">
            <a:xfrm>
              <a:off x="2629"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6" name="Rectangle 124">
              <a:extLst>
                <a:ext uri="{FF2B5EF4-FFF2-40B4-BE49-F238E27FC236}">
                  <a16:creationId xmlns:a16="http://schemas.microsoft.com/office/drawing/2014/main" id="{110205C4-8E0D-414C-B2A9-01EA36ED36A0}"/>
                </a:ext>
              </a:extLst>
            </p:cNvPr>
            <p:cNvSpPr>
              <a:spLocks noChangeArrowheads="1"/>
            </p:cNvSpPr>
            <p:nvPr/>
          </p:nvSpPr>
          <p:spPr bwMode="auto">
            <a:xfrm>
              <a:off x="2725" y="2058"/>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47" name="Rectangle 125">
              <a:extLst>
                <a:ext uri="{FF2B5EF4-FFF2-40B4-BE49-F238E27FC236}">
                  <a16:creationId xmlns:a16="http://schemas.microsoft.com/office/drawing/2014/main" id="{1CF87AE6-A6BE-4DD7-ACC4-56D222C03583}"/>
                </a:ext>
              </a:extLst>
            </p:cNvPr>
            <p:cNvSpPr>
              <a:spLocks noChangeArrowheads="1"/>
            </p:cNvSpPr>
            <p:nvPr/>
          </p:nvSpPr>
          <p:spPr bwMode="auto">
            <a:xfrm>
              <a:off x="2823"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nvGrpSpPr>
          <p:cNvPr id="49" name="Group 48">
            <a:extLst>
              <a:ext uri="{FF2B5EF4-FFF2-40B4-BE49-F238E27FC236}">
                <a16:creationId xmlns:a16="http://schemas.microsoft.com/office/drawing/2014/main" id="{39114C16-3382-44A6-9EFA-1A784BFA3AC7}"/>
              </a:ext>
            </a:extLst>
          </p:cNvPr>
          <p:cNvGrpSpPr>
            <a:grpSpLocks noChangeAspect="1"/>
          </p:cNvGrpSpPr>
          <p:nvPr/>
        </p:nvGrpSpPr>
        <p:grpSpPr>
          <a:xfrm>
            <a:off x="9487458" y="1996069"/>
            <a:ext cx="1872724" cy="927672"/>
            <a:chOff x="836085" y="1496592"/>
            <a:chExt cx="538984" cy="266991"/>
          </a:xfrm>
        </p:grpSpPr>
        <p:sp>
          <p:nvSpPr>
            <p:cNvPr id="50" name="Freeform 751">
              <a:extLst>
                <a:ext uri="{FF2B5EF4-FFF2-40B4-BE49-F238E27FC236}">
                  <a16:creationId xmlns:a16="http://schemas.microsoft.com/office/drawing/2014/main" id="{BA9043BA-0BE4-4B04-85BC-15985965A423}"/>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51" name="Freeform 752">
              <a:extLst>
                <a:ext uri="{FF2B5EF4-FFF2-40B4-BE49-F238E27FC236}">
                  <a16:creationId xmlns:a16="http://schemas.microsoft.com/office/drawing/2014/main" id="{69C8A1A6-24F4-4438-9288-10E529A7309E}"/>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52" name="Freeform 753">
              <a:extLst>
                <a:ext uri="{FF2B5EF4-FFF2-40B4-BE49-F238E27FC236}">
                  <a16:creationId xmlns:a16="http://schemas.microsoft.com/office/drawing/2014/main" id="{ECA4D591-5D49-4911-8C28-98DC2DC9E1C1}"/>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nvGrpSpPr>
          <p:cNvPr id="63" name="Group 62">
            <a:extLst>
              <a:ext uri="{FF2B5EF4-FFF2-40B4-BE49-F238E27FC236}">
                <a16:creationId xmlns:a16="http://schemas.microsoft.com/office/drawing/2014/main" id="{F5823832-BE3A-47F5-AE1C-E1F2567C4841}"/>
              </a:ext>
            </a:extLst>
          </p:cNvPr>
          <p:cNvGrpSpPr/>
          <p:nvPr/>
        </p:nvGrpSpPr>
        <p:grpSpPr>
          <a:xfrm>
            <a:off x="7849035" y="2237218"/>
            <a:ext cx="1209763" cy="523253"/>
            <a:chOff x="2485537" y="1200355"/>
            <a:chExt cx="1209762" cy="523253"/>
          </a:xfrm>
        </p:grpSpPr>
        <p:sp>
          <p:nvSpPr>
            <p:cNvPr id="64" name="Freeform 123">
              <a:extLst>
                <a:ext uri="{FF2B5EF4-FFF2-40B4-BE49-F238E27FC236}">
                  <a16:creationId xmlns:a16="http://schemas.microsoft.com/office/drawing/2014/main" id="{3111B18C-AE9B-40EF-9AAD-D5F86028E1D7}"/>
                </a:ext>
              </a:extLst>
            </p:cNvPr>
            <p:cNvSpPr>
              <a:spLocks/>
            </p:cNvSpPr>
            <p:nvPr/>
          </p:nvSpPr>
          <p:spPr bwMode="auto">
            <a:xfrm>
              <a:off x="2485537" y="1378029"/>
              <a:ext cx="1007437" cy="167906"/>
            </a:xfrm>
            <a:custGeom>
              <a:avLst/>
              <a:gdLst>
                <a:gd name="T0" fmla="*/ 179 w 2166"/>
                <a:gd name="T1" fmla="*/ 361 h 361"/>
                <a:gd name="T2" fmla="*/ 1985 w 2166"/>
                <a:gd name="T3" fmla="*/ 361 h 361"/>
                <a:gd name="T4" fmla="*/ 2166 w 2166"/>
                <a:gd name="T5" fmla="*/ 179 h 361"/>
                <a:gd name="T6" fmla="*/ 1987 w 2166"/>
                <a:gd name="T7" fmla="*/ 0 h 361"/>
                <a:gd name="T8" fmla="*/ 181 w 2166"/>
                <a:gd name="T9" fmla="*/ 0 h 361"/>
                <a:gd name="T10" fmla="*/ 143 w 2166"/>
                <a:gd name="T11" fmla="*/ 2 h 361"/>
                <a:gd name="T12" fmla="*/ 78 w 2166"/>
                <a:gd name="T13" fmla="*/ 29 h 361"/>
                <a:gd name="T14" fmla="*/ 29 w 2166"/>
                <a:gd name="T15" fmla="*/ 80 h 361"/>
                <a:gd name="T16" fmla="*/ 2 w 2166"/>
                <a:gd name="T17" fmla="*/ 143 h 361"/>
                <a:gd name="T18" fmla="*/ 0 w 2166"/>
                <a:gd name="T19" fmla="*/ 181 h 361"/>
                <a:gd name="T20" fmla="*/ 0 w 2166"/>
                <a:gd name="T21" fmla="*/ 202 h 361"/>
                <a:gd name="T22" fmla="*/ 10 w 2166"/>
                <a:gd name="T23" fmla="*/ 245 h 361"/>
                <a:gd name="T24" fmla="*/ 42 w 2166"/>
                <a:gd name="T25" fmla="*/ 299 h 361"/>
                <a:gd name="T26" fmla="*/ 74 w 2166"/>
                <a:gd name="T27" fmla="*/ 327 h 361"/>
                <a:gd name="T28" fmla="*/ 97 w 2166"/>
                <a:gd name="T29" fmla="*/ 342 h 361"/>
                <a:gd name="T30" fmla="*/ 150 w 2166"/>
                <a:gd name="T31" fmla="*/ 358 h 361"/>
                <a:gd name="T32" fmla="*/ 179 w 2166"/>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6" h="361">
                  <a:moveTo>
                    <a:pt x="179" y="361"/>
                  </a:moveTo>
                  <a:lnTo>
                    <a:pt x="1985" y="361"/>
                  </a:lnTo>
                  <a:lnTo>
                    <a:pt x="2166" y="179"/>
                  </a:lnTo>
                  <a:lnTo>
                    <a:pt x="1987" y="0"/>
                  </a:lnTo>
                  <a:lnTo>
                    <a:pt x="181" y="0"/>
                  </a:lnTo>
                  <a:lnTo>
                    <a:pt x="143" y="2"/>
                  </a:lnTo>
                  <a:lnTo>
                    <a:pt x="78" y="29"/>
                  </a:lnTo>
                  <a:lnTo>
                    <a:pt x="29" y="80"/>
                  </a:lnTo>
                  <a:lnTo>
                    <a:pt x="2" y="143"/>
                  </a:lnTo>
                  <a:lnTo>
                    <a:pt x="0" y="181"/>
                  </a:lnTo>
                  <a:lnTo>
                    <a:pt x="0" y="202"/>
                  </a:lnTo>
                  <a:lnTo>
                    <a:pt x="10" y="245"/>
                  </a:lnTo>
                  <a:lnTo>
                    <a:pt x="42" y="299"/>
                  </a:lnTo>
                  <a:lnTo>
                    <a:pt x="74" y="327"/>
                  </a:lnTo>
                  <a:lnTo>
                    <a:pt x="97" y="342"/>
                  </a:lnTo>
                  <a:lnTo>
                    <a:pt x="150" y="358"/>
                  </a:lnTo>
                  <a:lnTo>
                    <a:pt x="179" y="361"/>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nvGrpSpPr>
            <p:cNvPr id="65" name="Group 64">
              <a:extLst>
                <a:ext uri="{FF2B5EF4-FFF2-40B4-BE49-F238E27FC236}">
                  <a16:creationId xmlns:a16="http://schemas.microsoft.com/office/drawing/2014/main" id="{DE0CD6A3-5AD4-476F-A95F-541F520D08FB}"/>
                </a:ext>
              </a:extLst>
            </p:cNvPr>
            <p:cNvGrpSpPr/>
            <p:nvPr/>
          </p:nvGrpSpPr>
          <p:grpSpPr>
            <a:xfrm>
              <a:off x="3350649" y="1200355"/>
              <a:ext cx="344650" cy="523253"/>
              <a:chOff x="3350649" y="1200355"/>
              <a:chExt cx="344650" cy="523253"/>
            </a:xfrm>
          </p:grpSpPr>
          <p:sp>
            <p:nvSpPr>
              <p:cNvPr id="66" name="Freeform 124">
                <a:extLst>
                  <a:ext uri="{FF2B5EF4-FFF2-40B4-BE49-F238E27FC236}">
                    <a16:creationId xmlns:a16="http://schemas.microsoft.com/office/drawing/2014/main" id="{8605B102-BAFD-4203-9602-E71AB5F6A295}"/>
                  </a:ext>
                </a:extLst>
              </p:cNvPr>
              <p:cNvSpPr>
                <a:spLocks/>
              </p:cNvSpPr>
              <p:nvPr/>
            </p:nvSpPr>
            <p:spPr bwMode="auto">
              <a:xfrm>
                <a:off x="3350649" y="1523144"/>
                <a:ext cx="318138" cy="200464"/>
              </a:xfrm>
              <a:custGeom>
                <a:avLst/>
                <a:gdLst>
                  <a:gd name="T0" fmla="*/ 177 w 684"/>
                  <a:gd name="T1" fmla="*/ 431 h 431"/>
                  <a:gd name="T2" fmla="*/ 213 w 684"/>
                  <a:gd name="T3" fmla="*/ 428 h 431"/>
                  <a:gd name="T4" fmla="*/ 279 w 684"/>
                  <a:gd name="T5" fmla="*/ 403 h 431"/>
                  <a:gd name="T6" fmla="*/ 306 w 684"/>
                  <a:gd name="T7" fmla="*/ 378 h 431"/>
                  <a:gd name="T8" fmla="*/ 684 w 684"/>
                  <a:gd name="T9" fmla="*/ 0 h 431"/>
                  <a:gd name="T10" fmla="*/ 653 w 684"/>
                  <a:gd name="T11" fmla="*/ 25 h 431"/>
                  <a:gd name="T12" fmla="*/ 619 w 684"/>
                  <a:gd name="T13" fmla="*/ 38 h 431"/>
                  <a:gd name="T14" fmla="*/ 591 w 684"/>
                  <a:gd name="T15" fmla="*/ 46 h 431"/>
                  <a:gd name="T16" fmla="*/ 562 w 684"/>
                  <a:gd name="T17" fmla="*/ 49 h 431"/>
                  <a:gd name="T18" fmla="*/ 125 w 684"/>
                  <a:gd name="T19" fmla="*/ 49 h 431"/>
                  <a:gd name="T20" fmla="*/ 125 w 684"/>
                  <a:gd name="T21" fmla="*/ 49 h 431"/>
                  <a:gd name="T22" fmla="*/ 127 w 684"/>
                  <a:gd name="T23" fmla="*/ 49 h 431"/>
                  <a:gd name="T24" fmla="*/ 51 w 684"/>
                  <a:gd name="T25" fmla="*/ 125 h 431"/>
                  <a:gd name="T26" fmla="*/ 28 w 684"/>
                  <a:gd name="T27" fmla="*/ 152 h 431"/>
                  <a:gd name="T28" fmla="*/ 0 w 684"/>
                  <a:gd name="T29" fmla="*/ 217 h 431"/>
                  <a:gd name="T30" fmla="*/ 0 w 684"/>
                  <a:gd name="T31" fmla="*/ 287 h 431"/>
                  <a:gd name="T32" fmla="*/ 28 w 684"/>
                  <a:gd name="T33" fmla="*/ 350 h 431"/>
                  <a:gd name="T34" fmla="*/ 51 w 684"/>
                  <a:gd name="T35" fmla="*/ 380 h 431"/>
                  <a:gd name="T36" fmla="*/ 53 w 684"/>
                  <a:gd name="T37" fmla="*/ 380 h 431"/>
                  <a:gd name="T38" fmla="*/ 55 w 684"/>
                  <a:gd name="T39" fmla="*/ 382 h 431"/>
                  <a:gd name="T40" fmla="*/ 82 w 684"/>
                  <a:gd name="T41" fmla="*/ 405 h 431"/>
                  <a:gd name="T42" fmla="*/ 146 w 684"/>
                  <a:gd name="T43" fmla="*/ 428 h 431"/>
                  <a:gd name="T44" fmla="*/ 177 w 684"/>
                  <a:gd name="T45"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4" h="431">
                    <a:moveTo>
                      <a:pt x="177" y="431"/>
                    </a:moveTo>
                    <a:lnTo>
                      <a:pt x="213" y="428"/>
                    </a:lnTo>
                    <a:lnTo>
                      <a:pt x="279" y="403"/>
                    </a:lnTo>
                    <a:lnTo>
                      <a:pt x="306" y="378"/>
                    </a:lnTo>
                    <a:lnTo>
                      <a:pt x="684" y="0"/>
                    </a:lnTo>
                    <a:lnTo>
                      <a:pt x="653" y="25"/>
                    </a:lnTo>
                    <a:lnTo>
                      <a:pt x="619" y="38"/>
                    </a:lnTo>
                    <a:lnTo>
                      <a:pt x="591" y="46"/>
                    </a:lnTo>
                    <a:lnTo>
                      <a:pt x="562" y="49"/>
                    </a:lnTo>
                    <a:lnTo>
                      <a:pt x="125" y="49"/>
                    </a:lnTo>
                    <a:lnTo>
                      <a:pt x="125" y="49"/>
                    </a:lnTo>
                    <a:lnTo>
                      <a:pt x="127" y="49"/>
                    </a:lnTo>
                    <a:lnTo>
                      <a:pt x="51" y="125"/>
                    </a:lnTo>
                    <a:lnTo>
                      <a:pt x="28" y="152"/>
                    </a:lnTo>
                    <a:lnTo>
                      <a:pt x="0" y="217"/>
                    </a:lnTo>
                    <a:lnTo>
                      <a:pt x="0" y="287"/>
                    </a:lnTo>
                    <a:lnTo>
                      <a:pt x="28" y="350"/>
                    </a:lnTo>
                    <a:lnTo>
                      <a:pt x="51" y="380"/>
                    </a:lnTo>
                    <a:lnTo>
                      <a:pt x="53" y="380"/>
                    </a:lnTo>
                    <a:lnTo>
                      <a:pt x="55" y="382"/>
                    </a:lnTo>
                    <a:lnTo>
                      <a:pt x="82" y="405"/>
                    </a:lnTo>
                    <a:lnTo>
                      <a:pt x="146" y="428"/>
                    </a:lnTo>
                    <a:lnTo>
                      <a:pt x="177" y="431"/>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67" name="Freeform 125">
                <a:extLst>
                  <a:ext uri="{FF2B5EF4-FFF2-40B4-BE49-F238E27FC236}">
                    <a16:creationId xmlns:a16="http://schemas.microsoft.com/office/drawing/2014/main" id="{5BA81831-8065-41F7-98D0-B20F0A837DE8}"/>
                  </a:ext>
                </a:extLst>
              </p:cNvPr>
              <p:cNvSpPr>
                <a:spLocks/>
              </p:cNvSpPr>
              <p:nvPr/>
            </p:nvSpPr>
            <p:spPr bwMode="auto">
              <a:xfrm>
                <a:off x="3408789" y="1461284"/>
                <a:ext cx="229766" cy="84651"/>
              </a:xfrm>
              <a:custGeom>
                <a:avLst/>
                <a:gdLst>
                  <a:gd name="T0" fmla="*/ 0 w 494"/>
                  <a:gd name="T1" fmla="*/ 182 h 182"/>
                  <a:gd name="T2" fmla="*/ 437 w 494"/>
                  <a:gd name="T3" fmla="*/ 182 h 182"/>
                  <a:gd name="T4" fmla="*/ 466 w 494"/>
                  <a:gd name="T5" fmla="*/ 179 h 182"/>
                  <a:gd name="T6" fmla="*/ 494 w 494"/>
                  <a:gd name="T7" fmla="*/ 171 h 182"/>
                  <a:gd name="T8" fmla="*/ 464 w 494"/>
                  <a:gd name="T9" fmla="*/ 179 h 182"/>
                  <a:gd name="T10" fmla="*/ 437 w 494"/>
                  <a:gd name="T11" fmla="*/ 182 h 182"/>
                  <a:gd name="T12" fmla="*/ 401 w 494"/>
                  <a:gd name="T13" fmla="*/ 179 h 182"/>
                  <a:gd name="T14" fmla="*/ 335 w 494"/>
                  <a:gd name="T15" fmla="*/ 152 h 182"/>
                  <a:gd name="T16" fmla="*/ 308 w 494"/>
                  <a:gd name="T17" fmla="*/ 129 h 182"/>
                  <a:gd name="T18" fmla="*/ 181 w 494"/>
                  <a:gd name="T19" fmla="*/ 0 h 182"/>
                  <a:gd name="T20" fmla="*/ 0 w 494"/>
                  <a:gd name="T21" fmla="*/ 182 h 182"/>
                  <a:gd name="T22" fmla="*/ 0 w 494"/>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182">
                    <a:moveTo>
                      <a:pt x="0" y="182"/>
                    </a:moveTo>
                    <a:lnTo>
                      <a:pt x="437" y="182"/>
                    </a:lnTo>
                    <a:lnTo>
                      <a:pt x="466" y="179"/>
                    </a:lnTo>
                    <a:lnTo>
                      <a:pt x="494" y="171"/>
                    </a:lnTo>
                    <a:lnTo>
                      <a:pt x="464" y="179"/>
                    </a:lnTo>
                    <a:lnTo>
                      <a:pt x="437" y="182"/>
                    </a:lnTo>
                    <a:lnTo>
                      <a:pt x="401" y="179"/>
                    </a:lnTo>
                    <a:lnTo>
                      <a:pt x="335" y="152"/>
                    </a:lnTo>
                    <a:lnTo>
                      <a:pt x="308" y="129"/>
                    </a:lnTo>
                    <a:lnTo>
                      <a:pt x="181" y="0"/>
                    </a:lnTo>
                    <a:lnTo>
                      <a:pt x="0" y="182"/>
                    </a:lnTo>
                    <a:lnTo>
                      <a:pt x="0" y="182"/>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68" name="Freeform 126">
                <a:extLst>
                  <a:ext uri="{FF2B5EF4-FFF2-40B4-BE49-F238E27FC236}">
                    <a16:creationId xmlns:a16="http://schemas.microsoft.com/office/drawing/2014/main" id="{28131400-1D39-4D04-A77B-59561238A4A0}"/>
                  </a:ext>
                </a:extLst>
              </p:cNvPr>
              <p:cNvSpPr>
                <a:spLocks/>
              </p:cNvSpPr>
              <p:nvPr/>
            </p:nvSpPr>
            <p:spPr bwMode="auto">
              <a:xfrm>
                <a:off x="3350649" y="1200355"/>
                <a:ext cx="318138" cy="199069"/>
              </a:xfrm>
              <a:custGeom>
                <a:avLst/>
                <a:gdLst>
                  <a:gd name="T0" fmla="*/ 684 w 684"/>
                  <a:gd name="T1" fmla="*/ 428 h 428"/>
                  <a:gd name="T2" fmla="*/ 306 w 684"/>
                  <a:gd name="T3" fmla="*/ 51 h 428"/>
                  <a:gd name="T4" fmla="*/ 296 w 684"/>
                  <a:gd name="T5" fmla="*/ 42 h 428"/>
                  <a:gd name="T6" fmla="*/ 285 w 684"/>
                  <a:gd name="T7" fmla="*/ 34 h 428"/>
                  <a:gd name="T8" fmla="*/ 262 w 684"/>
                  <a:gd name="T9" fmla="*/ 19 h 428"/>
                  <a:gd name="T10" fmla="*/ 207 w 684"/>
                  <a:gd name="T11" fmla="*/ 0 h 428"/>
                  <a:gd name="T12" fmla="*/ 180 w 684"/>
                  <a:gd name="T13" fmla="*/ 0 h 428"/>
                  <a:gd name="T14" fmla="*/ 144 w 684"/>
                  <a:gd name="T15" fmla="*/ 2 h 428"/>
                  <a:gd name="T16" fmla="*/ 80 w 684"/>
                  <a:gd name="T17" fmla="*/ 27 h 428"/>
                  <a:gd name="T18" fmla="*/ 51 w 684"/>
                  <a:gd name="T19" fmla="*/ 53 h 428"/>
                  <a:gd name="T20" fmla="*/ 28 w 684"/>
                  <a:gd name="T21" fmla="*/ 80 h 428"/>
                  <a:gd name="T22" fmla="*/ 0 w 684"/>
                  <a:gd name="T23" fmla="*/ 145 h 428"/>
                  <a:gd name="T24" fmla="*/ 0 w 684"/>
                  <a:gd name="T25" fmla="*/ 215 h 428"/>
                  <a:gd name="T26" fmla="*/ 28 w 684"/>
                  <a:gd name="T27" fmla="*/ 281 h 428"/>
                  <a:gd name="T28" fmla="*/ 51 w 684"/>
                  <a:gd name="T29" fmla="*/ 308 h 428"/>
                  <a:gd name="T30" fmla="*/ 125 w 684"/>
                  <a:gd name="T31" fmla="*/ 382 h 428"/>
                  <a:gd name="T32" fmla="*/ 562 w 684"/>
                  <a:gd name="T33" fmla="*/ 382 h 428"/>
                  <a:gd name="T34" fmla="*/ 562 w 684"/>
                  <a:gd name="T35" fmla="*/ 382 h 428"/>
                  <a:gd name="T36" fmla="*/ 562 w 684"/>
                  <a:gd name="T37" fmla="*/ 382 h 428"/>
                  <a:gd name="T38" fmla="*/ 593 w 684"/>
                  <a:gd name="T39" fmla="*/ 384 h 428"/>
                  <a:gd name="T40" fmla="*/ 657 w 684"/>
                  <a:gd name="T41" fmla="*/ 407 h 428"/>
                  <a:gd name="T42" fmla="*/ 684 w 684"/>
                  <a:gd name="T4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4" h="428">
                    <a:moveTo>
                      <a:pt x="684" y="428"/>
                    </a:moveTo>
                    <a:lnTo>
                      <a:pt x="306" y="51"/>
                    </a:lnTo>
                    <a:lnTo>
                      <a:pt x="296" y="42"/>
                    </a:lnTo>
                    <a:lnTo>
                      <a:pt x="285" y="34"/>
                    </a:lnTo>
                    <a:lnTo>
                      <a:pt x="262" y="19"/>
                    </a:lnTo>
                    <a:lnTo>
                      <a:pt x="207" y="0"/>
                    </a:lnTo>
                    <a:lnTo>
                      <a:pt x="180" y="0"/>
                    </a:lnTo>
                    <a:lnTo>
                      <a:pt x="144" y="2"/>
                    </a:lnTo>
                    <a:lnTo>
                      <a:pt x="80" y="27"/>
                    </a:lnTo>
                    <a:lnTo>
                      <a:pt x="51" y="53"/>
                    </a:lnTo>
                    <a:lnTo>
                      <a:pt x="28" y="80"/>
                    </a:lnTo>
                    <a:lnTo>
                      <a:pt x="0" y="145"/>
                    </a:lnTo>
                    <a:lnTo>
                      <a:pt x="0" y="215"/>
                    </a:lnTo>
                    <a:lnTo>
                      <a:pt x="28" y="281"/>
                    </a:lnTo>
                    <a:lnTo>
                      <a:pt x="51" y="308"/>
                    </a:lnTo>
                    <a:lnTo>
                      <a:pt x="125" y="382"/>
                    </a:lnTo>
                    <a:lnTo>
                      <a:pt x="562" y="382"/>
                    </a:lnTo>
                    <a:lnTo>
                      <a:pt x="562" y="382"/>
                    </a:lnTo>
                    <a:lnTo>
                      <a:pt x="562" y="382"/>
                    </a:lnTo>
                    <a:lnTo>
                      <a:pt x="593" y="384"/>
                    </a:lnTo>
                    <a:lnTo>
                      <a:pt x="657" y="407"/>
                    </a:lnTo>
                    <a:lnTo>
                      <a:pt x="684" y="428"/>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69" name="Freeform 127">
                <a:extLst>
                  <a:ext uri="{FF2B5EF4-FFF2-40B4-BE49-F238E27FC236}">
                    <a16:creationId xmlns:a16="http://schemas.microsoft.com/office/drawing/2014/main" id="{C4511465-C7AB-45BB-9EF0-3EC25C760038}"/>
                  </a:ext>
                </a:extLst>
              </p:cNvPr>
              <p:cNvSpPr>
                <a:spLocks/>
              </p:cNvSpPr>
              <p:nvPr/>
            </p:nvSpPr>
            <p:spPr bwMode="auto">
              <a:xfrm>
                <a:off x="3408789" y="1378029"/>
                <a:ext cx="203255" cy="83256"/>
              </a:xfrm>
              <a:custGeom>
                <a:avLst/>
                <a:gdLst>
                  <a:gd name="T0" fmla="*/ 181 w 437"/>
                  <a:gd name="T1" fmla="*/ 179 h 179"/>
                  <a:gd name="T2" fmla="*/ 308 w 437"/>
                  <a:gd name="T3" fmla="*/ 53 h 179"/>
                  <a:gd name="T4" fmla="*/ 335 w 437"/>
                  <a:gd name="T5" fmla="*/ 27 h 179"/>
                  <a:gd name="T6" fmla="*/ 401 w 437"/>
                  <a:gd name="T7" fmla="*/ 2 h 179"/>
                  <a:gd name="T8" fmla="*/ 437 w 437"/>
                  <a:gd name="T9" fmla="*/ 0 h 179"/>
                  <a:gd name="T10" fmla="*/ 437 w 437"/>
                  <a:gd name="T11" fmla="*/ 0 h 179"/>
                  <a:gd name="T12" fmla="*/ 0 w 437"/>
                  <a:gd name="T13" fmla="*/ 0 h 179"/>
                  <a:gd name="T14" fmla="*/ 2 w 437"/>
                  <a:gd name="T15" fmla="*/ 0 h 179"/>
                  <a:gd name="T16" fmla="*/ 2 w 437"/>
                  <a:gd name="T17" fmla="*/ 0 h 179"/>
                  <a:gd name="T18" fmla="*/ 181 w 437"/>
                  <a:gd name="T19" fmla="*/ 179 h 179"/>
                  <a:gd name="T20" fmla="*/ 181 w 437"/>
                  <a:gd name="T2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179">
                    <a:moveTo>
                      <a:pt x="181" y="179"/>
                    </a:moveTo>
                    <a:lnTo>
                      <a:pt x="308" y="53"/>
                    </a:lnTo>
                    <a:lnTo>
                      <a:pt x="335" y="27"/>
                    </a:lnTo>
                    <a:lnTo>
                      <a:pt x="401" y="2"/>
                    </a:lnTo>
                    <a:lnTo>
                      <a:pt x="437" y="0"/>
                    </a:lnTo>
                    <a:lnTo>
                      <a:pt x="437" y="0"/>
                    </a:lnTo>
                    <a:lnTo>
                      <a:pt x="0" y="0"/>
                    </a:lnTo>
                    <a:lnTo>
                      <a:pt x="2" y="0"/>
                    </a:lnTo>
                    <a:lnTo>
                      <a:pt x="2" y="0"/>
                    </a:lnTo>
                    <a:lnTo>
                      <a:pt x="181" y="179"/>
                    </a:lnTo>
                    <a:lnTo>
                      <a:pt x="181" y="179"/>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0" name="Freeform 128">
                <a:extLst>
                  <a:ext uri="{FF2B5EF4-FFF2-40B4-BE49-F238E27FC236}">
                    <a16:creationId xmlns:a16="http://schemas.microsoft.com/office/drawing/2014/main" id="{B3E2ECB3-77CC-4BBD-B651-CDB9ECC191CE}"/>
                  </a:ext>
                </a:extLst>
              </p:cNvPr>
              <p:cNvSpPr>
                <a:spLocks/>
              </p:cNvSpPr>
              <p:nvPr/>
            </p:nvSpPr>
            <p:spPr bwMode="auto">
              <a:xfrm>
                <a:off x="3408789" y="1378029"/>
                <a:ext cx="930"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1" name="Freeform 129">
                <a:extLst>
                  <a:ext uri="{FF2B5EF4-FFF2-40B4-BE49-F238E27FC236}">
                    <a16:creationId xmlns:a16="http://schemas.microsoft.com/office/drawing/2014/main" id="{9D0FF1E0-F486-476B-9C8E-A44D26E1500D}"/>
                  </a:ext>
                </a:extLst>
              </p:cNvPr>
              <p:cNvSpPr>
                <a:spLocks/>
              </p:cNvSpPr>
              <p:nvPr/>
            </p:nvSpPr>
            <p:spPr bwMode="auto">
              <a:xfrm>
                <a:off x="3492974" y="1378029"/>
                <a:ext cx="202325" cy="167906"/>
              </a:xfrm>
              <a:custGeom>
                <a:avLst/>
                <a:gdLst>
                  <a:gd name="T0" fmla="*/ 127 w 435"/>
                  <a:gd name="T1" fmla="*/ 308 h 361"/>
                  <a:gd name="T2" fmla="*/ 154 w 435"/>
                  <a:gd name="T3" fmla="*/ 331 h 361"/>
                  <a:gd name="T4" fmla="*/ 220 w 435"/>
                  <a:gd name="T5" fmla="*/ 358 h 361"/>
                  <a:gd name="T6" fmla="*/ 256 w 435"/>
                  <a:gd name="T7" fmla="*/ 361 h 361"/>
                  <a:gd name="T8" fmla="*/ 283 w 435"/>
                  <a:gd name="T9" fmla="*/ 358 h 361"/>
                  <a:gd name="T10" fmla="*/ 313 w 435"/>
                  <a:gd name="T11" fmla="*/ 350 h 361"/>
                  <a:gd name="T12" fmla="*/ 319 w 435"/>
                  <a:gd name="T13" fmla="*/ 348 h 361"/>
                  <a:gd name="T14" fmla="*/ 325 w 435"/>
                  <a:gd name="T15" fmla="*/ 346 h 361"/>
                  <a:gd name="T16" fmla="*/ 330 w 435"/>
                  <a:gd name="T17" fmla="*/ 344 h 361"/>
                  <a:gd name="T18" fmla="*/ 334 w 435"/>
                  <a:gd name="T19" fmla="*/ 342 h 361"/>
                  <a:gd name="T20" fmla="*/ 336 w 435"/>
                  <a:gd name="T21" fmla="*/ 342 h 361"/>
                  <a:gd name="T22" fmla="*/ 336 w 435"/>
                  <a:gd name="T23" fmla="*/ 340 h 361"/>
                  <a:gd name="T24" fmla="*/ 359 w 435"/>
                  <a:gd name="T25" fmla="*/ 329 h 361"/>
                  <a:gd name="T26" fmla="*/ 378 w 435"/>
                  <a:gd name="T27" fmla="*/ 312 h 361"/>
                  <a:gd name="T28" fmla="*/ 382 w 435"/>
                  <a:gd name="T29" fmla="*/ 308 h 361"/>
                  <a:gd name="T30" fmla="*/ 399 w 435"/>
                  <a:gd name="T31" fmla="*/ 289 h 361"/>
                  <a:gd name="T32" fmla="*/ 423 w 435"/>
                  <a:gd name="T33" fmla="*/ 249 h 361"/>
                  <a:gd name="T34" fmla="*/ 429 w 435"/>
                  <a:gd name="T35" fmla="*/ 226 h 361"/>
                  <a:gd name="T36" fmla="*/ 431 w 435"/>
                  <a:gd name="T37" fmla="*/ 219 h 361"/>
                  <a:gd name="T38" fmla="*/ 433 w 435"/>
                  <a:gd name="T39" fmla="*/ 215 h 361"/>
                  <a:gd name="T40" fmla="*/ 435 w 435"/>
                  <a:gd name="T41" fmla="*/ 196 h 361"/>
                  <a:gd name="T42" fmla="*/ 435 w 435"/>
                  <a:gd name="T43" fmla="*/ 179 h 361"/>
                  <a:gd name="T44" fmla="*/ 435 w 435"/>
                  <a:gd name="T45" fmla="*/ 175 h 361"/>
                  <a:gd name="T46" fmla="*/ 435 w 435"/>
                  <a:gd name="T47" fmla="*/ 171 h 361"/>
                  <a:gd name="T48" fmla="*/ 435 w 435"/>
                  <a:gd name="T49" fmla="*/ 171 h 361"/>
                  <a:gd name="T50" fmla="*/ 435 w 435"/>
                  <a:gd name="T51" fmla="*/ 169 h 361"/>
                  <a:gd name="T52" fmla="*/ 435 w 435"/>
                  <a:gd name="T53" fmla="*/ 169 h 361"/>
                  <a:gd name="T54" fmla="*/ 435 w 435"/>
                  <a:gd name="T55" fmla="*/ 169 h 361"/>
                  <a:gd name="T56" fmla="*/ 435 w 435"/>
                  <a:gd name="T57" fmla="*/ 169 h 361"/>
                  <a:gd name="T58" fmla="*/ 435 w 435"/>
                  <a:gd name="T59" fmla="*/ 169 h 361"/>
                  <a:gd name="T60" fmla="*/ 435 w 435"/>
                  <a:gd name="T61" fmla="*/ 160 h 361"/>
                  <a:gd name="T62" fmla="*/ 433 w 435"/>
                  <a:gd name="T63" fmla="*/ 152 h 361"/>
                  <a:gd name="T64" fmla="*/ 433 w 435"/>
                  <a:gd name="T65" fmla="*/ 150 h 361"/>
                  <a:gd name="T66" fmla="*/ 433 w 435"/>
                  <a:gd name="T67" fmla="*/ 147 h 361"/>
                  <a:gd name="T68" fmla="*/ 431 w 435"/>
                  <a:gd name="T69" fmla="*/ 141 h 361"/>
                  <a:gd name="T70" fmla="*/ 429 w 435"/>
                  <a:gd name="T71" fmla="*/ 135 h 361"/>
                  <a:gd name="T72" fmla="*/ 429 w 435"/>
                  <a:gd name="T73" fmla="*/ 133 h 361"/>
                  <a:gd name="T74" fmla="*/ 429 w 435"/>
                  <a:gd name="T75" fmla="*/ 133 h 361"/>
                  <a:gd name="T76" fmla="*/ 423 w 435"/>
                  <a:gd name="T77" fmla="*/ 112 h 361"/>
                  <a:gd name="T78" fmla="*/ 399 w 435"/>
                  <a:gd name="T79" fmla="*/ 69 h 361"/>
                  <a:gd name="T80" fmla="*/ 382 w 435"/>
                  <a:gd name="T81" fmla="*/ 53 h 361"/>
                  <a:gd name="T82" fmla="*/ 378 w 435"/>
                  <a:gd name="T83" fmla="*/ 46 h 361"/>
                  <a:gd name="T84" fmla="*/ 355 w 435"/>
                  <a:gd name="T85" fmla="*/ 27 h 361"/>
                  <a:gd name="T86" fmla="*/ 302 w 435"/>
                  <a:gd name="T87" fmla="*/ 4 h 361"/>
                  <a:gd name="T88" fmla="*/ 275 w 435"/>
                  <a:gd name="T89" fmla="*/ 0 h 361"/>
                  <a:gd name="T90" fmla="*/ 273 w 435"/>
                  <a:gd name="T91" fmla="*/ 0 h 361"/>
                  <a:gd name="T92" fmla="*/ 273 w 435"/>
                  <a:gd name="T93" fmla="*/ 0 h 361"/>
                  <a:gd name="T94" fmla="*/ 264 w 435"/>
                  <a:gd name="T95" fmla="*/ 0 h 361"/>
                  <a:gd name="T96" fmla="*/ 256 w 435"/>
                  <a:gd name="T97" fmla="*/ 0 h 361"/>
                  <a:gd name="T98" fmla="*/ 256 w 435"/>
                  <a:gd name="T99" fmla="*/ 0 h 361"/>
                  <a:gd name="T100" fmla="*/ 220 w 435"/>
                  <a:gd name="T101" fmla="*/ 2 h 361"/>
                  <a:gd name="T102" fmla="*/ 154 w 435"/>
                  <a:gd name="T103" fmla="*/ 27 h 361"/>
                  <a:gd name="T104" fmla="*/ 127 w 435"/>
                  <a:gd name="T105" fmla="*/ 53 h 361"/>
                  <a:gd name="T106" fmla="*/ 0 w 435"/>
                  <a:gd name="T107" fmla="*/ 179 h 361"/>
                  <a:gd name="T108" fmla="*/ 127 w 435"/>
                  <a:gd name="T109" fmla="*/ 30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5" h="361">
                    <a:moveTo>
                      <a:pt x="127" y="308"/>
                    </a:moveTo>
                    <a:lnTo>
                      <a:pt x="154" y="331"/>
                    </a:lnTo>
                    <a:lnTo>
                      <a:pt x="220" y="358"/>
                    </a:lnTo>
                    <a:lnTo>
                      <a:pt x="256" y="361"/>
                    </a:lnTo>
                    <a:lnTo>
                      <a:pt x="283" y="358"/>
                    </a:lnTo>
                    <a:lnTo>
                      <a:pt x="313" y="350"/>
                    </a:lnTo>
                    <a:lnTo>
                      <a:pt x="319" y="348"/>
                    </a:lnTo>
                    <a:lnTo>
                      <a:pt x="325" y="346"/>
                    </a:lnTo>
                    <a:lnTo>
                      <a:pt x="330" y="344"/>
                    </a:lnTo>
                    <a:lnTo>
                      <a:pt x="334" y="342"/>
                    </a:lnTo>
                    <a:lnTo>
                      <a:pt x="336" y="342"/>
                    </a:lnTo>
                    <a:lnTo>
                      <a:pt x="336" y="340"/>
                    </a:lnTo>
                    <a:lnTo>
                      <a:pt x="359" y="329"/>
                    </a:lnTo>
                    <a:lnTo>
                      <a:pt x="378" y="312"/>
                    </a:lnTo>
                    <a:lnTo>
                      <a:pt x="382" y="308"/>
                    </a:lnTo>
                    <a:lnTo>
                      <a:pt x="399" y="289"/>
                    </a:lnTo>
                    <a:lnTo>
                      <a:pt x="423" y="249"/>
                    </a:lnTo>
                    <a:lnTo>
                      <a:pt x="429" y="226"/>
                    </a:lnTo>
                    <a:lnTo>
                      <a:pt x="431" y="219"/>
                    </a:lnTo>
                    <a:lnTo>
                      <a:pt x="433" y="215"/>
                    </a:lnTo>
                    <a:lnTo>
                      <a:pt x="435" y="196"/>
                    </a:lnTo>
                    <a:lnTo>
                      <a:pt x="435" y="179"/>
                    </a:lnTo>
                    <a:lnTo>
                      <a:pt x="435" y="175"/>
                    </a:lnTo>
                    <a:lnTo>
                      <a:pt x="435" y="171"/>
                    </a:lnTo>
                    <a:lnTo>
                      <a:pt x="435" y="171"/>
                    </a:lnTo>
                    <a:lnTo>
                      <a:pt x="435" y="169"/>
                    </a:lnTo>
                    <a:lnTo>
                      <a:pt x="435" y="169"/>
                    </a:lnTo>
                    <a:lnTo>
                      <a:pt x="435" y="169"/>
                    </a:lnTo>
                    <a:lnTo>
                      <a:pt x="435" y="169"/>
                    </a:lnTo>
                    <a:lnTo>
                      <a:pt x="435" y="169"/>
                    </a:lnTo>
                    <a:lnTo>
                      <a:pt x="435" y="160"/>
                    </a:lnTo>
                    <a:lnTo>
                      <a:pt x="433" y="152"/>
                    </a:lnTo>
                    <a:lnTo>
                      <a:pt x="433" y="150"/>
                    </a:lnTo>
                    <a:lnTo>
                      <a:pt x="433" y="147"/>
                    </a:lnTo>
                    <a:lnTo>
                      <a:pt x="431" y="141"/>
                    </a:lnTo>
                    <a:lnTo>
                      <a:pt x="429" y="135"/>
                    </a:lnTo>
                    <a:lnTo>
                      <a:pt x="429" y="133"/>
                    </a:lnTo>
                    <a:lnTo>
                      <a:pt x="429" y="133"/>
                    </a:lnTo>
                    <a:lnTo>
                      <a:pt x="423" y="112"/>
                    </a:lnTo>
                    <a:lnTo>
                      <a:pt x="399" y="69"/>
                    </a:lnTo>
                    <a:lnTo>
                      <a:pt x="382" y="53"/>
                    </a:lnTo>
                    <a:lnTo>
                      <a:pt x="378" y="46"/>
                    </a:lnTo>
                    <a:lnTo>
                      <a:pt x="355" y="27"/>
                    </a:lnTo>
                    <a:lnTo>
                      <a:pt x="302" y="4"/>
                    </a:lnTo>
                    <a:lnTo>
                      <a:pt x="275" y="0"/>
                    </a:lnTo>
                    <a:lnTo>
                      <a:pt x="273" y="0"/>
                    </a:lnTo>
                    <a:lnTo>
                      <a:pt x="273" y="0"/>
                    </a:lnTo>
                    <a:lnTo>
                      <a:pt x="264" y="0"/>
                    </a:lnTo>
                    <a:lnTo>
                      <a:pt x="256" y="0"/>
                    </a:lnTo>
                    <a:lnTo>
                      <a:pt x="256" y="0"/>
                    </a:lnTo>
                    <a:lnTo>
                      <a:pt x="220" y="2"/>
                    </a:lnTo>
                    <a:lnTo>
                      <a:pt x="154" y="27"/>
                    </a:lnTo>
                    <a:lnTo>
                      <a:pt x="127" y="53"/>
                    </a:lnTo>
                    <a:lnTo>
                      <a:pt x="0" y="179"/>
                    </a:lnTo>
                    <a:lnTo>
                      <a:pt x="127" y="308"/>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grpSp>
        <p:nvGrpSpPr>
          <p:cNvPr id="72" name="Group 71">
            <a:extLst>
              <a:ext uri="{FF2B5EF4-FFF2-40B4-BE49-F238E27FC236}">
                <a16:creationId xmlns:a16="http://schemas.microsoft.com/office/drawing/2014/main" id="{E391C240-59E8-4317-832C-A6BC65B3BE15}"/>
              </a:ext>
            </a:extLst>
          </p:cNvPr>
          <p:cNvGrpSpPr/>
          <p:nvPr/>
        </p:nvGrpSpPr>
        <p:grpSpPr>
          <a:xfrm rot="10800000">
            <a:off x="3002401" y="2250571"/>
            <a:ext cx="1209763" cy="523253"/>
            <a:chOff x="2485537" y="1200355"/>
            <a:chExt cx="1209762" cy="523253"/>
          </a:xfrm>
        </p:grpSpPr>
        <p:sp>
          <p:nvSpPr>
            <p:cNvPr id="73" name="Freeform 123">
              <a:extLst>
                <a:ext uri="{FF2B5EF4-FFF2-40B4-BE49-F238E27FC236}">
                  <a16:creationId xmlns:a16="http://schemas.microsoft.com/office/drawing/2014/main" id="{40F21DCB-ED6A-4AE2-84A6-EF1E1658C9B8}"/>
                </a:ext>
              </a:extLst>
            </p:cNvPr>
            <p:cNvSpPr>
              <a:spLocks/>
            </p:cNvSpPr>
            <p:nvPr/>
          </p:nvSpPr>
          <p:spPr bwMode="auto">
            <a:xfrm>
              <a:off x="2485537" y="1378029"/>
              <a:ext cx="1007437" cy="167906"/>
            </a:xfrm>
            <a:custGeom>
              <a:avLst/>
              <a:gdLst>
                <a:gd name="T0" fmla="*/ 179 w 2166"/>
                <a:gd name="T1" fmla="*/ 361 h 361"/>
                <a:gd name="T2" fmla="*/ 1985 w 2166"/>
                <a:gd name="T3" fmla="*/ 361 h 361"/>
                <a:gd name="T4" fmla="*/ 2166 w 2166"/>
                <a:gd name="T5" fmla="*/ 179 h 361"/>
                <a:gd name="T6" fmla="*/ 1987 w 2166"/>
                <a:gd name="T7" fmla="*/ 0 h 361"/>
                <a:gd name="T8" fmla="*/ 181 w 2166"/>
                <a:gd name="T9" fmla="*/ 0 h 361"/>
                <a:gd name="T10" fmla="*/ 143 w 2166"/>
                <a:gd name="T11" fmla="*/ 2 h 361"/>
                <a:gd name="T12" fmla="*/ 78 w 2166"/>
                <a:gd name="T13" fmla="*/ 29 h 361"/>
                <a:gd name="T14" fmla="*/ 29 w 2166"/>
                <a:gd name="T15" fmla="*/ 80 h 361"/>
                <a:gd name="T16" fmla="*/ 2 w 2166"/>
                <a:gd name="T17" fmla="*/ 143 h 361"/>
                <a:gd name="T18" fmla="*/ 0 w 2166"/>
                <a:gd name="T19" fmla="*/ 181 h 361"/>
                <a:gd name="T20" fmla="*/ 0 w 2166"/>
                <a:gd name="T21" fmla="*/ 202 h 361"/>
                <a:gd name="T22" fmla="*/ 10 w 2166"/>
                <a:gd name="T23" fmla="*/ 245 h 361"/>
                <a:gd name="T24" fmla="*/ 42 w 2166"/>
                <a:gd name="T25" fmla="*/ 299 h 361"/>
                <a:gd name="T26" fmla="*/ 74 w 2166"/>
                <a:gd name="T27" fmla="*/ 327 h 361"/>
                <a:gd name="T28" fmla="*/ 97 w 2166"/>
                <a:gd name="T29" fmla="*/ 342 h 361"/>
                <a:gd name="T30" fmla="*/ 150 w 2166"/>
                <a:gd name="T31" fmla="*/ 358 h 361"/>
                <a:gd name="T32" fmla="*/ 179 w 2166"/>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6" h="361">
                  <a:moveTo>
                    <a:pt x="179" y="361"/>
                  </a:moveTo>
                  <a:lnTo>
                    <a:pt x="1985" y="361"/>
                  </a:lnTo>
                  <a:lnTo>
                    <a:pt x="2166" y="179"/>
                  </a:lnTo>
                  <a:lnTo>
                    <a:pt x="1987" y="0"/>
                  </a:lnTo>
                  <a:lnTo>
                    <a:pt x="181" y="0"/>
                  </a:lnTo>
                  <a:lnTo>
                    <a:pt x="143" y="2"/>
                  </a:lnTo>
                  <a:lnTo>
                    <a:pt x="78" y="29"/>
                  </a:lnTo>
                  <a:lnTo>
                    <a:pt x="29" y="80"/>
                  </a:lnTo>
                  <a:lnTo>
                    <a:pt x="2" y="143"/>
                  </a:lnTo>
                  <a:lnTo>
                    <a:pt x="0" y="181"/>
                  </a:lnTo>
                  <a:lnTo>
                    <a:pt x="0" y="202"/>
                  </a:lnTo>
                  <a:lnTo>
                    <a:pt x="10" y="245"/>
                  </a:lnTo>
                  <a:lnTo>
                    <a:pt x="42" y="299"/>
                  </a:lnTo>
                  <a:lnTo>
                    <a:pt x="74" y="327"/>
                  </a:lnTo>
                  <a:lnTo>
                    <a:pt x="97" y="342"/>
                  </a:lnTo>
                  <a:lnTo>
                    <a:pt x="150" y="358"/>
                  </a:lnTo>
                  <a:lnTo>
                    <a:pt x="179" y="361"/>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nvGrpSpPr>
            <p:cNvPr id="74" name="Group 73">
              <a:extLst>
                <a:ext uri="{FF2B5EF4-FFF2-40B4-BE49-F238E27FC236}">
                  <a16:creationId xmlns:a16="http://schemas.microsoft.com/office/drawing/2014/main" id="{31BE2847-9622-4A85-8444-B95D6E17AB25}"/>
                </a:ext>
              </a:extLst>
            </p:cNvPr>
            <p:cNvGrpSpPr/>
            <p:nvPr/>
          </p:nvGrpSpPr>
          <p:grpSpPr>
            <a:xfrm>
              <a:off x="3350649" y="1200355"/>
              <a:ext cx="344650" cy="523253"/>
              <a:chOff x="3350649" y="1200355"/>
              <a:chExt cx="344650" cy="523253"/>
            </a:xfrm>
          </p:grpSpPr>
          <p:sp>
            <p:nvSpPr>
              <p:cNvPr id="75" name="Freeform 124">
                <a:extLst>
                  <a:ext uri="{FF2B5EF4-FFF2-40B4-BE49-F238E27FC236}">
                    <a16:creationId xmlns:a16="http://schemas.microsoft.com/office/drawing/2014/main" id="{00A45694-3DDC-4D2C-B070-4660A0D7CB46}"/>
                  </a:ext>
                </a:extLst>
              </p:cNvPr>
              <p:cNvSpPr>
                <a:spLocks/>
              </p:cNvSpPr>
              <p:nvPr/>
            </p:nvSpPr>
            <p:spPr bwMode="auto">
              <a:xfrm>
                <a:off x="3350649" y="1523144"/>
                <a:ext cx="318138" cy="200464"/>
              </a:xfrm>
              <a:custGeom>
                <a:avLst/>
                <a:gdLst>
                  <a:gd name="T0" fmla="*/ 177 w 684"/>
                  <a:gd name="T1" fmla="*/ 431 h 431"/>
                  <a:gd name="T2" fmla="*/ 213 w 684"/>
                  <a:gd name="T3" fmla="*/ 428 h 431"/>
                  <a:gd name="T4" fmla="*/ 279 w 684"/>
                  <a:gd name="T5" fmla="*/ 403 h 431"/>
                  <a:gd name="T6" fmla="*/ 306 w 684"/>
                  <a:gd name="T7" fmla="*/ 378 h 431"/>
                  <a:gd name="T8" fmla="*/ 684 w 684"/>
                  <a:gd name="T9" fmla="*/ 0 h 431"/>
                  <a:gd name="T10" fmla="*/ 653 w 684"/>
                  <a:gd name="T11" fmla="*/ 25 h 431"/>
                  <a:gd name="T12" fmla="*/ 619 w 684"/>
                  <a:gd name="T13" fmla="*/ 38 h 431"/>
                  <a:gd name="T14" fmla="*/ 591 w 684"/>
                  <a:gd name="T15" fmla="*/ 46 h 431"/>
                  <a:gd name="T16" fmla="*/ 562 w 684"/>
                  <a:gd name="T17" fmla="*/ 49 h 431"/>
                  <a:gd name="T18" fmla="*/ 125 w 684"/>
                  <a:gd name="T19" fmla="*/ 49 h 431"/>
                  <a:gd name="T20" fmla="*/ 125 w 684"/>
                  <a:gd name="T21" fmla="*/ 49 h 431"/>
                  <a:gd name="T22" fmla="*/ 127 w 684"/>
                  <a:gd name="T23" fmla="*/ 49 h 431"/>
                  <a:gd name="T24" fmla="*/ 51 w 684"/>
                  <a:gd name="T25" fmla="*/ 125 h 431"/>
                  <a:gd name="T26" fmla="*/ 28 w 684"/>
                  <a:gd name="T27" fmla="*/ 152 h 431"/>
                  <a:gd name="T28" fmla="*/ 0 w 684"/>
                  <a:gd name="T29" fmla="*/ 217 h 431"/>
                  <a:gd name="T30" fmla="*/ 0 w 684"/>
                  <a:gd name="T31" fmla="*/ 287 h 431"/>
                  <a:gd name="T32" fmla="*/ 28 w 684"/>
                  <a:gd name="T33" fmla="*/ 350 h 431"/>
                  <a:gd name="T34" fmla="*/ 51 w 684"/>
                  <a:gd name="T35" fmla="*/ 380 h 431"/>
                  <a:gd name="T36" fmla="*/ 53 w 684"/>
                  <a:gd name="T37" fmla="*/ 380 h 431"/>
                  <a:gd name="T38" fmla="*/ 55 w 684"/>
                  <a:gd name="T39" fmla="*/ 382 h 431"/>
                  <a:gd name="T40" fmla="*/ 82 w 684"/>
                  <a:gd name="T41" fmla="*/ 405 h 431"/>
                  <a:gd name="T42" fmla="*/ 146 w 684"/>
                  <a:gd name="T43" fmla="*/ 428 h 431"/>
                  <a:gd name="T44" fmla="*/ 177 w 684"/>
                  <a:gd name="T45"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4" h="431">
                    <a:moveTo>
                      <a:pt x="177" y="431"/>
                    </a:moveTo>
                    <a:lnTo>
                      <a:pt x="213" y="428"/>
                    </a:lnTo>
                    <a:lnTo>
                      <a:pt x="279" y="403"/>
                    </a:lnTo>
                    <a:lnTo>
                      <a:pt x="306" y="378"/>
                    </a:lnTo>
                    <a:lnTo>
                      <a:pt x="684" y="0"/>
                    </a:lnTo>
                    <a:lnTo>
                      <a:pt x="653" y="25"/>
                    </a:lnTo>
                    <a:lnTo>
                      <a:pt x="619" y="38"/>
                    </a:lnTo>
                    <a:lnTo>
                      <a:pt x="591" y="46"/>
                    </a:lnTo>
                    <a:lnTo>
                      <a:pt x="562" y="49"/>
                    </a:lnTo>
                    <a:lnTo>
                      <a:pt x="125" y="49"/>
                    </a:lnTo>
                    <a:lnTo>
                      <a:pt x="125" y="49"/>
                    </a:lnTo>
                    <a:lnTo>
                      <a:pt x="127" y="49"/>
                    </a:lnTo>
                    <a:lnTo>
                      <a:pt x="51" y="125"/>
                    </a:lnTo>
                    <a:lnTo>
                      <a:pt x="28" y="152"/>
                    </a:lnTo>
                    <a:lnTo>
                      <a:pt x="0" y="217"/>
                    </a:lnTo>
                    <a:lnTo>
                      <a:pt x="0" y="287"/>
                    </a:lnTo>
                    <a:lnTo>
                      <a:pt x="28" y="350"/>
                    </a:lnTo>
                    <a:lnTo>
                      <a:pt x="51" y="380"/>
                    </a:lnTo>
                    <a:lnTo>
                      <a:pt x="53" y="380"/>
                    </a:lnTo>
                    <a:lnTo>
                      <a:pt x="55" y="382"/>
                    </a:lnTo>
                    <a:lnTo>
                      <a:pt x="82" y="405"/>
                    </a:lnTo>
                    <a:lnTo>
                      <a:pt x="146" y="428"/>
                    </a:lnTo>
                    <a:lnTo>
                      <a:pt x="177" y="431"/>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6" name="Freeform 125">
                <a:extLst>
                  <a:ext uri="{FF2B5EF4-FFF2-40B4-BE49-F238E27FC236}">
                    <a16:creationId xmlns:a16="http://schemas.microsoft.com/office/drawing/2014/main" id="{C6CD3CFE-BC95-4BDD-9F54-0A3ECC748B52}"/>
                  </a:ext>
                </a:extLst>
              </p:cNvPr>
              <p:cNvSpPr>
                <a:spLocks/>
              </p:cNvSpPr>
              <p:nvPr/>
            </p:nvSpPr>
            <p:spPr bwMode="auto">
              <a:xfrm>
                <a:off x="3408789" y="1461284"/>
                <a:ext cx="229766" cy="84651"/>
              </a:xfrm>
              <a:custGeom>
                <a:avLst/>
                <a:gdLst>
                  <a:gd name="T0" fmla="*/ 0 w 494"/>
                  <a:gd name="T1" fmla="*/ 182 h 182"/>
                  <a:gd name="T2" fmla="*/ 437 w 494"/>
                  <a:gd name="T3" fmla="*/ 182 h 182"/>
                  <a:gd name="T4" fmla="*/ 466 w 494"/>
                  <a:gd name="T5" fmla="*/ 179 h 182"/>
                  <a:gd name="T6" fmla="*/ 494 w 494"/>
                  <a:gd name="T7" fmla="*/ 171 h 182"/>
                  <a:gd name="T8" fmla="*/ 464 w 494"/>
                  <a:gd name="T9" fmla="*/ 179 h 182"/>
                  <a:gd name="T10" fmla="*/ 437 w 494"/>
                  <a:gd name="T11" fmla="*/ 182 h 182"/>
                  <a:gd name="T12" fmla="*/ 401 w 494"/>
                  <a:gd name="T13" fmla="*/ 179 h 182"/>
                  <a:gd name="T14" fmla="*/ 335 w 494"/>
                  <a:gd name="T15" fmla="*/ 152 h 182"/>
                  <a:gd name="T16" fmla="*/ 308 w 494"/>
                  <a:gd name="T17" fmla="*/ 129 h 182"/>
                  <a:gd name="T18" fmla="*/ 181 w 494"/>
                  <a:gd name="T19" fmla="*/ 0 h 182"/>
                  <a:gd name="T20" fmla="*/ 0 w 494"/>
                  <a:gd name="T21" fmla="*/ 182 h 182"/>
                  <a:gd name="T22" fmla="*/ 0 w 494"/>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182">
                    <a:moveTo>
                      <a:pt x="0" y="182"/>
                    </a:moveTo>
                    <a:lnTo>
                      <a:pt x="437" y="182"/>
                    </a:lnTo>
                    <a:lnTo>
                      <a:pt x="466" y="179"/>
                    </a:lnTo>
                    <a:lnTo>
                      <a:pt x="494" y="171"/>
                    </a:lnTo>
                    <a:lnTo>
                      <a:pt x="464" y="179"/>
                    </a:lnTo>
                    <a:lnTo>
                      <a:pt x="437" y="182"/>
                    </a:lnTo>
                    <a:lnTo>
                      <a:pt x="401" y="179"/>
                    </a:lnTo>
                    <a:lnTo>
                      <a:pt x="335" y="152"/>
                    </a:lnTo>
                    <a:lnTo>
                      <a:pt x="308" y="129"/>
                    </a:lnTo>
                    <a:lnTo>
                      <a:pt x="181" y="0"/>
                    </a:lnTo>
                    <a:lnTo>
                      <a:pt x="0" y="182"/>
                    </a:lnTo>
                    <a:lnTo>
                      <a:pt x="0" y="182"/>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7" name="Freeform 126">
                <a:extLst>
                  <a:ext uri="{FF2B5EF4-FFF2-40B4-BE49-F238E27FC236}">
                    <a16:creationId xmlns:a16="http://schemas.microsoft.com/office/drawing/2014/main" id="{7BCA0B53-3976-4B38-9ECD-4C3159569639}"/>
                  </a:ext>
                </a:extLst>
              </p:cNvPr>
              <p:cNvSpPr>
                <a:spLocks/>
              </p:cNvSpPr>
              <p:nvPr/>
            </p:nvSpPr>
            <p:spPr bwMode="auto">
              <a:xfrm>
                <a:off x="3350649" y="1200355"/>
                <a:ext cx="318138" cy="199069"/>
              </a:xfrm>
              <a:custGeom>
                <a:avLst/>
                <a:gdLst>
                  <a:gd name="T0" fmla="*/ 684 w 684"/>
                  <a:gd name="T1" fmla="*/ 428 h 428"/>
                  <a:gd name="T2" fmla="*/ 306 w 684"/>
                  <a:gd name="T3" fmla="*/ 51 h 428"/>
                  <a:gd name="T4" fmla="*/ 296 w 684"/>
                  <a:gd name="T5" fmla="*/ 42 h 428"/>
                  <a:gd name="T6" fmla="*/ 285 w 684"/>
                  <a:gd name="T7" fmla="*/ 34 h 428"/>
                  <a:gd name="T8" fmla="*/ 262 w 684"/>
                  <a:gd name="T9" fmla="*/ 19 h 428"/>
                  <a:gd name="T10" fmla="*/ 207 w 684"/>
                  <a:gd name="T11" fmla="*/ 0 h 428"/>
                  <a:gd name="T12" fmla="*/ 180 w 684"/>
                  <a:gd name="T13" fmla="*/ 0 h 428"/>
                  <a:gd name="T14" fmla="*/ 144 w 684"/>
                  <a:gd name="T15" fmla="*/ 2 h 428"/>
                  <a:gd name="T16" fmla="*/ 80 w 684"/>
                  <a:gd name="T17" fmla="*/ 27 h 428"/>
                  <a:gd name="T18" fmla="*/ 51 w 684"/>
                  <a:gd name="T19" fmla="*/ 53 h 428"/>
                  <a:gd name="T20" fmla="*/ 28 w 684"/>
                  <a:gd name="T21" fmla="*/ 80 h 428"/>
                  <a:gd name="T22" fmla="*/ 0 w 684"/>
                  <a:gd name="T23" fmla="*/ 145 h 428"/>
                  <a:gd name="T24" fmla="*/ 0 w 684"/>
                  <a:gd name="T25" fmla="*/ 215 h 428"/>
                  <a:gd name="T26" fmla="*/ 28 w 684"/>
                  <a:gd name="T27" fmla="*/ 281 h 428"/>
                  <a:gd name="T28" fmla="*/ 51 w 684"/>
                  <a:gd name="T29" fmla="*/ 308 h 428"/>
                  <a:gd name="T30" fmla="*/ 125 w 684"/>
                  <a:gd name="T31" fmla="*/ 382 h 428"/>
                  <a:gd name="T32" fmla="*/ 562 w 684"/>
                  <a:gd name="T33" fmla="*/ 382 h 428"/>
                  <a:gd name="T34" fmla="*/ 562 w 684"/>
                  <a:gd name="T35" fmla="*/ 382 h 428"/>
                  <a:gd name="T36" fmla="*/ 562 w 684"/>
                  <a:gd name="T37" fmla="*/ 382 h 428"/>
                  <a:gd name="T38" fmla="*/ 593 w 684"/>
                  <a:gd name="T39" fmla="*/ 384 h 428"/>
                  <a:gd name="T40" fmla="*/ 657 w 684"/>
                  <a:gd name="T41" fmla="*/ 407 h 428"/>
                  <a:gd name="T42" fmla="*/ 684 w 684"/>
                  <a:gd name="T43"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4" h="428">
                    <a:moveTo>
                      <a:pt x="684" y="428"/>
                    </a:moveTo>
                    <a:lnTo>
                      <a:pt x="306" y="51"/>
                    </a:lnTo>
                    <a:lnTo>
                      <a:pt x="296" y="42"/>
                    </a:lnTo>
                    <a:lnTo>
                      <a:pt x="285" y="34"/>
                    </a:lnTo>
                    <a:lnTo>
                      <a:pt x="262" y="19"/>
                    </a:lnTo>
                    <a:lnTo>
                      <a:pt x="207" y="0"/>
                    </a:lnTo>
                    <a:lnTo>
                      <a:pt x="180" y="0"/>
                    </a:lnTo>
                    <a:lnTo>
                      <a:pt x="144" y="2"/>
                    </a:lnTo>
                    <a:lnTo>
                      <a:pt x="80" y="27"/>
                    </a:lnTo>
                    <a:lnTo>
                      <a:pt x="51" y="53"/>
                    </a:lnTo>
                    <a:lnTo>
                      <a:pt x="28" y="80"/>
                    </a:lnTo>
                    <a:lnTo>
                      <a:pt x="0" y="145"/>
                    </a:lnTo>
                    <a:lnTo>
                      <a:pt x="0" y="215"/>
                    </a:lnTo>
                    <a:lnTo>
                      <a:pt x="28" y="281"/>
                    </a:lnTo>
                    <a:lnTo>
                      <a:pt x="51" y="308"/>
                    </a:lnTo>
                    <a:lnTo>
                      <a:pt x="125" y="382"/>
                    </a:lnTo>
                    <a:lnTo>
                      <a:pt x="562" y="382"/>
                    </a:lnTo>
                    <a:lnTo>
                      <a:pt x="562" y="382"/>
                    </a:lnTo>
                    <a:lnTo>
                      <a:pt x="562" y="382"/>
                    </a:lnTo>
                    <a:lnTo>
                      <a:pt x="593" y="384"/>
                    </a:lnTo>
                    <a:lnTo>
                      <a:pt x="657" y="407"/>
                    </a:lnTo>
                    <a:lnTo>
                      <a:pt x="684" y="428"/>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8" name="Freeform 127">
                <a:extLst>
                  <a:ext uri="{FF2B5EF4-FFF2-40B4-BE49-F238E27FC236}">
                    <a16:creationId xmlns:a16="http://schemas.microsoft.com/office/drawing/2014/main" id="{DA2D4971-47DE-41B4-96AD-47F3EFE5868D}"/>
                  </a:ext>
                </a:extLst>
              </p:cNvPr>
              <p:cNvSpPr>
                <a:spLocks/>
              </p:cNvSpPr>
              <p:nvPr/>
            </p:nvSpPr>
            <p:spPr bwMode="auto">
              <a:xfrm>
                <a:off x="3408789" y="1378029"/>
                <a:ext cx="203255" cy="83256"/>
              </a:xfrm>
              <a:custGeom>
                <a:avLst/>
                <a:gdLst>
                  <a:gd name="T0" fmla="*/ 181 w 437"/>
                  <a:gd name="T1" fmla="*/ 179 h 179"/>
                  <a:gd name="T2" fmla="*/ 308 w 437"/>
                  <a:gd name="T3" fmla="*/ 53 h 179"/>
                  <a:gd name="T4" fmla="*/ 335 w 437"/>
                  <a:gd name="T5" fmla="*/ 27 h 179"/>
                  <a:gd name="T6" fmla="*/ 401 w 437"/>
                  <a:gd name="T7" fmla="*/ 2 h 179"/>
                  <a:gd name="T8" fmla="*/ 437 w 437"/>
                  <a:gd name="T9" fmla="*/ 0 h 179"/>
                  <a:gd name="T10" fmla="*/ 437 w 437"/>
                  <a:gd name="T11" fmla="*/ 0 h 179"/>
                  <a:gd name="T12" fmla="*/ 0 w 437"/>
                  <a:gd name="T13" fmla="*/ 0 h 179"/>
                  <a:gd name="T14" fmla="*/ 2 w 437"/>
                  <a:gd name="T15" fmla="*/ 0 h 179"/>
                  <a:gd name="T16" fmla="*/ 2 w 437"/>
                  <a:gd name="T17" fmla="*/ 0 h 179"/>
                  <a:gd name="T18" fmla="*/ 181 w 437"/>
                  <a:gd name="T19" fmla="*/ 179 h 179"/>
                  <a:gd name="T20" fmla="*/ 181 w 437"/>
                  <a:gd name="T21"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179">
                    <a:moveTo>
                      <a:pt x="181" y="179"/>
                    </a:moveTo>
                    <a:lnTo>
                      <a:pt x="308" y="53"/>
                    </a:lnTo>
                    <a:lnTo>
                      <a:pt x="335" y="27"/>
                    </a:lnTo>
                    <a:lnTo>
                      <a:pt x="401" y="2"/>
                    </a:lnTo>
                    <a:lnTo>
                      <a:pt x="437" y="0"/>
                    </a:lnTo>
                    <a:lnTo>
                      <a:pt x="437" y="0"/>
                    </a:lnTo>
                    <a:lnTo>
                      <a:pt x="0" y="0"/>
                    </a:lnTo>
                    <a:lnTo>
                      <a:pt x="2" y="0"/>
                    </a:lnTo>
                    <a:lnTo>
                      <a:pt x="2" y="0"/>
                    </a:lnTo>
                    <a:lnTo>
                      <a:pt x="181" y="179"/>
                    </a:lnTo>
                    <a:lnTo>
                      <a:pt x="181" y="179"/>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79" name="Freeform 128">
                <a:extLst>
                  <a:ext uri="{FF2B5EF4-FFF2-40B4-BE49-F238E27FC236}">
                    <a16:creationId xmlns:a16="http://schemas.microsoft.com/office/drawing/2014/main" id="{3C01E02F-9B64-4BEA-A622-4F2AAC5DBD2B}"/>
                  </a:ext>
                </a:extLst>
              </p:cNvPr>
              <p:cNvSpPr>
                <a:spLocks/>
              </p:cNvSpPr>
              <p:nvPr/>
            </p:nvSpPr>
            <p:spPr bwMode="auto">
              <a:xfrm>
                <a:off x="3408789" y="1378029"/>
                <a:ext cx="930"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sp>
            <p:nvSpPr>
              <p:cNvPr id="80" name="Freeform 129">
                <a:extLst>
                  <a:ext uri="{FF2B5EF4-FFF2-40B4-BE49-F238E27FC236}">
                    <a16:creationId xmlns:a16="http://schemas.microsoft.com/office/drawing/2014/main" id="{7FA7E83B-8043-4062-9A29-196300F066D5}"/>
                  </a:ext>
                </a:extLst>
              </p:cNvPr>
              <p:cNvSpPr>
                <a:spLocks/>
              </p:cNvSpPr>
              <p:nvPr/>
            </p:nvSpPr>
            <p:spPr bwMode="auto">
              <a:xfrm>
                <a:off x="3492974" y="1378029"/>
                <a:ext cx="202325" cy="167906"/>
              </a:xfrm>
              <a:custGeom>
                <a:avLst/>
                <a:gdLst>
                  <a:gd name="T0" fmla="*/ 127 w 435"/>
                  <a:gd name="T1" fmla="*/ 308 h 361"/>
                  <a:gd name="T2" fmla="*/ 154 w 435"/>
                  <a:gd name="T3" fmla="*/ 331 h 361"/>
                  <a:gd name="T4" fmla="*/ 220 w 435"/>
                  <a:gd name="T5" fmla="*/ 358 h 361"/>
                  <a:gd name="T6" fmla="*/ 256 w 435"/>
                  <a:gd name="T7" fmla="*/ 361 h 361"/>
                  <a:gd name="T8" fmla="*/ 283 w 435"/>
                  <a:gd name="T9" fmla="*/ 358 h 361"/>
                  <a:gd name="T10" fmla="*/ 313 w 435"/>
                  <a:gd name="T11" fmla="*/ 350 h 361"/>
                  <a:gd name="T12" fmla="*/ 319 w 435"/>
                  <a:gd name="T13" fmla="*/ 348 h 361"/>
                  <a:gd name="T14" fmla="*/ 325 w 435"/>
                  <a:gd name="T15" fmla="*/ 346 h 361"/>
                  <a:gd name="T16" fmla="*/ 330 w 435"/>
                  <a:gd name="T17" fmla="*/ 344 h 361"/>
                  <a:gd name="T18" fmla="*/ 334 w 435"/>
                  <a:gd name="T19" fmla="*/ 342 h 361"/>
                  <a:gd name="T20" fmla="*/ 336 w 435"/>
                  <a:gd name="T21" fmla="*/ 342 h 361"/>
                  <a:gd name="T22" fmla="*/ 336 w 435"/>
                  <a:gd name="T23" fmla="*/ 340 h 361"/>
                  <a:gd name="T24" fmla="*/ 359 w 435"/>
                  <a:gd name="T25" fmla="*/ 329 h 361"/>
                  <a:gd name="T26" fmla="*/ 378 w 435"/>
                  <a:gd name="T27" fmla="*/ 312 h 361"/>
                  <a:gd name="T28" fmla="*/ 382 w 435"/>
                  <a:gd name="T29" fmla="*/ 308 h 361"/>
                  <a:gd name="T30" fmla="*/ 399 w 435"/>
                  <a:gd name="T31" fmla="*/ 289 h 361"/>
                  <a:gd name="T32" fmla="*/ 423 w 435"/>
                  <a:gd name="T33" fmla="*/ 249 h 361"/>
                  <a:gd name="T34" fmla="*/ 429 w 435"/>
                  <a:gd name="T35" fmla="*/ 226 h 361"/>
                  <a:gd name="T36" fmla="*/ 431 w 435"/>
                  <a:gd name="T37" fmla="*/ 219 h 361"/>
                  <a:gd name="T38" fmla="*/ 433 w 435"/>
                  <a:gd name="T39" fmla="*/ 215 h 361"/>
                  <a:gd name="T40" fmla="*/ 435 w 435"/>
                  <a:gd name="T41" fmla="*/ 196 h 361"/>
                  <a:gd name="T42" fmla="*/ 435 w 435"/>
                  <a:gd name="T43" fmla="*/ 179 h 361"/>
                  <a:gd name="T44" fmla="*/ 435 w 435"/>
                  <a:gd name="T45" fmla="*/ 175 h 361"/>
                  <a:gd name="T46" fmla="*/ 435 w 435"/>
                  <a:gd name="T47" fmla="*/ 171 h 361"/>
                  <a:gd name="T48" fmla="*/ 435 w 435"/>
                  <a:gd name="T49" fmla="*/ 171 h 361"/>
                  <a:gd name="T50" fmla="*/ 435 w 435"/>
                  <a:gd name="T51" fmla="*/ 169 h 361"/>
                  <a:gd name="T52" fmla="*/ 435 w 435"/>
                  <a:gd name="T53" fmla="*/ 169 h 361"/>
                  <a:gd name="T54" fmla="*/ 435 w 435"/>
                  <a:gd name="T55" fmla="*/ 169 h 361"/>
                  <a:gd name="T56" fmla="*/ 435 w 435"/>
                  <a:gd name="T57" fmla="*/ 169 h 361"/>
                  <a:gd name="T58" fmla="*/ 435 w 435"/>
                  <a:gd name="T59" fmla="*/ 169 h 361"/>
                  <a:gd name="T60" fmla="*/ 435 w 435"/>
                  <a:gd name="T61" fmla="*/ 160 h 361"/>
                  <a:gd name="T62" fmla="*/ 433 w 435"/>
                  <a:gd name="T63" fmla="*/ 152 h 361"/>
                  <a:gd name="T64" fmla="*/ 433 w 435"/>
                  <a:gd name="T65" fmla="*/ 150 h 361"/>
                  <a:gd name="T66" fmla="*/ 433 w 435"/>
                  <a:gd name="T67" fmla="*/ 147 h 361"/>
                  <a:gd name="T68" fmla="*/ 431 w 435"/>
                  <a:gd name="T69" fmla="*/ 141 h 361"/>
                  <a:gd name="T70" fmla="*/ 429 w 435"/>
                  <a:gd name="T71" fmla="*/ 135 h 361"/>
                  <a:gd name="T72" fmla="*/ 429 w 435"/>
                  <a:gd name="T73" fmla="*/ 133 h 361"/>
                  <a:gd name="T74" fmla="*/ 429 w 435"/>
                  <a:gd name="T75" fmla="*/ 133 h 361"/>
                  <a:gd name="T76" fmla="*/ 423 w 435"/>
                  <a:gd name="T77" fmla="*/ 112 h 361"/>
                  <a:gd name="T78" fmla="*/ 399 w 435"/>
                  <a:gd name="T79" fmla="*/ 69 h 361"/>
                  <a:gd name="T80" fmla="*/ 382 w 435"/>
                  <a:gd name="T81" fmla="*/ 53 h 361"/>
                  <a:gd name="T82" fmla="*/ 378 w 435"/>
                  <a:gd name="T83" fmla="*/ 46 h 361"/>
                  <a:gd name="T84" fmla="*/ 355 w 435"/>
                  <a:gd name="T85" fmla="*/ 27 h 361"/>
                  <a:gd name="T86" fmla="*/ 302 w 435"/>
                  <a:gd name="T87" fmla="*/ 4 h 361"/>
                  <a:gd name="T88" fmla="*/ 275 w 435"/>
                  <a:gd name="T89" fmla="*/ 0 h 361"/>
                  <a:gd name="T90" fmla="*/ 273 w 435"/>
                  <a:gd name="T91" fmla="*/ 0 h 361"/>
                  <a:gd name="T92" fmla="*/ 273 w 435"/>
                  <a:gd name="T93" fmla="*/ 0 h 361"/>
                  <a:gd name="T94" fmla="*/ 264 w 435"/>
                  <a:gd name="T95" fmla="*/ 0 h 361"/>
                  <a:gd name="T96" fmla="*/ 256 w 435"/>
                  <a:gd name="T97" fmla="*/ 0 h 361"/>
                  <a:gd name="T98" fmla="*/ 256 w 435"/>
                  <a:gd name="T99" fmla="*/ 0 h 361"/>
                  <a:gd name="T100" fmla="*/ 220 w 435"/>
                  <a:gd name="T101" fmla="*/ 2 h 361"/>
                  <a:gd name="T102" fmla="*/ 154 w 435"/>
                  <a:gd name="T103" fmla="*/ 27 h 361"/>
                  <a:gd name="T104" fmla="*/ 127 w 435"/>
                  <a:gd name="T105" fmla="*/ 53 h 361"/>
                  <a:gd name="T106" fmla="*/ 0 w 435"/>
                  <a:gd name="T107" fmla="*/ 179 h 361"/>
                  <a:gd name="T108" fmla="*/ 127 w 435"/>
                  <a:gd name="T109" fmla="*/ 30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5" h="361">
                    <a:moveTo>
                      <a:pt x="127" y="308"/>
                    </a:moveTo>
                    <a:lnTo>
                      <a:pt x="154" y="331"/>
                    </a:lnTo>
                    <a:lnTo>
                      <a:pt x="220" y="358"/>
                    </a:lnTo>
                    <a:lnTo>
                      <a:pt x="256" y="361"/>
                    </a:lnTo>
                    <a:lnTo>
                      <a:pt x="283" y="358"/>
                    </a:lnTo>
                    <a:lnTo>
                      <a:pt x="313" y="350"/>
                    </a:lnTo>
                    <a:lnTo>
                      <a:pt x="319" y="348"/>
                    </a:lnTo>
                    <a:lnTo>
                      <a:pt x="325" y="346"/>
                    </a:lnTo>
                    <a:lnTo>
                      <a:pt x="330" y="344"/>
                    </a:lnTo>
                    <a:lnTo>
                      <a:pt x="334" y="342"/>
                    </a:lnTo>
                    <a:lnTo>
                      <a:pt x="336" y="342"/>
                    </a:lnTo>
                    <a:lnTo>
                      <a:pt x="336" y="340"/>
                    </a:lnTo>
                    <a:lnTo>
                      <a:pt x="359" y="329"/>
                    </a:lnTo>
                    <a:lnTo>
                      <a:pt x="378" y="312"/>
                    </a:lnTo>
                    <a:lnTo>
                      <a:pt x="382" y="308"/>
                    </a:lnTo>
                    <a:lnTo>
                      <a:pt x="399" y="289"/>
                    </a:lnTo>
                    <a:lnTo>
                      <a:pt x="423" y="249"/>
                    </a:lnTo>
                    <a:lnTo>
                      <a:pt x="429" y="226"/>
                    </a:lnTo>
                    <a:lnTo>
                      <a:pt x="431" y="219"/>
                    </a:lnTo>
                    <a:lnTo>
                      <a:pt x="433" y="215"/>
                    </a:lnTo>
                    <a:lnTo>
                      <a:pt x="435" y="196"/>
                    </a:lnTo>
                    <a:lnTo>
                      <a:pt x="435" y="179"/>
                    </a:lnTo>
                    <a:lnTo>
                      <a:pt x="435" y="175"/>
                    </a:lnTo>
                    <a:lnTo>
                      <a:pt x="435" y="171"/>
                    </a:lnTo>
                    <a:lnTo>
                      <a:pt x="435" y="171"/>
                    </a:lnTo>
                    <a:lnTo>
                      <a:pt x="435" y="169"/>
                    </a:lnTo>
                    <a:lnTo>
                      <a:pt x="435" y="169"/>
                    </a:lnTo>
                    <a:lnTo>
                      <a:pt x="435" y="169"/>
                    </a:lnTo>
                    <a:lnTo>
                      <a:pt x="435" y="169"/>
                    </a:lnTo>
                    <a:lnTo>
                      <a:pt x="435" y="169"/>
                    </a:lnTo>
                    <a:lnTo>
                      <a:pt x="435" y="160"/>
                    </a:lnTo>
                    <a:lnTo>
                      <a:pt x="433" y="152"/>
                    </a:lnTo>
                    <a:lnTo>
                      <a:pt x="433" y="150"/>
                    </a:lnTo>
                    <a:lnTo>
                      <a:pt x="433" y="147"/>
                    </a:lnTo>
                    <a:lnTo>
                      <a:pt x="431" y="141"/>
                    </a:lnTo>
                    <a:lnTo>
                      <a:pt x="429" y="135"/>
                    </a:lnTo>
                    <a:lnTo>
                      <a:pt x="429" y="133"/>
                    </a:lnTo>
                    <a:lnTo>
                      <a:pt x="429" y="133"/>
                    </a:lnTo>
                    <a:lnTo>
                      <a:pt x="423" y="112"/>
                    </a:lnTo>
                    <a:lnTo>
                      <a:pt x="399" y="69"/>
                    </a:lnTo>
                    <a:lnTo>
                      <a:pt x="382" y="53"/>
                    </a:lnTo>
                    <a:lnTo>
                      <a:pt x="378" y="46"/>
                    </a:lnTo>
                    <a:lnTo>
                      <a:pt x="355" y="27"/>
                    </a:lnTo>
                    <a:lnTo>
                      <a:pt x="302" y="4"/>
                    </a:lnTo>
                    <a:lnTo>
                      <a:pt x="275" y="0"/>
                    </a:lnTo>
                    <a:lnTo>
                      <a:pt x="273" y="0"/>
                    </a:lnTo>
                    <a:lnTo>
                      <a:pt x="273" y="0"/>
                    </a:lnTo>
                    <a:lnTo>
                      <a:pt x="264" y="0"/>
                    </a:lnTo>
                    <a:lnTo>
                      <a:pt x="256" y="0"/>
                    </a:lnTo>
                    <a:lnTo>
                      <a:pt x="256" y="0"/>
                    </a:lnTo>
                    <a:lnTo>
                      <a:pt x="220" y="2"/>
                    </a:lnTo>
                    <a:lnTo>
                      <a:pt x="154" y="27"/>
                    </a:lnTo>
                    <a:lnTo>
                      <a:pt x="127" y="53"/>
                    </a:lnTo>
                    <a:lnTo>
                      <a:pt x="0" y="179"/>
                    </a:lnTo>
                    <a:lnTo>
                      <a:pt x="127" y="308"/>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defTabSz="609570">
                  <a:defRPr/>
                </a:pPr>
                <a:endParaRPr lang="en-US" dirty="0">
                  <a:solidFill>
                    <a:schemeClr val="bg1"/>
                  </a:solidFill>
                  <a:latin typeface="CiscoSansTT ExtraLight" panose="020B0303020201020303" pitchFamily="34" charset="0"/>
                  <a:cs typeface="+mn-cs"/>
                </a:endParaRPr>
              </a:p>
            </p:txBody>
          </p:sp>
        </p:grpSp>
      </p:grpSp>
      <p:sp>
        <p:nvSpPr>
          <p:cNvPr id="48" name="TextBox 47">
            <a:extLst>
              <a:ext uri="{FF2B5EF4-FFF2-40B4-BE49-F238E27FC236}">
                <a16:creationId xmlns:a16="http://schemas.microsoft.com/office/drawing/2014/main" id="{A9D6D09E-4F5B-44EF-BDBD-C94DC7C53B9C}"/>
              </a:ext>
            </a:extLst>
          </p:cNvPr>
          <p:cNvSpPr txBox="1"/>
          <p:nvPr/>
        </p:nvSpPr>
        <p:spPr>
          <a:xfrm>
            <a:off x="7621108" y="1915861"/>
            <a:ext cx="1721220" cy="379656"/>
          </a:xfrm>
          <a:prstGeom prst="rect">
            <a:avLst/>
          </a:prstGeom>
          <a:noFill/>
        </p:spPr>
        <p:txBody>
          <a:bodyPr wrap="square" rtlCol="0">
            <a:spAutoFit/>
          </a:bodyPr>
          <a:lstStyle/>
          <a:p>
            <a:pPr defTabSz="609570">
              <a:defRPr/>
            </a:pPr>
            <a:r>
              <a:rPr lang="en-US" sz="1867" dirty="0">
                <a:solidFill>
                  <a:schemeClr val="bg1"/>
                </a:solidFill>
                <a:latin typeface="CiscoSansTT ExtraLight"/>
                <a:cs typeface="+mn-cs"/>
              </a:rPr>
              <a:t>Security</a:t>
            </a:r>
          </a:p>
        </p:txBody>
      </p:sp>
      <p:sp>
        <p:nvSpPr>
          <p:cNvPr id="82" name="TextBox 81">
            <a:extLst>
              <a:ext uri="{FF2B5EF4-FFF2-40B4-BE49-F238E27FC236}">
                <a16:creationId xmlns:a16="http://schemas.microsoft.com/office/drawing/2014/main" id="{C22E707D-F597-4EC6-B0DA-7EAC00DC7BCC}"/>
              </a:ext>
            </a:extLst>
          </p:cNvPr>
          <p:cNvSpPr txBox="1"/>
          <p:nvPr/>
        </p:nvSpPr>
        <p:spPr>
          <a:xfrm>
            <a:off x="3417569" y="1915861"/>
            <a:ext cx="1721220" cy="379656"/>
          </a:xfrm>
          <a:prstGeom prst="rect">
            <a:avLst/>
          </a:prstGeom>
          <a:noFill/>
        </p:spPr>
        <p:txBody>
          <a:bodyPr wrap="square" rtlCol="0">
            <a:spAutoFit/>
          </a:bodyPr>
          <a:lstStyle/>
          <a:p>
            <a:pPr defTabSz="609570">
              <a:defRPr/>
            </a:pPr>
            <a:r>
              <a:rPr lang="en-US" sz="1867" dirty="0">
                <a:solidFill>
                  <a:schemeClr val="bg1"/>
                </a:solidFill>
                <a:latin typeface="CiscoSansTT ExtraLight"/>
                <a:cs typeface="+mn-cs"/>
              </a:rPr>
              <a:t>Connectivity</a:t>
            </a:r>
          </a:p>
        </p:txBody>
      </p:sp>
      <p:grpSp>
        <p:nvGrpSpPr>
          <p:cNvPr id="96" name="Group 95">
            <a:extLst>
              <a:ext uri="{FF2B5EF4-FFF2-40B4-BE49-F238E27FC236}">
                <a16:creationId xmlns:a16="http://schemas.microsoft.com/office/drawing/2014/main" id="{477904FA-55E8-4B48-B4BD-80AF3EC4BC5F}"/>
              </a:ext>
            </a:extLst>
          </p:cNvPr>
          <p:cNvGrpSpPr/>
          <p:nvPr/>
        </p:nvGrpSpPr>
        <p:grpSpPr>
          <a:xfrm>
            <a:off x="1684265" y="3286620"/>
            <a:ext cx="8770699" cy="1614845"/>
            <a:chOff x="1263199" y="2464964"/>
            <a:chExt cx="6578024" cy="1211134"/>
          </a:xfrm>
        </p:grpSpPr>
        <p:sp>
          <p:nvSpPr>
            <p:cNvPr id="84" name="Left Brace 83">
              <a:extLst>
                <a:ext uri="{FF2B5EF4-FFF2-40B4-BE49-F238E27FC236}">
                  <a16:creationId xmlns:a16="http://schemas.microsoft.com/office/drawing/2014/main" id="{8ACECF43-BD6B-4C52-9E2B-B99C7A5BD1DB}"/>
                </a:ext>
              </a:extLst>
            </p:cNvPr>
            <p:cNvSpPr/>
            <p:nvPr/>
          </p:nvSpPr>
          <p:spPr>
            <a:xfrm rot="16200000">
              <a:off x="2706738" y="1021425"/>
              <a:ext cx="258349" cy="3145427"/>
            </a:xfrm>
            <a:prstGeom prst="lef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defTabSz="609570">
                <a:defRPr/>
              </a:pPr>
              <a:endParaRPr lang="en-US" dirty="0">
                <a:solidFill>
                  <a:schemeClr val="bg1"/>
                </a:solidFill>
                <a:latin typeface="CiscoSansTT ExtraLight"/>
              </a:endParaRPr>
            </a:p>
          </p:txBody>
        </p:sp>
        <p:sp>
          <p:nvSpPr>
            <p:cNvPr id="87" name="Left Brace 86">
              <a:extLst>
                <a:ext uri="{FF2B5EF4-FFF2-40B4-BE49-F238E27FC236}">
                  <a16:creationId xmlns:a16="http://schemas.microsoft.com/office/drawing/2014/main" id="{4CF2FA39-DF69-40D7-8A43-A674EA4B7A81}"/>
                </a:ext>
              </a:extLst>
            </p:cNvPr>
            <p:cNvSpPr/>
            <p:nvPr/>
          </p:nvSpPr>
          <p:spPr>
            <a:xfrm rot="16200000">
              <a:off x="6139335" y="1021425"/>
              <a:ext cx="258349" cy="3145427"/>
            </a:xfrm>
            <a:prstGeom prst="lef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defTabSz="609570">
                <a:defRPr/>
              </a:pPr>
              <a:endParaRPr lang="en-US" dirty="0">
                <a:solidFill>
                  <a:schemeClr val="bg1"/>
                </a:solidFill>
                <a:latin typeface="CiscoSansTT ExtraLight"/>
              </a:endParaRPr>
            </a:p>
          </p:txBody>
        </p:sp>
        <p:pic>
          <p:nvPicPr>
            <p:cNvPr id="88" name="Picture 2" descr="Image result for cisco anyconnect logo">
              <a:extLst>
                <a:ext uri="{FF2B5EF4-FFF2-40B4-BE49-F238E27FC236}">
                  <a16:creationId xmlns:a16="http://schemas.microsoft.com/office/drawing/2014/main" id="{F35836B2-68D1-460C-BE23-E677010081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1682" y="3237594"/>
              <a:ext cx="1094261" cy="438504"/>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2639BB40-D4C5-488B-B841-2808E1037D57}"/>
                </a:ext>
              </a:extLst>
            </p:cNvPr>
            <p:cNvSpPr txBox="1"/>
            <p:nvPr/>
          </p:nvSpPr>
          <p:spPr>
            <a:xfrm>
              <a:off x="1579884" y="2800131"/>
              <a:ext cx="2496639" cy="284742"/>
            </a:xfrm>
            <a:prstGeom prst="rect">
              <a:avLst/>
            </a:prstGeom>
            <a:noFill/>
          </p:spPr>
          <p:txBody>
            <a:bodyPr wrap="square" rtlCol="0">
              <a:spAutoFit/>
            </a:bodyPr>
            <a:lstStyle/>
            <a:p>
              <a:pPr algn="ctr" defTabSz="609570">
                <a:defRPr/>
              </a:pPr>
              <a:r>
                <a:rPr lang="en-US" sz="1867" dirty="0">
                  <a:solidFill>
                    <a:schemeClr val="bg1"/>
                  </a:solidFill>
                  <a:latin typeface="CiscoSansTT ExtraLight"/>
                  <a:cs typeface="+mn-cs"/>
                </a:rPr>
                <a:t>Cisco AnyConnect/VPN</a:t>
              </a:r>
            </a:p>
          </p:txBody>
        </p:sp>
        <p:sp>
          <p:nvSpPr>
            <p:cNvPr id="90" name="TextBox 89">
              <a:extLst>
                <a:ext uri="{FF2B5EF4-FFF2-40B4-BE49-F238E27FC236}">
                  <a16:creationId xmlns:a16="http://schemas.microsoft.com/office/drawing/2014/main" id="{477FB0A7-7974-4ACD-B81F-11C9DE02D44C}"/>
                </a:ext>
              </a:extLst>
            </p:cNvPr>
            <p:cNvSpPr txBox="1"/>
            <p:nvPr/>
          </p:nvSpPr>
          <p:spPr>
            <a:xfrm>
              <a:off x="5016244" y="2810147"/>
              <a:ext cx="2496639" cy="284742"/>
            </a:xfrm>
            <a:prstGeom prst="rect">
              <a:avLst/>
            </a:prstGeom>
            <a:noFill/>
          </p:spPr>
          <p:txBody>
            <a:bodyPr wrap="square" rtlCol="0">
              <a:spAutoFit/>
            </a:bodyPr>
            <a:lstStyle/>
            <a:p>
              <a:pPr algn="ctr" defTabSz="609570">
                <a:defRPr/>
              </a:pPr>
              <a:r>
                <a:rPr lang="en-US" sz="1867" dirty="0">
                  <a:solidFill>
                    <a:schemeClr val="bg1"/>
                  </a:solidFill>
                  <a:latin typeface="CiscoSansTT ExtraLight"/>
                  <a:cs typeface="+mn-cs"/>
                </a:rPr>
                <a:t>Cisco Umbrella</a:t>
              </a:r>
            </a:p>
          </p:txBody>
        </p:sp>
        <p:pic>
          <p:nvPicPr>
            <p:cNvPr id="91" name="Picture 2" descr="Image result for cisco umbrella logo">
              <a:extLst>
                <a:ext uri="{FF2B5EF4-FFF2-40B4-BE49-F238E27FC236}">
                  <a16:creationId xmlns:a16="http://schemas.microsoft.com/office/drawing/2014/main" id="{655EEE07-1A71-4D8D-AE3D-2E321F3EFD1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0837" y="3259308"/>
              <a:ext cx="1873144" cy="196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a:extLst>
              <a:ext uri="{FF2B5EF4-FFF2-40B4-BE49-F238E27FC236}">
                <a16:creationId xmlns:a16="http://schemas.microsoft.com/office/drawing/2014/main" id="{8A1FD3D3-FC1A-4D6E-A3BF-40DC71B56F93}"/>
              </a:ext>
            </a:extLst>
          </p:cNvPr>
          <p:cNvGrpSpPr/>
          <p:nvPr/>
        </p:nvGrpSpPr>
        <p:grpSpPr>
          <a:xfrm>
            <a:off x="1275815" y="5112697"/>
            <a:ext cx="9640372" cy="1181771"/>
            <a:chOff x="956860" y="3834524"/>
            <a:chExt cx="7230279" cy="886328"/>
          </a:xfrm>
        </p:grpSpPr>
        <p:sp>
          <p:nvSpPr>
            <p:cNvPr id="92" name="Left Brace 91">
              <a:extLst>
                <a:ext uri="{FF2B5EF4-FFF2-40B4-BE49-F238E27FC236}">
                  <a16:creationId xmlns:a16="http://schemas.microsoft.com/office/drawing/2014/main" id="{64ECB948-C9E5-4C72-98ED-9BC19CECA3E2}"/>
                </a:ext>
              </a:extLst>
            </p:cNvPr>
            <p:cNvSpPr/>
            <p:nvPr/>
          </p:nvSpPr>
          <p:spPr>
            <a:xfrm rot="16200000">
              <a:off x="4442825" y="348559"/>
              <a:ext cx="258349" cy="7230279"/>
            </a:xfrm>
            <a:prstGeom prst="leftBrace">
              <a:avLst/>
            </a:prstGeom>
            <a:ln w="19050"/>
          </p:spPr>
          <p:style>
            <a:lnRef idx="1">
              <a:schemeClr val="accent4"/>
            </a:lnRef>
            <a:fillRef idx="0">
              <a:schemeClr val="accent4"/>
            </a:fillRef>
            <a:effectRef idx="0">
              <a:schemeClr val="accent4"/>
            </a:effectRef>
            <a:fontRef idx="minor">
              <a:schemeClr val="tx1"/>
            </a:fontRef>
          </p:style>
          <p:txBody>
            <a:bodyPr rtlCol="0" anchor="ctr"/>
            <a:lstStyle/>
            <a:p>
              <a:pPr algn="ctr" defTabSz="609570">
                <a:defRPr/>
              </a:pPr>
              <a:endParaRPr lang="en-US" dirty="0">
                <a:solidFill>
                  <a:schemeClr val="bg1"/>
                </a:solidFill>
                <a:latin typeface="CiscoSansTT ExtraLight"/>
              </a:endParaRPr>
            </a:p>
          </p:txBody>
        </p:sp>
        <p:sp>
          <p:nvSpPr>
            <p:cNvPr id="94" name="TextBox 93">
              <a:extLst>
                <a:ext uri="{FF2B5EF4-FFF2-40B4-BE49-F238E27FC236}">
                  <a16:creationId xmlns:a16="http://schemas.microsoft.com/office/drawing/2014/main" id="{443DD35A-1B7C-4922-B008-07104D73C544}"/>
                </a:ext>
              </a:extLst>
            </p:cNvPr>
            <p:cNvSpPr txBox="1"/>
            <p:nvPr/>
          </p:nvSpPr>
          <p:spPr>
            <a:xfrm>
              <a:off x="2492133" y="4021390"/>
              <a:ext cx="2496639" cy="284742"/>
            </a:xfrm>
            <a:prstGeom prst="rect">
              <a:avLst/>
            </a:prstGeom>
            <a:noFill/>
          </p:spPr>
          <p:txBody>
            <a:bodyPr wrap="square" rtlCol="0">
              <a:spAutoFit/>
            </a:bodyPr>
            <a:lstStyle/>
            <a:p>
              <a:pPr algn="ctr" defTabSz="609570">
                <a:defRPr/>
              </a:pPr>
              <a:r>
                <a:rPr lang="en-US" sz="1867" dirty="0">
                  <a:solidFill>
                    <a:schemeClr val="bg1"/>
                  </a:solidFill>
                  <a:latin typeface="CiscoSansTT ExtraLight"/>
                  <a:cs typeface="+mn-cs"/>
                </a:rPr>
                <a:t>Cisco Duo</a:t>
              </a:r>
            </a:p>
          </p:txBody>
        </p:sp>
        <p:pic>
          <p:nvPicPr>
            <p:cNvPr id="95" name="Picture 4" descr="Image result for DUO logo">
              <a:extLst>
                <a:ext uri="{FF2B5EF4-FFF2-40B4-BE49-F238E27FC236}">
                  <a16:creationId xmlns:a16="http://schemas.microsoft.com/office/drawing/2014/main" id="{E92DB84C-5FA2-43B7-BAEF-EF074FA25F9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45075" y="4452890"/>
              <a:ext cx="827061" cy="267962"/>
            </a:xfrm>
            <a:prstGeom prst="rect">
              <a:avLst/>
            </a:prstGeom>
            <a:noFill/>
            <a:extLst>
              <a:ext uri="{909E8E84-426E-40DD-AFC4-6F175D3DCCD1}">
                <a14:hiddenFill xmlns:a14="http://schemas.microsoft.com/office/drawing/2010/main">
                  <a:solidFill>
                    <a:srgbClr val="FFFFFF"/>
                  </a:solidFill>
                </a14:hiddenFill>
              </a:ext>
            </a:extLst>
          </p:spPr>
        </p:pic>
      </p:grpSp>
      <p:sp>
        <p:nvSpPr>
          <p:cNvPr id="83" name="TextBox 82">
            <a:extLst>
              <a:ext uri="{FF2B5EF4-FFF2-40B4-BE49-F238E27FC236}">
                <a16:creationId xmlns:a16="http://schemas.microsoft.com/office/drawing/2014/main" id="{7EC85541-B7CB-8E47-99E4-F420D9D5639D}"/>
              </a:ext>
            </a:extLst>
          </p:cNvPr>
          <p:cNvSpPr txBox="1"/>
          <p:nvPr/>
        </p:nvSpPr>
        <p:spPr>
          <a:xfrm>
            <a:off x="6290517" y="5356799"/>
            <a:ext cx="2191626" cy="379656"/>
          </a:xfrm>
          <a:prstGeom prst="rect">
            <a:avLst/>
          </a:prstGeom>
          <a:noFill/>
        </p:spPr>
        <p:txBody>
          <a:bodyPr wrap="none" rtlCol="0">
            <a:spAutoFit/>
          </a:bodyPr>
          <a:lstStyle/>
          <a:p>
            <a:pPr defTabSz="609570">
              <a:defRPr/>
            </a:pPr>
            <a:r>
              <a:rPr lang="en-US" altLang="zh-CN" sz="1867" dirty="0">
                <a:solidFill>
                  <a:schemeClr val="bg1"/>
                </a:solidFill>
                <a:latin typeface="CiscoSansTT ExtraLight"/>
                <a:cs typeface="+mn-cs"/>
              </a:rPr>
              <a:t>AMP</a:t>
            </a:r>
            <a:r>
              <a:rPr lang="zh-CN" altLang="en-US" sz="1867" dirty="0">
                <a:solidFill>
                  <a:schemeClr val="bg1"/>
                </a:solidFill>
                <a:latin typeface="CiscoSansTT ExtraLight"/>
                <a:cs typeface="+mn-cs"/>
              </a:rPr>
              <a:t> </a:t>
            </a:r>
            <a:r>
              <a:rPr lang="en-US" altLang="zh-CN" sz="1867" dirty="0">
                <a:solidFill>
                  <a:schemeClr val="bg1"/>
                </a:solidFill>
                <a:latin typeface="CiscoSansTT ExtraLight"/>
                <a:cs typeface="+mn-cs"/>
              </a:rPr>
              <a:t>for</a:t>
            </a:r>
            <a:r>
              <a:rPr lang="zh-CN" altLang="en-US" sz="1867" dirty="0">
                <a:solidFill>
                  <a:schemeClr val="bg1"/>
                </a:solidFill>
                <a:latin typeface="CiscoSansTT ExtraLight"/>
                <a:cs typeface="+mn-cs"/>
              </a:rPr>
              <a:t> </a:t>
            </a:r>
            <a:r>
              <a:rPr lang="en-US" altLang="zh-CN" sz="1867" dirty="0">
                <a:solidFill>
                  <a:schemeClr val="bg1"/>
                </a:solidFill>
                <a:latin typeface="CiscoSansTT ExtraLight"/>
                <a:cs typeface="+mn-cs"/>
              </a:rPr>
              <a:t>Endpoints</a:t>
            </a:r>
            <a:endParaRPr lang="en-US" sz="1867" dirty="0">
              <a:solidFill>
                <a:schemeClr val="bg1"/>
              </a:solidFill>
              <a:latin typeface="CiscoSansTT ExtraLight"/>
              <a:cs typeface="+mn-cs"/>
            </a:endParaRPr>
          </a:p>
        </p:txBody>
      </p:sp>
      <p:pic>
        <p:nvPicPr>
          <p:cNvPr id="85" name="Picture 84">
            <a:extLst>
              <a:ext uri="{FF2B5EF4-FFF2-40B4-BE49-F238E27FC236}">
                <a16:creationId xmlns:a16="http://schemas.microsoft.com/office/drawing/2014/main" id="{6FCC1AF9-A41D-5B43-8DB9-981DD5D5E4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1619" y="5684206"/>
            <a:ext cx="1102749" cy="1102749"/>
          </a:xfrm>
          <a:prstGeom prst="rect">
            <a:avLst/>
          </a:prstGeom>
        </p:spPr>
      </p:pic>
      <p:cxnSp>
        <p:nvCxnSpPr>
          <p:cNvPr id="201" name="Straight Connector 200">
            <a:extLst>
              <a:ext uri="{FF2B5EF4-FFF2-40B4-BE49-F238E27FC236}">
                <a16:creationId xmlns:a16="http://schemas.microsoft.com/office/drawing/2014/main" id="{8CCEF003-74B4-4445-B0CC-27B4DB532C46}"/>
              </a:ext>
            </a:extLst>
          </p:cNvPr>
          <p:cNvCxnSpPr>
            <a:cxnSpLocks/>
          </p:cNvCxnSpPr>
          <p:nvPr/>
        </p:nvCxnSpPr>
        <p:spPr>
          <a:xfrm>
            <a:off x="5827092" y="3409805"/>
            <a:ext cx="0" cy="174239"/>
          </a:xfrm>
          <a:prstGeom prst="line">
            <a:avLst/>
          </a:prstGeom>
        </p:spPr>
        <p:style>
          <a:lnRef idx="1">
            <a:schemeClr val="accent1"/>
          </a:lnRef>
          <a:fillRef idx="0">
            <a:schemeClr val="accent1"/>
          </a:fillRef>
          <a:effectRef idx="0">
            <a:schemeClr val="accent1"/>
          </a:effectRef>
          <a:fontRef idx="minor">
            <a:schemeClr val="tx1"/>
          </a:fontRef>
        </p:style>
      </p:cxnSp>
      <p:sp>
        <p:nvSpPr>
          <p:cNvPr id="81" name="Title 1">
            <a:extLst>
              <a:ext uri="{FF2B5EF4-FFF2-40B4-BE49-F238E27FC236}">
                <a16:creationId xmlns:a16="http://schemas.microsoft.com/office/drawing/2014/main" id="{9E49A858-4DF8-423A-ACAC-057644A85973}"/>
              </a:ext>
            </a:extLst>
          </p:cNvPr>
          <p:cNvSpPr txBox="1">
            <a:spLocks/>
          </p:cNvSpPr>
          <p:nvPr/>
        </p:nvSpPr>
        <p:spPr bwMode="auto">
          <a:xfrm>
            <a:off x="640081" y="455085"/>
            <a:ext cx="10858499"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Secure Remote Worker Solution</a:t>
            </a:r>
          </a:p>
        </p:txBody>
      </p:sp>
    </p:spTree>
    <p:extLst>
      <p:ext uri="{BB962C8B-B14F-4D97-AF65-F5344CB8AC3E}">
        <p14:creationId xmlns:p14="http://schemas.microsoft.com/office/powerpoint/2010/main" val="276479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Group 263">
            <a:extLst>
              <a:ext uri="{FF2B5EF4-FFF2-40B4-BE49-F238E27FC236}">
                <a16:creationId xmlns:a16="http://schemas.microsoft.com/office/drawing/2014/main" id="{74007D39-07E4-4F7C-9760-844AC3ED097A}"/>
              </a:ext>
            </a:extLst>
          </p:cNvPr>
          <p:cNvGrpSpPr/>
          <p:nvPr/>
        </p:nvGrpSpPr>
        <p:grpSpPr>
          <a:xfrm>
            <a:off x="-6196" y="1584372"/>
            <a:ext cx="11773653" cy="4752617"/>
            <a:chOff x="4690" y="1584373"/>
            <a:chExt cx="7840281" cy="4519084"/>
          </a:xfrm>
        </p:grpSpPr>
        <p:sp>
          <p:nvSpPr>
            <p:cNvPr id="265" name="Rectangle 264">
              <a:extLst>
                <a:ext uri="{FF2B5EF4-FFF2-40B4-BE49-F238E27FC236}">
                  <a16:creationId xmlns:a16="http://schemas.microsoft.com/office/drawing/2014/main" id="{C812E8CE-AF7E-49B4-AA78-F61FBB0071F4}"/>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266" name="Oval 265">
              <a:extLst>
                <a:ext uri="{FF2B5EF4-FFF2-40B4-BE49-F238E27FC236}">
                  <a16:creationId xmlns:a16="http://schemas.microsoft.com/office/drawing/2014/main" id="{87B30E62-F924-47FF-A365-175F8AB479FA}"/>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C30ADBE-9944-8F44-8A95-31C83B89FB62}"/>
              </a:ext>
            </a:extLst>
          </p:cNvPr>
          <p:cNvGrpSpPr/>
          <p:nvPr/>
        </p:nvGrpSpPr>
        <p:grpSpPr>
          <a:xfrm>
            <a:off x="695359" y="319859"/>
            <a:ext cx="2574055" cy="930739"/>
            <a:chOff x="6887273" y="1301935"/>
            <a:chExt cx="2316699" cy="837682"/>
          </a:xfrm>
          <a:solidFill>
            <a:schemeClr val="accent1"/>
          </a:solidFill>
        </p:grpSpPr>
        <p:grpSp>
          <p:nvGrpSpPr>
            <p:cNvPr id="157" name="Group 156"/>
            <p:cNvGrpSpPr/>
            <p:nvPr/>
          </p:nvGrpSpPr>
          <p:grpSpPr>
            <a:xfrm>
              <a:off x="6983466" y="1621288"/>
              <a:ext cx="2220506" cy="518329"/>
              <a:chOff x="6879019" y="2299593"/>
              <a:chExt cx="2025626" cy="472839"/>
            </a:xfrm>
            <a:grpFill/>
          </p:grpSpPr>
          <p:sp>
            <p:nvSpPr>
              <p:cNvPr id="158" name="Freeform 59"/>
              <p:cNvSpPr>
                <a:spLocks/>
              </p:cNvSpPr>
              <p:nvPr/>
            </p:nvSpPr>
            <p:spPr bwMode="auto">
              <a:xfrm>
                <a:off x="8529457" y="2303448"/>
                <a:ext cx="375188" cy="467700"/>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159" name="Freeform 60"/>
              <p:cNvSpPr>
                <a:spLocks/>
              </p:cNvSpPr>
              <p:nvPr/>
            </p:nvSpPr>
            <p:spPr bwMode="auto">
              <a:xfrm>
                <a:off x="8153627" y="2388251"/>
                <a:ext cx="374545" cy="3828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161" name="Freeform 61"/>
              <p:cNvSpPr>
                <a:spLocks/>
              </p:cNvSpPr>
              <p:nvPr/>
            </p:nvSpPr>
            <p:spPr bwMode="auto">
              <a:xfrm>
                <a:off x="8423454" y="2361267"/>
                <a:ext cx="37262" cy="37262"/>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163" name="Freeform 62"/>
              <p:cNvSpPr>
                <a:spLocks/>
              </p:cNvSpPr>
              <p:nvPr/>
            </p:nvSpPr>
            <p:spPr bwMode="auto">
              <a:xfrm>
                <a:off x="8062402" y="2303448"/>
                <a:ext cx="370048" cy="379042"/>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198" name="Freeform 63"/>
              <p:cNvSpPr>
                <a:spLocks/>
              </p:cNvSpPr>
              <p:nvPr/>
            </p:nvSpPr>
            <p:spPr bwMode="auto">
              <a:xfrm>
                <a:off x="8126003" y="2672853"/>
                <a:ext cx="35977" cy="37905"/>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199" name="Freeform 64"/>
              <p:cNvSpPr>
                <a:spLocks/>
              </p:cNvSpPr>
              <p:nvPr/>
            </p:nvSpPr>
            <p:spPr bwMode="auto">
              <a:xfrm>
                <a:off x="7750173" y="2305375"/>
                <a:ext cx="356556" cy="465130"/>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200" name="Freeform 65"/>
              <p:cNvSpPr>
                <a:spLocks/>
              </p:cNvSpPr>
              <p:nvPr/>
            </p:nvSpPr>
            <p:spPr bwMode="auto">
              <a:xfrm>
                <a:off x="6879019" y="2302805"/>
                <a:ext cx="437504" cy="467700"/>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sp>
            <p:nvSpPr>
              <p:cNvPr id="201" name="Freeform 66"/>
              <p:cNvSpPr>
                <a:spLocks/>
              </p:cNvSpPr>
              <p:nvPr/>
            </p:nvSpPr>
            <p:spPr bwMode="auto">
              <a:xfrm>
                <a:off x="7299178" y="2299593"/>
                <a:ext cx="396388" cy="472839"/>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40">
                  <a:defRPr/>
                </a:pPr>
                <a:endParaRPr lang="en-US" sz="2667" kern="0" dirty="0">
                  <a:solidFill>
                    <a:sysClr val="windowText" lastClr="000000"/>
                  </a:solidFill>
                  <a:latin typeface="CiscoSansTT ExtraLight" panose="020B0303020201020303" pitchFamily="34" charset="0"/>
                  <a:cs typeface="CiscoSansTT Light"/>
                </a:endParaRPr>
              </a:p>
            </p:txBody>
          </p:sp>
        </p:grpSp>
        <p:sp>
          <p:nvSpPr>
            <p:cNvPr id="124" name="TextBox 123">
              <a:extLst>
                <a:ext uri="{FF2B5EF4-FFF2-40B4-BE49-F238E27FC236}">
                  <a16:creationId xmlns:a16="http://schemas.microsoft.com/office/drawing/2014/main" id="{E2A8CD60-55D2-244D-8CEB-4CFD600C7029}"/>
                </a:ext>
              </a:extLst>
            </p:cNvPr>
            <p:cNvSpPr txBox="1"/>
            <p:nvPr/>
          </p:nvSpPr>
          <p:spPr>
            <a:xfrm>
              <a:off x="6887273" y="1301935"/>
              <a:ext cx="661061" cy="277005"/>
            </a:xfrm>
            <a:prstGeom prst="rect">
              <a:avLst/>
            </a:prstGeom>
            <a:noFill/>
          </p:spPr>
          <p:txBody>
            <a:bodyPr wrap="none" rtlCol="0">
              <a:spAutoFit/>
            </a:bodyPr>
            <a:lstStyle/>
            <a:p>
              <a:pPr defTabSz="914377"/>
              <a:r>
                <a:rPr lang="en-GB" sz="1400" dirty="0">
                  <a:latin typeface="CiscoSansTT ExtraLight" panose="020B0303020201020303" pitchFamily="34" charset="0"/>
                </a:rPr>
                <a:t>CISCO</a:t>
              </a:r>
            </a:p>
          </p:txBody>
        </p:sp>
      </p:grpSp>
      <p:sp>
        <p:nvSpPr>
          <p:cNvPr id="133" name="Title 1">
            <a:extLst>
              <a:ext uri="{FF2B5EF4-FFF2-40B4-BE49-F238E27FC236}">
                <a16:creationId xmlns:a16="http://schemas.microsoft.com/office/drawing/2014/main" id="{C6A14658-70F4-49FA-BD23-FEB7FA92CD67}"/>
              </a:ext>
            </a:extLst>
          </p:cNvPr>
          <p:cNvSpPr txBox="1">
            <a:spLocks/>
          </p:cNvSpPr>
          <p:nvPr/>
        </p:nvSpPr>
        <p:spPr bwMode="auto">
          <a:xfrm>
            <a:off x="3698419" y="471226"/>
            <a:ext cx="7785208"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Global Threat Research and Intelligence</a:t>
            </a:r>
          </a:p>
        </p:txBody>
      </p:sp>
      <p:sp>
        <p:nvSpPr>
          <p:cNvPr id="130" name="Rectangle 129"/>
          <p:cNvSpPr/>
          <p:nvPr/>
        </p:nvSpPr>
        <p:spPr>
          <a:xfrm>
            <a:off x="3293741" y="3151613"/>
            <a:ext cx="4824280" cy="2119420"/>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54">
              <a:buClr>
                <a:srgbClr val="652D89"/>
              </a:buClr>
              <a:defRPr/>
            </a:pPr>
            <a:endParaRPr lang="en-US" sz="1400" kern="0" dirty="0">
              <a:solidFill>
                <a:srgbClr val="676767"/>
              </a:solidFill>
              <a:latin typeface="CiscoSansTT ExtraLight" panose="020B0303020201020303" pitchFamily="34" charset="0"/>
            </a:endParaRPr>
          </a:p>
        </p:txBody>
      </p:sp>
      <p:sp>
        <p:nvSpPr>
          <p:cNvPr id="5" name="Arc 4"/>
          <p:cNvSpPr/>
          <p:nvPr/>
        </p:nvSpPr>
        <p:spPr>
          <a:xfrm>
            <a:off x="2200426" y="2648129"/>
            <a:ext cx="1346460" cy="2661720"/>
          </a:xfrm>
          <a:prstGeom prst="arc">
            <a:avLst>
              <a:gd name="adj1" fmla="val 16449940"/>
              <a:gd name="adj2" fmla="val 5027397"/>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40">
              <a:defRPr/>
            </a:pPr>
            <a:endParaRPr lang="en-US" sz="1600" kern="0" dirty="0">
              <a:solidFill>
                <a:sysClr val="windowText" lastClr="000000"/>
              </a:solidFill>
              <a:latin typeface="CiscoSansTT ExtraLight" panose="020B0303020201020303" pitchFamily="34" charset="0"/>
            </a:endParaRPr>
          </a:p>
        </p:txBody>
      </p:sp>
      <p:sp>
        <p:nvSpPr>
          <p:cNvPr id="194" name="TextBox 193"/>
          <p:cNvSpPr txBox="1"/>
          <p:nvPr/>
        </p:nvSpPr>
        <p:spPr>
          <a:xfrm>
            <a:off x="25272" y="2279529"/>
            <a:ext cx="2737950" cy="615553"/>
          </a:xfrm>
          <a:prstGeom prst="rect">
            <a:avLst/>
          </a:prstGeom>
          <a:noFill/>
        </p:spPr>
        <p:txBody>
          <a:bodyPr wrap="square" rtlCol="0">
            <a:spAutoFit/>
          </a:bodyPr>
          <a:lstStyle/>
          <a:p>
            <a:pPr algn="r" defTabSz="1219140">
              <a:defRPr/>
            </a:pPr>
            <a:r>
              <a:rPr lang="en-US" b="1" kern="0" dirty="0">
                <a:solidFill>
                  <a:schemeClr val="bg2"/>
                </a:solidFill>
                <a:latin typeface="CiscoSansTT ExtraLight" panose="020B0303020201020303" pitchFamily="34" charset="0"/>
                <a:cs typeface="Exo 2"/>
              </a:rPr>
              <a:t>120 TB</a:t>
            </a:r>
          </a:p>
          <a:p>
            <a:pPr algn="r" defTabSz="1219140">
              <a:defRPr/>
            </a:pPr>
            <a:r>
              <a:rPr lang="en-US" sz="1600" kern="0" dirty="0">
                <a:solidFill>
                  <a:schemeClr val="bg2"/>
                </a:solidFill>
                <a:latin typeface="CiscoSansTT ExtraLight" panose="020B0303020201020303" pitchFamily="34" charset="0"/>
                <a:cs typeface="Exo 2"/>
              </a:rPr>
              <a:t>of Data Received Daily</a:t>
            </a:r>
          </a:p>
        </p:txBody>
      </p:sp>
      <p:sp>
        <p:nvSpPr>
          <p:cNvPr id="8" name="Oval 7"/>
          <p:cNvSpPr/>
          <p:nvPr/>
        </p:nvSpPr>
        <p:spPr>
          <a:xfrm>
            <a:off x="2809186" y="2323943"/>
            <a:ext cx="615891" cy="543131"/>
          </a:xfrm>
          <a:prstGeom prst="ellipse">
            <a:avLst/>
          </a:prstGeom>
          <a:solidFill>
            <a:srgbClr val="FDFCFB"/>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200" kern="0" dirty="0">
              <a:solidFill>
                <a:schemeClr val="bg2"/>
              </a:solidFill>
              <a:latin typeface="CiscoSansTT ExtraLight" panose="020B0303020201020303" pitchFamily="34" charset="0"/>
            </a:endParaRPr>
          </a:p>
        </p:txBody>
      </p:sp>
      <p:grpSp>
        <p:nvGrpSpPr>
          <p:cNvPr id="23" name="Group 22"/>
          <p:cNvGrpSpPr/>
          <p:nvPr/>
        </p:nvGrpSpPr>
        <p:grpSpPr>
          <a:xfrm>
            <a:off x="2979110" y="2412107"/>
            <a:ext cx="311953" cy="366799"/>
            <a:chOff x="4328947" y="5167665"/>
            <a:chExt cx="206128" cy="274838"/>
          </a:xfrm>
          <a:solidFill>
            <a:srgbClr val="36A4D7"/>
          </a:solidFill>
        </p:grpSpPr>
        <p:sp>
          <p:nvSpPr>
            <p:cNvPr id="202" name="Freeform 201"/>
            <p:cNvSpPr>
              <a:spLocks/>
            </p:cNvSpPr>
            <p:nvPr/>
          </p:nvSpPr>
          <p:spPr bwMode="auto">
            <a:xfrm>
              <a:off x="4328947" y="5167665"/>
              <a:ext cx="206128" cy="274838"/>
            </a:xfrm>
            <a:custGeom>
              <a:avLst/>
              <a:gdLst>
                <a:gd name="connsiteX0" fmla="*/ 1293813 w 2524125"/>
                <a:gd name="connsiteY0" fmla="*/ 2986088 h 3365500"/>
                <a:gd name="connsiteX1" fmla="*/ 1404938 w 2524125"/>
                <a:gd name="connsiteY1" fmla="*/ 3095626 h 3365500"/>
                <a:gd name="connsiteX2" fmla="*/ 1293813 w 2524125"/>
                <a:gd name="connsiteY2" fmla="*/ 3205164 h 3365500"/>
                <a:gd name="connsiteX3" fmla="*/ 1182688 w 2524125"/>
                <a:gd name="connsiteY3" fmla="*/ 3095626 h 3365500"/>
                <a:gd name="connsiteX4" fmla="*/ 1293813 w 2524125"/>
                <a:gd name="connsiteY4" fmla="*/ 2986088 h 3365500"/>
                <a:gd name="connsiteX5" fmla="*/ 368300 w 2524125"/>
                <a:gd name="connsiteY5" fmla="*/ 368300 h 3365500"/>
                <a:gd name="connsiteX6" fmla="*/ 368300 w 2524125"/>
                <a:gd name="connsiteY6" fmla="*/ 2833688 h 3365500"/>
                <a:gd name="connsiteX7" fmla="*/ 2155825 w 2524125"/>
                <a:gd name="connsiteY7" fmla="*/ 2833688 h 3365500"/>
                <a:gd name="connsiteX8" fmla="*/ 2155825 w 2524125"/>
                <a:gd name="connsiteY8" fmla="*/ 368300 h 3365500"/>
                <a:gd name="connsiteX9" fmla="*/ 306902 w 2524125"/>
                <a:gd name="connsiteY9" fmla="*/ 246063 h 3365500"/>
                <a:gd name="connsiteX10" fmla="*/ 2217225 w 2524125"/>
                <a:gd name="connsiteY10" fmla="*/ 246063 h 3365500"/>
                <a:gd name="connsiteX11" fmla="*/ 2278063 w 2524125"/>
                <a:gd name="connsiteY11" fmla="*/ 306855 h 3365500"/>
                <a:gd name="connsiteX12" fmla="*/ 2278063 w 2524125"/>
                <a:gd name="connsiteY12" fmla="*/ 2893546 h 3365500"/>
                <a:gd name="connsiteX13" fmla="*/ 2217225 w 2524125"/>
                <a:gd name="connsiteY13" fmla="*/ 2954338 h 3365500"/>
                <a:gd name="connsiteX14" fmla="*/ 306902 w 2524125"/>
                <a:gd name="connsiteY14" fmla="*/ 2954338 h 3365500"/>
                <a:gd name="connsiteX15" fmla="*/ 246063 w 2524125"/>
                <a:gd name="connsiteY15" fmla="*/ 2893546 h 3365500"/>
                <a:gd name="connsiteX16" fmla="*/ 246063 w 2524125"/>
                <a:gd name="connsiteY16" fmla="*/ 306855 h 3365500"/>
                <a:gd name="connsiteX17" fmla="*/ 306902 w 2524125"/>
                <a:gd name="connsiteY17" fmla="*/ 246063 h 3365500"/>
                <a:gd name="connsiteX18" fmla="*/ 195187 w 2524125"/>
                <a:gd name="connsiteY18" fmla="*/ 122238 h 3365500"/>
                <a:gd name="connsiteX19" fmla="*/ 122238 w 2524125"/>
                <a:gd name="connsiteY19" fmla="*/ 195173 h 3365500"/>
                <a:gd name="connsiteX20" fmla="*/ 122238 w 2524125"/>
                <a:gd name="connsiteY20" fmla="*/ 3170328 h 3365500"/>
                <a:gd name="connsiteX21" fmla="*/ 195187 w 2524125"/>
                <a:gd name="connsiteY21" fmla="*/ 3243263 h 3365500"/>
                <a:gd name="connsiteX22" fmla="*/ 2328939 w 2524125"/>
                <a:gd name="connsiteY22" fmla="*/ 3243263 h 3365500"/>
                <a:gd name="connsiteX23" fmla="*/ 2401888 w 2524125"/>
                <a:gd name="connsiteY23" fmla="*/ 3170328 h 3365500"/>
                <a:gd name="connsiteX24" fmla="*/ 2401888 w 2524125"/>
                <a:gd name="connsiteY24" fmla="*/ 195173 h 3365500"/>
                <a:gd name="connsiteX25" fmla="*/ 2328939 w 2524125"/>
                <a:gd name="connsiteY25" fmla="*/ 122238 h 3365500"/>
                <a:gd name="connsiteX26" fmla="*/ 194632 w 2524125"/>
                <a:gd name="connsiteY26" fmla="*/ 0 h 3365500"/>
                <a:gd name="connsiteX27" fmla="*/ 2329494 w 2524125"/>
                <a:gd name="connsiteY27" fmla="*/ 0 h 3365500"/>
                <a:gd name="connsiteX28" fmla="*/ 2524125 w 2524125"/>
                <a:gd name="connsiteY28" fmla="*/ 194573 h 3365500"/>
                <a:gd name="connsiteX29" fmla="*/ 2524125 w 2524125"/>
                <a:gd name="connsiteY29" fmla="*/ 3170927 h 3365500"/>
                <a:gd name="connsiteX30" fmla="*/ 2329494 w 2524125"/>
                <a:gd name="connsiteY30" fmla="*/ 3365500 h 3365500"/>
                <a:gd name="connsiteX31" fmla="*/ 194632 w 2524125"/>
                <a:gd name="connsiteY31" fmla="*/ 3365500 h 3365500"/>
                <a:gd name="connsiteX32" fmla="*/ 0 w 2524125"/>
                <a:gd name="connsiteY32" fmla="*/ 3170927 h 3365500"/>
                <a:gd name="connsiteX33" fmla="*/ 0 w 2524125"/>
                <a:gd name="connsiteY33" fmla="*/ 194573 h 3365500"/>
                <a:gd name="connsiteX34" fmla="*/ 194632 w 2524125"/>
                <a:gd name="connsiteY34" fmla="*/ 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4125" h="3365500">
                  <a:moveTo>
                    <a:pt x="1293813" y="2986088"/>
                  </a:moveTo>
                  <a:cubicBezTo>
                    <a:pt x="1355186" y="2986088"/>
                    <a:pt x="1404938" y="3035130"/>
                    <a:pt x="1404938" y="3095626"/>
                  </a:cubicBezTo>
                  <a:cubicBezTo>
                    <a:pt x="1404938" y="3156122"/>
                    <a:pt x="1355186" y="3205164"/>
                    <a:pt x="1293813" y="3205164"/>
                  </a:cubicBezTo>
                  <a:cubicBezTo>
                    <a:pt x="1232440" y="3205164"/>
                    <a:pt x="1182688" y="3156122"/>
                    <a:pt x="1182688" y="3095626"/>
                  </a:cubicBezTo>
                  <a:cubicBezTo>
                    <a:pt x="1182688" y="3035130"/>
                    <a:pt x="1232440" y="2986088"/>
                    <a:pt x="1293813" y="2986088"/>
                  </a:cubicBezTo>
                  <a:close/>
                  <a:moveTo>
                    <a:pt x="368300" y="368300"/>
                  </a:moveTo>
                  <a:lnTo>
                    <a:pt x="368300" y="2833688"/>
                  </a:lnTo>
                  <a:lnTo>
                    <a:pt x="2155825" y="2833688"/>
                  </a:lnTo>
                  <a:lnTo>
                    <a:pt x="2155825" y="368300"/>
                  </a:lnTo>
                  <a:close/>
                  <a:moveTo>
                    <a:pt x="306902" y="246063"/>
                  </a:moveTo>
                  <a:cubicBezTo>
                    <a:pt x="2217225" y="246063"/>
                    <a:pt x="2217225" y="246063"/>
                    <a:pt x="2217225" y="246063"/>
                  </a:cubicBezTo>
                  <a:cubicBezTo>
                    <a:pt x="2250686" y="246063"/>
                    <a:pt x="2278063" y="273419"/>
                    <a:pt x="2278063" y="306855"/>
                  </a:cubicBezTo>
                  <a:cubicBezTo>
                    <a:pt x="2278063" y="2893546"/>
                    <a:pt x="2278063" y="2893546"/>
                    <a:pt x="2278063" y="2893546"/>
                  </a:cubicBezTo>
                  <a:cubicBezTo>
                    <a:pt x="2278063" y="2926982"/>
                    <a:pt x="2250686" y="2954338"/>
                    <a:pt x="2217225" y="2954338"/>
                  </a:cubicBezTo>
                  <a:cubicBezTo>
                    <a:pt x="306902" y="2954338"/>
                    <a:pt x="306902" y="2954338"/>
                    <a:pt x="306902" y="2954338"/>
                  </a:cubicBezTo>
                  <a:cubicBezTo>
                    <a:pt x="273440" y="2954338"/>
                    <a:pt x="246063" y="2926982"/>
                    <a:pt x="246063" y="2893546"/>
                  </a:cubicBezTo>
                  <a:cubicBezTo>
                    <a:pt x="246063" y="306855"/>
                    <a:pt x="246063" y="306855"/>
                    <a:pt x="246063" y="306855"/>
                  </a:cubicBezTo>
                  <a:cubicBezTo>
                    <a:pt x="246063" y="273419"/>
                    <a:pt x="273440" y="246063"/>
                    <a:pt x="306902" y="246063"/>
                  </a:cubicBezTo>
                  <a:close/>
                  <a:moveTo>
                    <a:pt x="195187" y="122238"/>
                  </a:moveTo>
                  <a:cubicBezTo>
                    <a:pt x="155673" y="122238"/>
                    <a:pt x="122238" y="155667"/>
                    <a:pt x="122238" y="195173"/>
                  </a:cubicBezTo>
                  <a:cubicBezTo>
                    <a:pt x="122238" y="3170328"/>
                    <a:pt x="122238" y="3170328"/>
                    <a:pt x="122238" y="3170328"/>
                  </a:cubicBezTo>
                  <a:cubicBezTo>
                    <a:pt x="122238" y="3209834"/>
                    <a:pt x="155673" y="3243263"/>
                    <a:pt x="195187" y="3243263"/>
                  </a:cubicBezTo>
                  <a:cubicBezTo>
                    <a:pt x="2328939" y="3243263"/>
                    <a:pt x="2328939" y="3243263"/>
                    <a:pt x="2328939" y="3243263"/>
                  </a:cubicBezTo>
                  <a:cubicBezTo>
                    <a:pt x="2371493" y="3243263"/>
                    <a:pt x="2401888" y="3209834"/>
                    <a:pt x="2401888" y="3170328"/>
                  </a:cubicBezTo>
                  <a:cubicBezTo>
                    <a:pt x="2401888" y="195173"/>
                    <a:pt x="2401888" y="195173"/>
                    <a:pt x="2401888" y="195173"/>
                  </a:cubicBezTo>
                  <a:cubicBezTo>
                    <a:pt x="2401888" y="155667"/>
                    <a:pt x="2371493" y="122238"/>
                    <a:pt x="2328939" y="122238"/>
                  </a:cubicBezTo>
                  <a:close/>
                  <a:moveTo>
                    <a:pt x="194632" y="0"/>
                  </a:moveTo>
                  <a:cubicBezTo>
                    <a:pt x="2329494" y="0"/>
                    <a:pt x="2329494" y="0"/>
                    <a:pt x="2329494" y="0"/>
                  </a:cubicBezTo>
                  <a:cubicBezTo>
                    <a:pt x="2438974" y="0"/>
                    <a:pt x="2524125" y="88166"/>
                    <a:pt x="2524125" y="194573"/>
                  </a:cubicBezTo>
                  <a:cubicBezTo>
                    <a:pt x="2524125" y="3170927"/>
                    <a:pt x="2524125" y="3170927"/>
                    <a:pt x="2524125" y="3170927"/>
                  </a:cubicBezTo>
                  <a:cubicBezTo>
                    <a:pt x="2524125" y="3277334"/>
                    <a:pt x="2438974" y="3365500"/>
                    <a:pt x="2329494" y="3365500"/>
                  </a:cubicBezTo>
                  <a:cubicBezTo>
                    <a:pt x="194632" y="3365500"/>
                    <a:pt x="194632" y="3365500"/>
                    <a:pt x="194632" y="3365500"/>
                  </a:cubicBezTo>
                  <a:cubicBezTo>
                    <a:pt x="88193" y="3365500"/>
                    <a:pt x="0" y="3277334"/>
                    <a:pt x="0" y="3170927"/>
                  </a:cubicBezTo>
                  <a:cubicBezTo>
                    <a:pt x="0" y="194573"/>
                    <a:pt x="0" y="194573"/>
                    <a:pt x="0" y="194573"/>
                  </a:cubicBezTo>
                  <a:cubicBezTo>
                    <a:pt x="0" y="88166"/>
                    <a:pt x="88193" y="0"/>
                    <a:pt x="19463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defTabSz="1219140">
                <a:defRPr/>
              </a:pPr>
              <a:endParaRPr lang="en-US" sz="1200" kern="0" dirty="0">
                <a:solidFill>
                  <a:schemeClr val="bg2"/>
                </a:solidFill>
                <a:latin typeface="CiscoSansTT ExtraLight" panose="020B0303020201020303" pitchFamily="34" charset="0"/>
              </a:endParaRPr>
            </a:p>
          </p:txBody>
        </p:sp>
        <p:cxnSp>
          <p:nvCxnSpPr>
            <p:cNvPr id="211" name="Straight Connector 210"/>
            <p:cNvCxnSpPr/>
            <p:nvPr/>
          </p:nvCxnSpPr>
          <p:spPr>
            <a:xfrm flipV="1">
              <a:off x="4432011" y="5226982"/>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4432011" y="5241477"/>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4432011" y="5253363"/>
              <a:ext cx="68948" cy="0"/>
            </a:xfrm>
            <a:prstGeom prst="line">
              <a:avLst/>
            </a:prstGeom>
            <a:grpFill/>
            <a:ln w="3175">
              <a:solidFill>
                <a:srgbClr val="36A4D7"/>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4372676" y="5218966"/>
              <a:ext cx="45720" cy="45720"/>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200" kern="0" dirty="0">
                <a:solidFill>
                  <a:schemeClr val="bg2"/>
                </a:solidFill>
                <a:latin typeface="CiscoSansTT ExtraLight" panose="020B0303020201020303" pitchFamily="34" charset="0"/>
              </a:endParaRPr>
            </a:p>
          </p:txBody>
        </p:sp>
        <p:sp>
          <p:nvSpPr>
            <p:cNvPr id="217" name="Rectangle 216"/>
            <p:cNvSpPr/>
            <p:nvPr/>
          </p:nvSpPr>
          <p:spPr>
            <a:xfrm>
              <a:off x="4372676" y="5311851"/>
              <a:ext cx="45720" cy="45720"/>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200" kern="0" dirty="0">
                <a:solidFill>
                  <a:schemeClr val="bg2"/>
                </a:solidFill>
                <a:latin typeface="CiscoSansTT ExtraLight" panose="020B0303020201020303" pitchFamily="34" charset="0"/>
              </a:endParaRPr>
            </a:p>
          </p:txBody>
        </p:sp>
        <p:sp>
          <p:nvSpPr>
            <p:cNvPr id="218" name="Rectangle 217"/>
            <p:cNvSpPr/>
            <p:nvPr/>
          </p:nvSpPr>
          <p:spPr>
            <a:xfrm>
              <a:off x="4427036" y="5288897"/>
              <a:ext cx="45719" cy="68674"/>
            </a:xfrm>
            <a:prstGeom prst="rect">
              <a:avLst/>
            </a:prstGeom>
            <a:noFill/>
            <a:ln w="3175">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200" kern="0" dirty="0">
                <a:solidFill>
                  <a:schemeClr val="bg2"/>
                </a:solidFill>
                <a:latin typeface="CiscoSansTT ExtraLight" panose="020B0303020201020303" pitchFamily="34" charset="0"/>
              </a:endParaRPr>
            </a:p>
          </p:txBody>
        </p:sp>
      </p:grpSp>
      <p:sp>
        <p:nvSpPr>
          <p:cNvPr id="160" name="TextBox 159"/>
          <p:cNvSpPr txBox="1"/>
          <p:nvPr/>
        </p:nvSpPr>
        <p:spPr>
          <a:xfrm>
            <a:off x="-50303" y="3092772"/>
            <a:ext cx="3171657" cy="615553"/>
          </a:xfrm>
          <a:prstGeom prst="rect">
            <a:avLst/>
          </a:prstGeom>
          <a:noFill/>
        </p:spPr>
        <p:txBody>
          <a:bodyPr wrap="square" rtlCol="0">
            <a:spAutoFit/>
          </a:bodyPr>
          <a:lstStyle/>
          <a:p>
            <a:pPr algn="r" defTabSz="1219140">
              <a:defRPr/>
            </a:pPr>
            <a:r>
              <a:rPr lang="en-US" b="1" kern="0" dirty="0">
                <a:solidFill>
                  <a:schemeClr val="bg2"/>
                </a:solidFill>
                <a:latin typeface="CiscoSansTT ExtraLight" panose="020B0303020201020303" pitchFamily="34" charset="0"/>
                <a:cs typeface="Exo 2"/>
              </a:rPr>
              <a:t> MILLIONS</a:t>
            </a:r>
          </a:p>
          <a:p>
            <a:pPr algn="r" defTabSz="1219140">
              <a:defRPr/>
            </a:pPr>
            <a:r>
              <a:rPr lang="en-US" sz="1600" kern="0" dirty="0">
                <a:solidFill>
                  <a:schemeClr val="bg2"/>
                </a:solidFill>
                <a:latin typeface="CiscoSansTT ExtraLight" panose="020B0303020201020303" pitchFamily="34" charset="0"/>
                <a:cs typeface="Exo 2"/>
              </a:rPr>
              <a:t>of Telemetry Agents</a:t>
            </a:r>
          </a:p>
        </p:txBody>
      </p:sp>
      <p:sp>
        <p:nvSpPr>
          <p:cNvPr id="206" name="Rectangle 205"/>
          <p:cNvSpPr/>
          <p:nvPr/>
        </p:nvSpPr>
        <p:spPr>
          <a:xfrm>
            <a:off x="3899657" y="3233045"/>
            <a:ext cx="0" cy="110192"/>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400" kern="0" dirty="0">
              <a:solidFill>
                <a:sysClr val="windowText" lastClr="000000"/>
              </a:solidFill>
              <a:latin typeface="CiscoSansTT ExtraLight" panose="020B0303020201020303" pitchFamily="34" charset="0"/>
            </a:endParaRPr>
          </a:p>
        </p:txBody>
      </p:sp>
      <p:sp>
        <p:nvSpPr>
          <p:cNvPr id="162" name="TextBox 161"/>
          <p:cNvSpPr txBox="1"/>
          <p:nvPr/>
        </p:nvSpPr>
        <p:spPr>
          <a:xfrm>
            <a:off x="245446" y="3906015"/>
            <a:ext cx="2901616" cy="861774"/>
          </a:xfrm>
          <a:prstGeom prst="rect">
            <a:avLst/>
          </a:prstGeom>
          <a:noFill/>
        </p:spPr>
        <p:txBody>
          <a:bodyPr wrap="square" rtlCol="0">
            <a:spAutoFit/>
          </a:bodyPr>
          <a:lstStyle/>
          <a:p>
            <a:pPr algn="r" defTabSz="1219140">
              <a:defRPr/>
            </a:pPr>
            <a:r>
              <a:rPr lang="en-US" b="1" kern="0" dirty="0">
                <a:solidFill>
                  <a:schemeClr val="bg2"/>
                </a:solidFill>
                <a:latin typeface="CiscoSansTT ExtraLight" panose="020B0303020201020303" pitchFamily="34" charset="0"/>
                <a:cs typeface="Exo 2"/>
              </a:rPr>
              <a:t>BILLIONS</a:t>
            </a:r>
          </a:p>
          <a:p>
            <a:pPr algn="r" defTabSz="1219140">
              <a:defRPr/>
            </a:pPr>
            <a:r>
              <a:rPr lang="en-US" sz="1600" kern="0" dirty="0">
                <a:solidFill>
                  <a:schemeClr val="bg2"/>
                </a:solidFill>
                <a:latin typeface="CiscoSansTT ExtraLight" panose="020B0303020201020303" pitchFamily="34" charset="0"/>
                <a:cs typeface="Exo 2"/>
              </a:rPr>
              <a:t>of Malware, Email, DNS, Web, IPS, and Flow Metadata</a:t>
            </a:r>
          </a:p>
        </p:txBody>
      </p:sp>
      <p:sp>
        <p:nvSpPr>
          <p:cNvPr id="164" name="TextBox 163"/>
          <p:cNvSpPr txBox="1"/>
          <p:nvPr/>
        </p:nvSpPr>
        <p:spPr>
          <a:xfrm>
            <a:off x="61645" y="4965478"/>
            <a:ext cx="2737948" cy="615553"/>
          </a:xfrm>
          <a:prstGeom prst="rect">
            <a:avLst/>
          </a:prstGeom>
          <a:noFill/>
        </p:spPr>
        <p:txBody>
          <a:bodyPr wrap="square" rtlCol="0">
            <a:spAutoFit/>
          </a:bodyPr>
          <a:lstStyle/>
          <a:p>
            <a:pPr algn="r" defTabSz="1219140">
              <a:defRPr/>
            </a:pPr>
            <a:r>
              <a:rPr lang="en-US" b="1" kern="0" dirty="0">
                <a:solidFill>
                  <a:schemeClr val="bg2"/>
                </a:solidFill>
                <a:latin typeface="CiscoSansTT ExtraLight" panose="020B0303020201020303" pitchFamily="34" charset="0"/>
                <a:cs typeface="Exo 2"/>
              </a:rPr>
              <a:t>OVER 100</a:t>
            </a:r>
          </a:p>
          <a:p>
            <a:pPr algn="r" defTabSz="1219140">
              <a:defRPr/>
            </a:pPr>
            <a:r>
              <a:rPr lang="en-US" sz="1600" kern="0" dirty="0">
                <a:solidFill>
                  <a:schemeClr val="bg2"/>
                </a:solidFill>
                <a:latin typeface="CiscoSansTT ExtraLight" panose="020B0303020201020303" pitchFamily="34" charset="0"/>
                <a:cs typeface="Exo 2"/>
              </a:rPr>
              <a:t>Threat Intelligence Partners</a:t>
            </a:r>
          </a:p>
        </p:txBody>
      </p:sp>
      <p:sp>
        <p:nvSpPr>
          <p:cNvPr id="188" name="Oval 187"/>
          <p:cNvSpPr/>
          <p:nvPr/>
        </p:nvSpPr>
        <p:spPr>
          <a:xfrm>
            <a:off x="2880110" y="4927123"/>
            <a:ext cx="544967" cy="543131"/>
          </a:xfrm>
          <a:prstGeom prst="ellipse">
            <a:avLst/>
          </a:prstGeom>
          <a:solidFill>
            <a:srgbClr val="F7F2EB"/>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200" kern="0" dirty="0">
              <a:solidFill>
                <a:schemeClr val="bg2"/>
              </a:solidFill>
              <a:latin typeface="CiscoSansTT ExtraLight" panose="020B0303020201020303" pitchFamily="34" charset="0"/>
            </a:endParaRPr>
          </a:p>
        </p:txBody>
      </p:sp>
      <p:pic>
        <p:nvPicPr>
          <p:cNvPr id="126" name="Picture 125">
            <a:extLst>
              <a:ext uri="{FF2B5EF4-FFF2-40B4-BE49-F238E27FC236}">
                <a16:creationId xmlns:a16="http://schemas.microsoft.com/office/drawing/2014/main" id="{50AF8959-CE9C-C643-A351-85F7CAB31718}"/>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4253121" y="2519847"/>
            <a:ext cx="4639055" cy="2684093"/>
          </a:xfrm>
          <a:prstGeom prst="rect">
            <a:avLst/>
          </a:prstGeom>
        </p:spPr>
      </p:pic>
      <p:grpSp>
        <p:nvGrpSpPr>
          <p:cNvPr id="128" name="Group 4">
            <a:extLst>
              <a:ext uri="{FF2B5EF4-FFF2-40B4-BE49-F238E27FC236}">
                <a16:creationId xmlns:a16="http://schemas.microsoft.com/office/drawing/2014/main" id="{60C5D97F-977A-5C45-BB24-DDB1EE312711}"/>
              </a:ext>
            </a:extLst>
          </p:cNvPr>
          <p:cNvGrpSpPr>
            <a:grpSpLocks noChangeAspect="1"/>
          </p:cNvGrpSpPr>
          <p:nvPr/>
        </p:nvGrpSpPr>
        <p:grpSpPr bwMode="auto">
          <a:xfrm>
            <a:off x="10238268" y="3404109"/>
            <a:ext cx="400478" cy="858165"/>
            <a:chOff x="598" y="1936"/>
            <a:chExt cx="287" cy="615"/>
          </a:xfrm>
          <a:solidFill>
            <a:srgbClr val="00B0F0"/>
          </a:solidFill>
        </p:grpSpPr>
        <p:sp>
          <p:nvSpPr>
            <p:cNvPr id="149" name="Freeform 6">
              <a:extLst>
                <a:ext uri="{FF2B5EF4-FFF2-40B4-BE49-F238E27FC236}">
                  <a16:creationId xmlns:a16="http://schemas.microsoft.com/office/drawing/2014/main" id="{D55C2AD4-3A0A-3A4D-8FB4-F1A50D0E0C3B}"/>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endParaRPr lang="en-US" sz="2400" dirty="0">
                <a:solidFill>
                  <a:srgbClr val="FFFFFF"/>
                </a:solidFill>
                <a:latin typeface="CiscoSansTT ExtraLight" panose="020B0303020201020303" pitchFamily="34" charset="0"/>
              </a:endParaRPr>
            </a:p>
          </p:txBody>
        </p:sp>
        <p:sp>
          <p:nvSpPr>
            <p:cNvPr id="150" name="Freeform 7">
              <a:extLst>
                <a:ext uri="{FF2B5EF4-FFF2-40B4-BE49-F238E27FC236}">
                  <a16:creationId xmlns:a16="http://schemas.microsoft.com/office/drawing/2014/main" id="{5E15BC07-CCDA-B248-8DD8-087A1C36F133}"/>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a:endParaRPr lang="en-US" sz="2400" dirty="0">
                <a:solidFill>
                  <a:srgbClr val="FFFFFF"/>
                </a:solidFill>
                <a:latin typeface="CiscoSansTT ExtraLight" panose="020B0303020201020303" pitchFamily="34" charset="0"/>
              </a:endParaRPr>
            </a:p>
          </p:txBody>
        </p:sp>
      </p:grpSp>
      <p:sp>
        <p:nvSpPr>
          <p:cNvPr id="195" name="Shape 1408">
            <a:extLst>
              <a:ext uri="{FF2B5EF4-FFF2-40B4-BE49-F238E27FC236}">
                <a16:creationId xmlns:a16="http://schemas.microsoft.com/office/drawing/2014/main" id="{083C745F-B042-3740-9E98-F76D0EA20C93}"/>
              </a:ext>
            </a:extLst>
          </p:cNvPr>
          <p:cNvSpPr/>
          <p:nvPr/>
        </p:nvSpPr>
        <p:spPr>
          <a:xfrm>
            <a:off x="5487243" y="3595761"/>
            <a:ext cx="1567907" cy="489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37" tIns="22837" rIns="22837" bIns="22837" numCol="1" anchor="t">
            <a:spAutoFit/>
          </a:bodyPr>
          <a:lstStyle>
            <a:lvl1pPr defTabSz="685890">
              <a:lnSpc>
                <a:spcPct val="90000"/>
              </a:lnSpc>
              <a:defRPr sz="3200">
                <a:solidFill>
                  <a:srgbClr val="343434"/>
                </a:solidFill>
                <a:latin typeface="CiscoSansTT Light"/>
                <a:ea typeface="CiscoSansTT Light"/>
                <a:cs typeface="CiscoSansTT Light"/>
                <a:sym typeface="CiscoSansTT Light"/>
              </a:defRPr>
            </a:lvl1pPr>
          </a:lstStyle>
          <a:p>
            <a:pPr algn="ctr" defTabSz="685874">
              <a:defRPr/>
            </a:pPr>
            <a:r>
              <a:rPr lang="en-US" sz="1600" b="1" dirty="0">
                <a:solidFill>
                  <a:schemeClr val="bg2"/>
                </a:solidFill>
                <a:latin typeface="CiscoSansTT ExtraLight"/>
              </a:rPr>
              <a:t>Automated</a:t>
            </a:r>
            <a:br>
              <a:rPr lang="en-US" sz="1600" b="1" dirty="0">
                <a:solidFill>
                  <a:schemeClr val="bg2"/>
                </a:solidFill>
                <a:latin typeface="CiscoSansTT ExtraLight"/>
              </a:rPr>
            </a:br>
            <a:r>
              <a:rPr lang="en-US" sz="1600" b="1" dirty="0">
                <a:solidFill>
                  <a:schemeClr val="bg2"/>
                </a:solidFill>
                <a:latin typeface="CiscoSansTT ExtraLight"/>
              </a:rPr>
              <a:t>Analysis</a:t>
            </a:r>
            <a:endParaRPr sz="1600" b="1" dirty="0">
              <a:solidFill>
                <a:schemeClr val="bg2"/>
              </a:solidFill>
              <a:latin typeface="CiscoSansTT ExtraLight"/>
            </a:endParaRPr>
          </a:p>
        </p:txBody>
      </p:sp>
      <p:sp>
        <p:nvSpPr>
          <p:cNvPr id="197" name="Shape 1408">
            <a:extLst>
              <a:ext uri="{FF2B5EF4-FFF2-40B4-BE49-F238E27FC236}">
                <a16:creationId xmlns:a16="http://schemas.microsoft.com/office/drawing/2014/main" id="{747EE8D2-EA90-054F-AC03-AAA6116BAB9A}"/>
              </a:ext>
            </a:extLst>
          </p:cNvPr>
          <p:cNvSpPr/>
          <p:nvPr/>
        </p:nvSpPr>
        <p:spPr>
          <a:xfrm>
            <a:off x="7193865" y="3617234"/>
            <a:ext cx="1328025" cy="489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2837" tIns="22837" rIns="22837" bIns="22837" numCol="1" anchor="t">
            <a:spAutoFit/>
          </a:bodyPr>
          <a:lstStyle>
            <a:lvl1pPr defTabSz="685890">
              <a:lnSpc>
                <a:spcPct val="90000"/>
              </a:lnSpc>
              <a:defRPr sz="3200">
                <a:solidFill>
                  <a:srgbClr val="343434"/>
                </a:solidFill>
                <a:latin typeface="CiscoSansTT Light"/>
                <a:ea typeface="CiscoSansTT Light"/>
                <a:cs typeface="CiscoSansTT Light"/>
                <a:sym typeface="CiscoSansTT Light"/>
              </a:defRPr>
            </a:lvl1pPr>
          </a:lstStyle>
          <a:p>
            <a:pPr algn="ctr" defTabSz="685874">
              <a:defRPr/>
            </a:pPr>
            <a:r>
              <a:rPr lang="en-US" sz="1600" b="1" dirty="0">
                <a:solidFill>
                  <a:schemeClr val="bg2"/>
                </a:solidFill>
                <a:latin typeface="CiscoSansTT ExtraLight"/>
              </a:rPr>
              <a:t>Specialized Tools</a:t>
            </a:r>
            <a:endParaRPr sz="1600" b="1" dirty="0">
              <a:solidFill>
                <a:schemeClr val="bg2"/>
              </a:solidFill>
              <a:latin typeface="CiscoSansTT ExtraLight"/>
            </a:endParaRPr>
          </a:p>
        </p:txBody>
      </p:sp>
      <p:grpSp>
        <p:nvGrpSpPr>
          <p:cNvPr id="6" name="Group 5">
            <a:extLst>
              <a:ext uri="{FF2B5EF4-FFF2-40B4-BE49-F238E27FC236}">
                <a16:creationId xmlns:a16="http://schemas.microsoft.com/office/drawing/2014/main" id="{405EBAEC-A58F-F340-88FA-0988A0EDBAD3}"/>
              </a:ext>
            </a:extLst>
          </p:cNvPr>
          <p:cNvGrpSpPr/>
          <p:nvPr/>
        </p:nvGrpSpPr>
        <p:grpSpPr>
          <a:xfrm>
            <a:off x="9090668" y="1357176"/>
            <a:ext cx="2693834" cy="1836034"/>
            <a:chOff x="10181100" y="1982827"/>
            <a:chExt cx="1540678" cy="1050078"/>
          </a:xfrm>
        </p:grpSpPr>
        <p:grpSp>
          <p:nvGrpSpPr>
            <p:cNvPr id="151" name="Group 150">
              <a:extLst>
                <a:ext uri="{FF2B5EF4-FFF2-40B4-BE49-F238E27FC236}">
                  <a16:creationId xmlns:a16="http://schemas.microsoft.com/office/drawing/2014/main" id="{801FE8D3-7B42-B44B-ADE1-55A96AA4AEC4}"/>
                </a:ext>
              </a:extLst>
            </p:cNvPr>
            <p:cNvGrpSpPr/>
            <p:nvPr/>
          </p:nvGrpSpPr>
          <p:grpSpPr>
            <a:xfrm>
              <a:off x="10358950" y="1982827"/>
              <a:ext cx="1152383" cy="1050078"/>
              <a:chOff x="7355371" y="4023578"/>
              <a:chExt cx="715687" cy="651280"/>
            </a:xfrm>
          </p:grpSpPr>
          <p:sp>
            <p:nvSpPr>
              <p:cNvPr id="152" name="Oval 151">
                <a:extLst>
                  <a:ext uri="{FF2B5EF4-FFF2-40B4-BE49-F238E27FC236}">
                    <a16:creationId xmlns:a16="http://schemas.microsoft.com/office/drawing/2014/main" id="{52AF8A9F-3F60-8B42-BF09-86264358E844}"/>
                  </a:ext>
                </a:extLst>
              </p:cNvPr>
              <p:cNvSpPr/>
              <p:nvPr/>
            </p:nvSpPr>
            <p:spPr>
              <a:xfrm>
                <a:off x="7387576" y="4023578"/>
                <a:ext cx="651280" cy="65128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sz="3200" dirty="0">
                  <a:solidFill>
                    <a:srgbClr val="005073"/>
                  </a:solidFill>
                  <a:latin typeface="CiscoSansTT ExtraLight" panose="020B0303020201020303" pitchFamily="34" charset="0"/>
                </a:endParaRPr>
              </a:p>
            </p:txBody>
          </p:sp>
          <p:sp>
            <p:nvSpPr>
              <p:cNvPr id="153" name="Title 3">
                <a:extLst>
                  <a:ext uri="{FF2B5EF4-FFF2-40B4-BE49-F238E27FC236}">
                    <a16:creationId xmlns:a16="http://schemas.microsoft.com/office/drawing/2014/main" id="{77AFFDF8-03A1-BB48-9A54-3CB511E60E05}"/>
                  </a:ext>
                </a:extLst>
              </p:cNvPr>
              <p:cNvSpPr txBox="1">
                <a:spLocks/>
              </p:cNvSpPr>
              <p:nvPr/>
            </p:nvSpPr>
            <p:spPr bwMode="auto">
              <a:xfrm>
                <a:off x="7355371" y="4047791"/>
                <a:ext cx="715687" cy="38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noAutofit/>
              </a:bodyPr>
              <a:lstStyle>
                <a:lvl1pPr marL="244794" indent="-533277" algn="l" defTabSz="912261" rtl="0" eaLnBrk="1" fontAlgn="base" hangingPunct="1">
                  <a:lnSpc>
                    <a:spcPct val="90000"/>
                  </a:lnSpc>
                  <a:spcBef>
                    <a:spcPct val="0"/>
                  </a:spcBef>
                  <a:spcAft>
                    <a:spcPct val="0"/>
                  </a:spcAft>
                  <a:defRPr lang="en-US" sz="5333" b="0" i="1" u="none" kern="1200" spc="0" baseline="0">
                    <a:solidFill>
                      <a:schemeClr val="bg1"/>
                    </a:solidFill>
                    <a:latin typeface="+mj-lt"/>
                    <a:ea typeface="CiscoSansTT Thin" charset="0"/>
                    <a:cs typeface="CiscoSans Thin"/>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marL="244789" indent="-533264" algn="ctr" defTabSz="912239">
                  <a:lnSpc>
                    <a:spcPct val="100000"/>
                  </a:lnSpc>
                </a:pPr>
                <a:r>
                  <a:rPr lang="en-US" sz="4800" b="1" i="0" dirty="0">
                    <a:solidFill>
                      <a:srgbClr val="FFFFFF"/>
                    </a:solidFill>
                    <a:latin typeface="CiscoSans" panose="020B0503020201020303" pitchFamily="34" charset="0"/>
                  </a:rPr>
                  <a:t>1%</a:t>
                </a:r>
              </a:p>
            </p:txBody>
          </p:sp>
        </p:grpSp>
        <p:sp>
          <p:nvSpPr>
            <p:cNvPr id="203" name="Title 3">
              <a:extLst>
                <a:ext uri="{FF2B5EF4-FFF2-40B4-BE49-F238E27FC236}">
                  <a16:creationId xmlns:a16="http://schemas.microsoft.com/office/drawing/2014/main" id="{9B86C9DC-6A66-2F4E-95C6-362015C33CFF}"/>
                </a:ext>
              </a:extLst>
            </p:cNvPr>
            <p:cNvSpPr txBox="1">
              <a:spLocks/>
            </p:cNvSpPr>
            <p:nvPr/>
          </p:nvSpPr>
          <p:spPr bwMode="auto">
            <a:xfrm>
              <a:off x="10181100" y="2563393"/>
              <a:ext cx="1540678" cy="34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noAutofit/>
            </a:bodyPr>
            <a:lstStyle>
              <a:lvl1pPr marL="244794" indent="-533277" algn="l" defTabSz="912261" rtl="0" eaLnBrk="1" fontAlgn="base" hangingPunct="1">
                <a:lnSpc>
                  <a:spcPct val="90000"/>
                </a:lnSpc>
                <a:spcBef>
                  <a:spcPct val="0"/>
                </a:spcBef>
                <a:spcAft>
                  <a:spcPct val="0"/>
                </a:spcAft>
                <a:defRPr lang="en-US" sz="5333" b="0" i="1" u="none" kern="1200" spc="0" baseline="0">
                  <a:solidFill>
                    <a:schemeClr val="bg1"/>
                  </a:solidFill>
                  <a:latin typeface="+mj-lt"/>
                  <a:ea typeface="CiscoSansTT Thin" charset="0"/>
                  <a:cs typeface="CiscoSans Thin"/>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marL="244789" indent="-533264" algn="ctr" defTabSz="912239">
                <a:lnSpc>
                  <a:spcPct val="100000"/>
                </a:lnSpc>
              </a:pPr>
              <a:r>
                <a:rPr lang="en-US" sz="1400" b="1" i="0" dirty="0">
                  <a:solidFill>
                    <a:srgbClr val="FFFFFF"/>
                  </a:solidFill>
                  <a:latin typeface="CiscoSans" panose="020B0503020201020303" pitchFamily="34" charset="0"/>
                </a:rPr>
                <a:t>threats that </a:t>
              </a:r>
            </a:p>
            <a:p>
              <a:pPr marL="244789" indent="-533264" algn="ctr" defTabSz="912239">
                <a:lnSpc>
                  <a:spcPct val="100000"/>
                </a:lnSpc>
              </a:pPr>
              <a:r>
                <a:rPr lang="en-US" sz="1400" b="1" i="0" dirty="0">
                  <a:solidFill>
                    <a:srgbClr val="FFFFFF"/>
                  </a:solidFill>
                  <a:latin typeface="CiscoSans" panose="020B0503020201020303" pitchFamily="34" charset="0"/>
                </a:rPr>
                <a:t>matter</a:t>
              </a:r>
            </a:p>
          </p:txBody>
        </p:sp>
      </p:grpSp>
      <p:sp>
        <p:nvSpPr>
          <p:cNvPr id="207" name="TextBox 206">
            <a:extLst>
              <a:ext uri="{FF2B5EF4-FFF2-40B4-BE49-F238E27FC236}">
                <a16:creationId xmlns:a16="http://schemas.microsoft.com/office/drawing/2014/main" id="{A2379DBA-8D40-DE41-B61C-8E08EAA9B648}"/>
              </a:ext>
            </a:extLst>
          </p:cNvPr>
          <p:cNvSpPr txBox="1"/>
          <p:nvPr/>
        </p:nvSpPr>
        <p:spPr>
          <a:xfrm flipH="1">
            <a:off x="9409645" y="4380474"/>
            <a:ext cx="2009597" cy="954107"/>
          </a:xfrm>
          <a:prstGeom prst="rect">
            <a:avLst/>
          </a:prstGeom>
          <a:noFill/>
        </p:spPr>
        <p:txBody>
          <a:bodyPr wrap="square" rtlCol="0">
            <a:spAutoFit/>
          </a:bodyPr>
          <a:lstStyle/>
          <a:p>
            <a:pPr algn="ctr" defTabSz="1219140">
              <a:defRPr/>
            </a:pPr>
            <a:r>
              <a:rPr lang="en-US" sz="2400" b="1" kern="0" dirty="0">
                <a:solidFill>
                  <a:schemeClr val="bg2"/>
                </a:solidFill>
                <a:latin typeface="CiscoSansTT" panose="020B0503020201020303" pitchFamily="34" charset="0"/>
                <a:cs typeface="CiscoSansTT" panose="020B0503020201020303" pitchFamily="34" charset="0"/>
              </a:rPr>
              <a:t>250+</a:t>
            </a:r>
          </a:p>
          <a:p>
            <a:pPr algn="ctr" defTabSz="1219140">
              <a:defRPr/>
            </a:pPr>
            <a:r>
              <a:rPr lang="en-US" sz="1600" kern="0" dirty="0">
                <a:solidFill>
                  <a:schemeClr val="bg2"/>
                </a:solidFill>
                <a:latin typeface="CiscoSansTT ExtraLight" panose="020B0303020201020303" pitchFamily="34" charset="0"/>
                <a:cs typeface="Exo 2"/>
              </a:rPr>
              <a:t>Full Time Threat </a:t>
            </a:r>
          </a:p>
          <a:p>
            <a:pPr algn="ctr" defTabSz="1219140">
              <a:defRPr/>
            </a:pPr>
            <a:r>
              <a:rPr lang="en-US" sz="1600" kern="0" dirty="0">
                <a:solidFill>
                  <a:schemeClr val="bg2"/>
                </a:solidFill>
                <a:latin typeface="CiscoSansTT ExtraLight" panose="020B0303020201020303" pitchFamily="34" charset="0"/>
                <a:cs typeface="Exo 2"/>
              </a:rPr>
              <a:t>Intel Researchers</a:t>
            </a:r>
            <a:endParaRPr lang="en-US" sz="1600" kern="0" dirty="0">
              <a:solidFill>
                <a:schemeClr val="bg2"/>
              </a:solidFill>
              <a:latin typeface="CiscoSansTT ExtraLight" panose="020B0303020201020303" pitchFamily="34" charset="0"/>
            </a:endParaRPr>
          </a:p>
        </p:txBody>
      </p:sp>
      <p:grpSp>
        <p:nvGrpSpPr>
          <p:cNvPr id="208" name="Group 207">
            <a:extLst>
              <a:ext uri="{FF2B5EF4-FFF2-40B4-BE49-F238E27FC236}">
                <a16:creationId xmlns:a16="http://schemas.microsoft.com/office/drawing/2014/main" id="{047538DA-9E77-1B43-A71D-BB853B887763}"/>
              </a:ext>
            </a:extLst>
          </p:cNvPr>
          <p:cNvGrpSpPr/>
          <p:nvPr/>
        </p:nvGrpSpPr>
        <p:grpSpPr>
          <a:xfrm>
            <a:off x="2903627" y="5007286"/>
            <a:ext cx="461800" cy="401587"/>
            <a:chOff x="-4691320" y="3636566"/>
            <a:chExt cx="4262458" cy="4203288"/>
          </a:xfrm>
          <a:solidFill>
            <a:srgbClr val="36A4D7"/>
          </a:solidFill>
        </p:grpSpPr>
        <p:grpSp>
          <p:nvGrpSpPr>
            <p:cNvPr id="209" name="Group 208">
              <a:extLst>
                <a:ext uri="{FF2B5EF4-FFF2-40B4-BE49-F238E27FC236}">
                  <a16:creationId xmlns:a16="http://schemas.microsoft.com/office/drawing/2014/main" id="{DEE108C4-58C2-DC46-AFE5-19E233FC4BCF}"/>
                </a:ext>
              </a:extLst>
            </p:cNvPr>
            <p:cNvGrpSpPr/>
            <p:nvPr/>
          </p:nvGrpSpPr>
          <p:grpSpPr>
            <a:xfrm>
              <a:off x="-4691320" y="4783678"/>
              <a:ext cx="1724775" cy="2211800"/>
              <a:chOff x="-4605793" y="4973209"/>
              <a:chExt cx="1463674" cy="1876972"/>
            </a:xfrm>
            <a:grpFill/>
          </p:grpSpPr>
          <p:sp>
            <p:nvSpPr>
              <p:cNvPr id="228" name="Freeform 87">
                <a:extLst>
                  <a:ext uri="{FF2B5EF4-FFF2-40B4-BE49-F238E27FC236}">
                    <a16:creationId xmlns:a16="http://schemas.microsoft.com/office/drawing/2014/main" id="{D86B41E4-3284-0547-8611-B5EFB107FD1A}"/>
                  </a:ext>
                </a:extLst>
              </p:cNvPr>
              <p:cNvSpPr>
                <a:spLocks noEditPoints="1"/>
              </p:cNvSpPr>
              <p:nvPr/>
            </p:nvSpPr>
            <p:spPr bwMode="auto">
              <a:xfrm>
                <a:off x="-4605793" y="5271734"/>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9" name="Freeform 88">
                <a:extLst>
                  <a:ext uri="{FF2B5EF4-FFF2-40B4-BE49-F238E27FC236}">
                    <a16:creationId xmlns:a16="http://schemas.microsoft.com/office/drawing/2014/main" id="{6007C41F-616E-3342-AF7B-BCA2C4EEBBA7}"/>
                  </a:ext>
                </a:extLst>
              </p:cNvPr>
              <p:cNvSpPr>
                <a:spLocks/>
              </p:cNvSpPr>
              <p:nvPr/>
            </p:nvSpPr>
            <p:spPr bwMode="auto">
              <a:xfrm>
                <a:off x="-3924756" y="49732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30" name="Freeform 88">
                <a:extLst>
                  <a:ext uri="{FF2B5EF4-FFF2-40B4-BE49-F238E27FC236}">
                    <a16:creationId xmlns:a16="http://schemas.microsoft.com/office/drawing/2014/main" id="{F077EFA5-20E4-3247-B030-285BBEC46F9B}"/>
                  </a:ext>
                </a:extLst>
              </p:cNvPr>
              <p:cNvSpPr>
                <a:spLocks/>
              </p:cNvSpPr>
              <p:nvPr/>
            </p:nvSpPr>
            <p:spPr bwMode="auto">
              <a:xfrm rot="16200000">
                <a:off x="-4285429" y="6211213"/>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grpSp>
        <p:grpSp>
          <p:nvGrpSpPr>
            <p:cNvPr id="210" name="Group 209">
              <a:extLst>
                <a:ext uri="{FF2B5EF4-FFF2-40B4-BE49-F238E27FC236}">
                  <a16:creationId xmlns:a16="http://schemas.microsoft.com/office/drawing/2014/main" id="{7551CC7C-7665-D04E-B018-7D6AE1BF2C0B}"/>
                </a:ext>
              </a:extLst>
            </p:cNvPr>
            <p:cNvGrpSpPr/>
            <p:nvPr/>
          </p:nvGrpSpPr>
          <p:grpSpPr>
            <a:xfrm>
              <a:off x="-3683790" y="3636566"/>
              <a:ext cx="2019527" cy="1724773"/>
              <a:chOff x="-3524459" y="3687204"/>
              <a:chExt cx="1713806" cy="1463673"/>
            </a:xfrm>
            <a:grpFill/>
          </p:grpSpPr>
          <p:sp>
            <p:nvSpPr>
              <p:cNvPr id="225" name="Freeform 87">
                <a:extLst>
                  <a:ext uri="{FF2B5EF4-FFF2-40B4-BE49-F238E27FC236}">
                    <a16:creationId xmlns:a16="http://schemas.microsoft.com/office/drawing/2014/main" id="{31B49D67-2514-6748-8B9E-CFFEDDCFE1CF}"/>
                  </a:ext>
                </a:extLst>
              </p:cNvPr>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6" name="Freeform 88">
                <a:extLst>
                  <a:ext uri="{FF2B5EF4-FFF2-40B4-BE49-F238E27FC236}">
                    <a16:creationId xmlns:a16="http://schemas.microsoft.com/office/drawing/2014/main" id="{861430CD-1E4C-8846-B7FB-16D8EBF77638}"/>
                  </a:ext>
                </a:extLst>
              </p:cNvPr>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7" name="Freeform 88">
                <a:extLst>
                  <a:ext uri="{FF2B5EF4-FFF2-40B4-BE49-F238E27FC236}">
                    <a16:creationId xmlns:a16="http://schemas.microsoft.com/office/drawing/2014/main" id="{AB534B8C-DACF-0943-A6FB-4DD8E6FED859}"/>
                  </a:ext>
                </a:extLst>
              </p:cNvPr>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grpSp>
        <p:grpSp>
          <p:nvGrpSpPr>
            <p:cNvPr id="212" name="Group 211">
              <a:extLst>
                <a:ext uri="{FF2B5EF4-FFF2-40B4-BE49-F238E27FC236}">
                  <a16:creationId xmlns:a16="http://schemas.microsoft.com/office/drawing/2014/main" id="{5674E70D-0907-A040-A34B-8E364DEB6785}"/>
                </a:ext>
              </a:extLst>
            </p:cNvPr>
            <p:cNvGrpSpPr/>
            <p:nvPr/>
          </p:nvGrpSpPr>
          <p:grpSpPr>
            <a:xfrm rot="10800000">
              <a:off x="-3519983" y="6115081"/>
              <a:ext cx="2019527" cy="1724773"/>
              <a:chOff x="-3524459" y="3687204"/>
              <a:chExt cx="1713806" cy="1463673"/>
            </a:xfrm>
            <a:grpFill/>
          </p:grpSpPr>
          <p:sp>
            <p:nvSpPr>
              <p:cNvPr id="222" name="Freeform 87">
                <a:extLst>
                  <a:ext uri="{FF2B5EF4-FFF2-40B4-BE49-F238E27FC236}">
                    <a16:creationId xmlns:a16="http://schemas.microsoft.com/office/drawing/2014/main" id="{0ED28C28-67D0-2142-9D55-04C15BBCC787}"/>
                  </a:ext>
                </a:extLst>
              </p:cNvPr>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3" name="Freeform 88">
                <a:extLst>
                  <a:ext uri="{FF2B5EF4-FFF2-40B4-BE49-F238E27FC236}">
                    <a16:creationId xmlns:a16="http://schemas.microsoft.com/office/drawing/2014/main" id="{7F7FC3F6-1DD0-B840-BC95-5BD7B0B5364A}"/>
                  </a:ext>
                </a:extLst>
              </p:cNvPr>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4" name="Freeform 88">
                <a:extLst>
                  <a:ext uri="{FF2B5EF4-FFF2-40B4-BE49-F238E27FC236}">
                    <a16:creationId xmlns:a16="http://schemas.microsoft.com/office/drawing/2014/main" id="{C1B8C218-13CF-C94D-8A9E-3879AE93AF75}"/>
                  </a:ext>
                </a:extLst>
              </p:cNvPr>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grpSp>
        <p:grpSp>
          <p:nvGrpSpPr>
            <p:cNvPr id="213" name="Group 212">
              <a:extLst>
                <a:ext uri="{FF2B5EF4-FFF2-40B4-BE49-F238E27FC236}">
                  <a16:creationId xmlns:a16="http://schemas.microsoft.com/office/drawing/2014/main" id="{F8536CBC-A54F-8C48-8AB4-AEE5DCB85A1A}"/>
                </a:ext>
              </a:extLst>
            </p:cNvPr>
            <p:cNvGrpSpPr/>
            <p:nvPr/>
          </p:nvGrpSpPr>
          <p:grpSpPr>
            <a:xfrm rot="5400000">
              <a:off x="-2301013" y="4779445"/>
              <a:ext cx="2019527" cy="1724774"/>
              <a:chOff x="-3524459" y="3687204"/>
              <a:chExt cx="1713806" cy="1463673"/>
            </a:xfrm>
            <a:grpFill/>
          </p:grpSpPr>
          <p:sp>
            <p:nvSpPr>
              <p:cNvPr id="219" name="Freeform 87">
                <a:extLst>
                  <a:ext uri="{FF2B5EF4-FFF2-40B4-BE49-F238E27FC236}">
                    <a16:creationId xmlns:a16="http://schemas.microsoft.com/office/drawing/2014/main" id="{C8FD8ACA-C665-594B-BBDE-510F7FE87FDE}"/>
                  </a:ext>
                </a:extLst>
              </p:cNvPr>
              <p:cNvSpPr>
                <a:spLocks noEditPoints="1"/>
              </p:cNvSpPr>
              <p:nvPr/>
            </p:nvSpPr>
            <p:spPr bwMode="auto">
              <a:xfrm rot="5400000">
                <a:off x="-2998232" y="3685616"/>
                <a:ext cx="877887" cy="881063"/>
              </a:xfrm>
              <a:custGeom>
                <a:avLst/>
                <a:gdLst>
                  <a:gd name="T0" fmla="*/ 145 w 290"/>
                  <a:gd name="T1" fmla="*/ 0 h 290"/>
                  <a:gd name="T2" fmla="*/ 0 w 290"/>
                  <a:gd name="T3" fmla="*/ 145 h 290"/>
                  <a:gd name="T4" fmla="*/ 145 w 290"/>
                  <a:gd name="T5" fmla="*/ 290 h 290"/>
                  <a:gd name="T6" fmla="*/ 290 w 290"/>
                  <a:gd name="T7" fmla="*/ 145 h 290"/>
                  <a:gd name="T8" fmla="*/ 145 w 290"/>
                  <a:gd name="T9" fmla="*/ 0 h 290"/>
                  <a:gd name="T10" fmla="*/ 145 w 290"/>
                  <a:gd name="T11" fmla="*/ 254 h 290"/>
                  <a:gd name="T12" fmla="*/ 36 w 290"/>
                  <a:gd name="T13" fmla="*/ 145 h 290"/>
                  <a:gd name="T14" fmla="*/ 145 w 290"/>
                  <a:gd name="T15" fmla="*/ 36 h 290"/>
                  <a:gd name="T16" fmla="*/ 254 w 290"/>
                  <a:gd name="T17" fmla="*/ 145 h 290"/>
                  <a:gd name="T18" fmla="*/ 145 w 290"/>
                  <a:gd name="T19" fmla="*/ 25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45" y="0"/>
                    </a:moveTo>
                    <a:cubicBezTo>
                      <a:pt x="65" y="0"/>
                      <a:pt x="0" y="65"/>
                      <a:pt x="0" y="145"/>
                    </a:cubicBezTo>
                    <a:cubicBezTo>
                      <a:pt x="0" y="225"/>
                      <a:pt x="65" y="290"/>
                      <a:pt x="145" y="290"/>
                    </a:cubicBezTo>
                    <a:cubicBezTo>
                      <a:pt x="225" y="290"/>
                      <a:pt x="290" y="225"/>
                      <a:pt x="290" y="145"/>
                    </a:cubicBezTo>
                    <a:cubicBezTo>
                      <a:pt x="290" y="65"/>
                      <a:pt x="225" y="0"/>
                      <a:pt x="145" y="0"/>
                    </a:cubicBezTo>
                    <a:close/>
                    <a:moveTo>
                      <a:pt x="145" y="254"/>
                    </a:moveTo>
                    <a:cubicBezTo>
                      <a:pt x="85" y="254"/>
                      <a:pt x="36" y="205"/>
                      <a:pt x="36" y="145"/>
                    </a:cubicBezTo>
                    <a:cubicBezTo>
                      <a:pt x="36" y="85"/>
                      <a:pt x="85" y="36"/>
                      <a:pt x="145" y="36"/>
                    </a:cubicBezTo>
                    <a:cubicBezTo>
                      <a:pt x="205" y="36"/>
                      <a:pt x="254" y="85"/>
                      <a:pt x="254" y="145"/>
                    </a:cubicBezTo>
                    <a:cubicBezTo>
                      <a:pt x="254" y="205"/>
                      <a:pt x="205" y="254"/>
                      <a:pt x="145" y="2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0" name="Freeform 88">
                <a:extLst>
                  <a:ext uri="{FF2B5EF4-FFF2-40B4-BE49-F238E27FC236}">
                    <a16:creationId xmlns:a16="http://schemas.microsoft.com/office/drawing/2014/main" id="{8EBF5674-8BEF-034D-80B4-EBFA21EDA305}"/>
                  </a:ext>
                </a:extLst>
              </p:cNvPr>
              <p:cNvSpPr>
                <a:spLocks/>
              </p:cNvSpPr>
              <p:nvPr/>
            </p:nvSpPr>
            <p:spPr bwMode="auto">
              <a:xfrm rot="5400000">
                <a:off x="-2449622" y="451190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sp>
            <p:nvSpPr>
              <p:cNvPr id="221" name="Freeform 88">
                <a:extLst>
                  <a:ext uri="{FF2B5EF4-FFF2-40B4-BE49-F238E27FC236}">
                    <a16:creationId xmlns:a16="http://schemas.microsoft.com/office/drawing/2014/main" id="{55125922-D2FC-9B4B-94E6-943B34FEE674}"/>
                  </a:ext>
                </a:extLst>
              </p:cNvPr>
              <p:cNvSpPr>
                <a:spLocks/>
              </p:cNvSpPr>
              <p:nvPr/>
            </p:nvSpPr>
            <p:spPr bwMode="auto">
              <a:xfrm rot="17943543" flipH="1">
                <a:off x="-3668128" y="4206049"/>
                <a:ext cx="782637" cy="495300"/>
              </a:xfrm>
              <a:custGeom>
                <a:avLst/>
                <a:gdLst>
                  <a:gd name="T0" fmla="*/ 21 w 258"/>
                  <a:gd name="T1" fmla="*/ 163 h 163"/>
                  <a:gd name="T2" fmla="*/ 5 w 258"/>
                  <a:gd name="T3" fmla="*/ 154 h 163"/>
                  <a:gd name="T4" fmla="*/ 12 w 258"/>
                  <a:gd name="T5" fmla="*/ 129 h 163"/>
                  <a:gd name="T6" fmla="*/ 228 w 258"/>
                  <a:gd name="T7" fmla="*/ 5 h 163"/>
                  <a:gd name="T8" fmla="*/ 253 w 258"/>
                  <a:gd name="T9" fmla="*/ 12 h 163"/>
                  <a:gd name="T10" fmla="*/ 246 w 258"/>
                  <a:gd name="T11" fmla="*/ 37 h 163"/>
                  <a:gd name="T12" fmla="*/ 30 w 258"/>
                  <a:gd name="T13" fmla="*/ 161 h 163"/>
                  <a:gd name="T14" fmla="*/ 21 w 25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3">
                    <a:moveTo>
                      <a:pt x="21" y="163"/>
                    </a:moveTo>
                    <a:cubicBezTo>
                      <a:pt x="15" y="163"/>
                      <a:pt x="9" y="160"/>
                      <a:pt x="5" y="154"/>
                    </a:cubicBezTo>
                    <a:cubicBezTo>
                      <a:pt x="0" y="145"/>
                      <a:pt x="3" y="134"/>
                      <a:pt x="12" y="129"/>
                    </a:cubicBezTo>
                    <a:cubicBezTo>
                      <a:pt x="228" y="5"/>
                      <a:pt x="228" y="5"/>
                      <a:pt x="228" y="5"/>
                    </a:cubicBezTo>
                    <a:cubicBezTo>
                      <a:pt x="237" y="0"/>
                      <a:pt x="248" y="3"/>
                      <a:pt x="253" y="12"/>
                    </a:cubicBezTo>
                    <a:cubicBezTo>
                      <a:pt x="258" y="21"/>
                      <a:pt x="255" y="32"/>
                      <a:pt x="246" y="37"/>
                    </a:cubicBezTo>
                    <a:cubicBezTo>
                      <a:pt x="30" y="161"/>
                      <a:pt x="30" y="161"/>
                      <a:pt x="30" y="161"/>
                    </a:cubicBezTo>
                    <a:cubicBezTo>
                      <a:pt x="27" y="162"/>
                      <a:pt x="24" y="163"/>
                      <a:pt x="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200" kern="0" dirty="0">
                  <a:solidFill>
                    <a:schemeClr val="bg2"/>
                  </a:solidFill>
                  <a:latin typeface="CiscoSansTT ExtraLight" panose="020B0303020201020303" pitchFamily="34" charset="0"/>
                </a:endParaRPr>
              </a:p>
            </p:txBody>
          </p:sp>
        </p:grpSp>
      </p:grpSp>
      <p:grpSp>
        <p:nvGrpSpPr>
          <p:cNvPr id="9" name="Group 8">
            <a:extLst>
              <a:ext uri="{FF2B5EF4-FFF2-40B4-BE49-F238E27FC236}">
                <a16:creationId xmlns:a16="http://schemas.microsoft.com/office/drawing/2014/main" id="{07A26D2E-45D4-9F49-90D0-DA336619F630}"/>
              </a:ext>
            </a:extLst>
          </p:cNvPr>
          <p:cNvGrpSpPr/>
          <p:nvPr/>
        </p:nvGrpSpPr>
        <p:grpSpPr>
          <a:xfrm>
            <a:off x="3221405" y="4024440"/>
            <a:ext cx="543129" cy="543131"/>
            <a:chOff x="3137673" y="4000686"/>
            <a:chExt cx="604165" cy="604167"/>
          </a:xfrm>
        </p:grpSpPr>
        <p:sp>
          <p:nvSpPr>
            <p:cNvPr id="192" name="Oval 191"/>
            <p:cNvSpPr/>
            <p:nvPr/>
          </p:nvSpPr>
          <p:spPr>
            <a:xfrm>
              <a:off x="3137673" y="4000686"/>
              <a:ext cx="604165" cy="604167"/>
            </a:xfrm>
            <a:prstGeom prst="ellipse">
              <a:avLst/>
            </a:prstGeom>
            <a:solidFill>
              <a:srgbClr val="F6F3ED"/>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400" kern="0" dirty="0">
                <a:solidFill>
                  <a:sysClr val="windowText" lastClr="000000"/>
                </a:solidFill>
                <a:latin typeface="CiscoSansTT ExtraLight" panose="020B0303020201020303" pitchFamily="34" charset="0"/>
              </a:endParaRPr>
            </a:p>
          </p:txBody>
        </p:sp>
        <p:grpSp>
          <p:nvGrpSpPr>
            <p:cNvPr id="231" name="Group 230">
              <a:extLst>
                <a:ext uri="{FF2B5EF4-FFF2-40B4-BE49-F238E27FC236}">
                  <a16:creationId xmlns:a16="http://schemas.microsoft.com/office/drawing/2014/main" id="{6A856F2B-ADDA-F942-9935-5E28B2BA84C9}"/>
                </a:ext>
              </a:extLst>
            </p:cNvPr>
            <p:cNvGrpSpPr/>
            <p:nvPr/>
          </p:nvGrpSpPr>
          <p:grpSpPr>
            <a:xfrm>
              <a:off x="3193271" y="4089128"/>
              <a:ext cx="507260" cy="411049"/>
              <a:chOff x="7834313" y="4905375"/>
              <a:chExt cx="4117974" cy="3336925"/>
            </a:xfrm>
            <a:solidFill>
              <a:srgbClr val="36A4D7"/>
            </a:solidFill>
          </p:grpSpPr>
          <p:sp>
            <p:nvSpPr>
              <p:cNvPr id="232" name="Freeform 44">
                <a:extLst>
                  <a:ext uri="{FF2B5EF4-FFF2-40B4-BE49-F238E27FC236}">
                    <a16:creationId xmlns:a16="http://schemas.microsoft.com/office/drawing/2014/main" id="{AE445941-E53E-C945-A238-252F4C76547E}"/>
                  </a:ext>
                </a:extLst>
              </p:cNvPr>
              <p:cNvSpPr>
                <a:spLocks noEditPoints="1"/>
              </p:cNvSpPr>
              <p:nvPr/>
            </p:nvSpPr>
            <p:spPr bwMode="auto">
              <a:xfrm>
                <a:off x="9566275" y="6411913"/>
                <a:ext cx="914400" cy="919163"/>
              </a:xfrm>
              <a:custGeom>
                <a:avLst/>
                <a:gdLst>
                  <a:gd name="T0" fmla="*/ 151 w 302"/>
                  <a:gd name="T1" fmla="*/ 0 h 302"/>
                  <a:gd name="T2" fmla="*/ 0 w 302"/>
                  <a:gd name="T3" fmla="*/ 151 h 302"/>
                  <a:gd name="T4" fmla="*/ 151 w 302"/>
                  <a:gd name="T5" fmla="*/ 302 h 302"/>
                  <a:gd name="T6" fmla="*/ 302 w 302"/>
                  <a:gd name="T7" fmla="*/ 151 h 302"/>
                  <a:gd name="T8" fmla="*/ 151 w 302"/>
                  <a:gd name="T9" fmla="*/ 0 h 302"/>
                  <a:gd name="T10" fmla="*/ 151 w 302"/>
                  <a:gd name="T11" fmla="*/ 266 h 302"/>
                  <a:gd name="T12" fmla="*/ 36 w 302"/>
                  <a:gd name="T13" fmla="*/ 151 h 302"/>
                  <a:gd name="T14" fmla="*/ 151 w 302"/>
                  <a:gd name="T15" fmla="*/ 36 h 302"/>
                  <a:gd name="T16" fmla="*/ 266 w 302"/>
                  <a:gd name="T17" fmla="*/ 151 h 302"/>
                  <a:gd name="T18" fmla="*/ 151 w 302"/>
                  <a:gd name="T19" fmla="*/ 2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151" y="0"/>
                    </a:moveTo>
                    <a:cubicBezTo>
                      <a:pt x="68" y="0"/>
                      <a:pt x="0" y="68"/>
                      <a:pt x="0" y="151"/>
                    </a:cubicBezTo>
                    <a:cubicBezTo>
                      <a:pt x="0" y="234"/>
                      <a:pt x="68" y="302"/>
                      <a:pt x="151" y="302"/>
                    </a:cubicBezTo>
                    <a:cubicBezTo>
                      <a:pt x="234" y="302"/>
                      <a:pt x="302" y="234"/>
                      <a:pt x="302" y="151"/>
                    </a:cubicBezTo>
                    <a:cubicBezTo>
                      <a:pt x="302" y="68"/>
                      <a:pt x="234" y="0"/>
                      <a:pt x="151" y="0"/>
                    </a:cubicBezTo>
                    <a:close/>
                    <a:moveTo>
                      <a:pt x="151" y="266"/>
                    </a:moveTo>
                    <a:cubicBezTo>
                      <a:pt x="88" y="266"/>
                      <a:pt x="36" y="214"/>
                      <a:pt x="36" y="151"/>
                    </a:cubicBezTo>
                    <a:cubicBezTo>
                      <a:pt x="36" y="88"/>
                      <a:pt x="88" y="36"/>
                      <a:pt x="151" y="36"/>
                    </a:cubicBezTo>
                    <a:cubicBezTo>
                      <a:pt x="214" y="36"/>
                      <a:pt x="266" y="88"/>
                      <a:pt x="266" y="151"/>
                    </a:cubicBezTo>
                    <a:cubicBezTo>
                      <a:pt x="266" y="214"/>
                      <a:pt x="214" y="266"/>
                      <a:pt x="151" y="2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3" name="Freeform 45">
                <a:extLst>
                  <a:ext uri="{FF2B5EF4-FFF2-40B4-BE49-F238E27FC236}">
                    <a16:creationId xmlns:a16="http://schemas.microsoft.com/office/drawing/2014/main" id="{012C9A04-0A6E-3E44-81CA-AFDB32A76003}"/>
                  </a:ext>
                </a:extLst>
              </p:cNvPr>
              <p:cNvSpPr>
                <a:spLocks noEditPoints="1"/>
              </p:cNvSpPr>
              <p:nvPr/>
            </p:nvSpPr>
            <p:spPr bwMode="auto">
              <a:xfrm>
                <a:off x="7834313" y="7245350"/>
                <a:ext cx="544512" cy="546100"/>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90 w 180"/>
                  <a:gd name="T11" fmla="*/ 144 h 180"/>
                  <a:gd name="T12" fmla="*/ 36 w 180"/>
                  <a:gd name="T13" fmla="*/ 90 h 180"/>
                  <a:gd name="T14" fmla="*/ 90 w 180"/>
                  <a:gd name="T15" fmla="*/ 36 h 180"/>
                  <a:gd name="T16" fmla="*/ 144 w 180"/>
                  <a:gd name="T17" fmla="*/ 90 h 180"/>
                  <a:gd name="T18" fmla="*/ 90 w 180"/>
                  <a:gd name="T1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0"/>
                    </a:moveTo>
                    <a:cubicBezTo>
                      <a:pt x="40" y="0"/>
                      <a:pt x="0" y="40"/>
                      <a:pt x="0" y="90"/>
                    </a:cubicBezTo>
                    <a:cubicBezTo>
                      <a:pt x="0" y="140"/>
                      <a:pt x="40" y="180"/>
                      <a:pt x="90" y="180"/>
                    </a:cubicBezTo>
                    <a:cubicBezTo>
                      <a:pt x="140" y="180"/>
                      <a:pt x="180" y="140"/>
                      <a:pt x="180" y="90"/>
                    </a:cubicBezTo>
                    <a:cubicBezTo>
                      <a:pt x="180" y="40"/>
                      <a:pt x="140" y="0"/>
                      <a:pt x="90" y="0"/>
                    </a:cubicBezTo>
                    <a:close/>
                    <a:moveTo>
                      <a:pt x="90" y="144"/>
                    </a:moveTo>
                    <a:cubicBezTo>
                      <a:pt x="60" y="144"/>
                      <a:pt x="36" y="120"/>
                      <a:pt x="36" y="90"/>
                    </a:cubicBezTo>
                    <a:cubicBezTo>
                      <a:pt x="36" y="60"/>
                      <a:pt x="60" y="36"/>
                      <a:pt x="90" y="36"/>
                    </a:cubicBezTo>
                    <a:cubicBezTo>
                      <a:pt x="120" y="36"/>
                      <a:pt x="144" y="60"/>
                      <a:pt x="144" y="90"/>
                    </a:cubicBezTo>
                    <a:cubicBezTo>
                      <a:pt x="144" y="120"/>
                      <a:pt x="120" y="144"/>
                      <a:pt x="90" y="1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4" name="Freeform 46">
                <a:extLst>
                  <a:ext uri="{FF2B5EF4-FFF2-40B4-BE49-F238E27FC236}">
                    <a16:creationId xmlns:a16="http://schemas.microsoft.com/office/drawing/2014/main" id="{6B65D497-9F45-5249-870D-3E4A65C1D01E}"/>
                  </a:ext>
                </a:extLst>
              </p:cNvPr>
              <p:cNvSpPr>
                <a:spLocks noEditPoints="1"/>
              </p:cNvSpPr>
              <p:nvPr/>
            </p:nvSpPr>
            <p:spPr bwMode="auto">
              <a:xfrm>
                <a:off x="8191500" y="5580063"/>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5" name="Freeform 47">
                <a:extLst>
                  <a:ext uri="{FF2B5EF4-FFF2-40B4-BE49-F238E27FC236}">
                    <a16:creationId xmlns:a16="http://schemas.microsoft.com/office/drawing/2014/main" id="{AE5231BF-B402-AA47-9D4E-8AA31F7C7A63}"/>
                  </a:ext>
                </a:extLst>
              </p:cNvPr>
              <p:cNvSpPr>
                <a:spLocks noEditPoints="1"/>
              </p:cNvSpPr>
              <p:nvPr/>
            </p:nvSpPr>
            <p:spPr bwMode="auto">
              <a:xfrm>
                <a:off x="9686925" y="4905375"/>
                <a:ext cx="436562" cy="4381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2 w 144"/>
                  <a:gd name="T11" fmla="*/ 108 h 144"/>
                  <a:gd name="T12" fmla="*/ 36 w 144"/>
                  <a:gd name="T13" fmla="*/ 72 h 144"/>
                  <a:gd name="T14" fmla="*/ 72 w 144"/>
                  <a:gd name="T15" fmla="*/ 36 h 144"/>
                  <a:gd name="T16" fmla="*/ 108 w 144"/>
                  <a:gd name="T17" fmla="*/ 72 h 144"/>
                  <a:gd name="T18" fmla="*/ 72 w 144"/>
                  <a:gd name="T1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2" y="108"/>
                    </a:moveTo>
                    <a:cubicBezTo>
                      <a:pt x="52" y="108"/>
                      <a:pt x="36" y="92"/>
                      <a:pt x="36" y="72"/>
                    </a:cubicBezTo>
                    <a:cubicBezTo>
                      <a:pt x="36" y="52"/>
                      <a:pt x="52" y="36"/>
                      <a:pt x="72" y="36"/>
                    </a:cubicBezTo>
                    <a:cubicBezTo>
                      <a:pt x="92" y="36"/>
                      <a:pt x="108" y="52"/>
                      <a:pt x="108" y="72"/>
                    </a:cubicBezTo>
                    <a:cubicBezTo>
                      <a:pt x="108" y="92"/>
                      <a:pt x="92" y="108"/>
                      <a:pt x="72"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6" name="Freeform 48">
                <a:extLst>
                  <a:ext uri="{FF2B5EF4-FFF2-40B4-BE49-F238E27FC236}">
                    <a16:creationId xmlns:a16="http://schemas.microsoft.com/office/drawing/2014/main" id="{7866F567-B9D4-E748-97B6-150B91A1F4F5}"/>
                  </a:ext>
                </a:extLst>
              </p:cNvPr>
              <p:cNvSpPr>
                <a:spLocks noEditPoints="1"/>
              </p:cNvSpPr>
              <p:nvPr/>
            </p:nvSpPr>
            <p:spPr bwMode="auto">
              <a:xfrm>
                <a:off x="11231563" y="5154613"/>
                <a:ext cx="582612" cy="582613"/>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56 h 192"/>
                  <a:gd name="T12" fmla="*/ 36 w 192"/>
                  <a:gd name="T13" fmla="*/ 96 h 192"/>
                  <a:gd name="T14" fmla="*/ 96 w 192"/>
                  <a:gd name="T15" fmla="*/ 36 h 192"/>
                  <a:gd name="T16" fmla="*/ 156 w 192"/>
                  <a:gd name="T17" fmla="*/ 96 h 192"/>
                  <a:gd name="T18" fmla="*/ 96 w 192"/>
                  <a:gd name="T19"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56"/>
                    </a:moveTo>
                    <a:cubicBezTo>
                      <a:pt x="63" y="156"/>
                      <a:pt x="36" y="129"/>
                      <a:pt x="36" y="96"/>
                    </a:cubicBezTo>
                    <a:cubicBezTo>
                      <a:pt x="36" y="63"/>
                      <a:pt x="63" y="36"/>
                      <a:pt x="96" y="36"/>
                    </a:cubicBezTo>
                    <a:cubicBezTo>
                      <a:pt x="129" y="36"/>
                      <a:pt x="156" y="63"/>
                      <a:pt x="156" y="96"/>
                    </a:cubicBezTo>
                    <a:cubicBezTo>
                      <a:pt x="156" y="129"/>
                      <a:pt x="129" y="156"/>
                      <a:pt x="96" y="1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7" name="Freeform 49">
                <a:extLst>
                  <a:ext uri="{FF2B5EF4-FFF2-40B4-BE49-F238E27FC236}">
                    <a16:creationId xmlns:a16="http://schemas.microsoft.com/office/drawing/2014/main" id="{7B3A63A5-0BD9-4645-A4DF-70EC58EC26AC}"/>
                  </a:ext>
                </a:extLst>
              </p:cNvPr>
              <p:cNvSpPr>
                <a:spLocks noEditPoints="1"/>
              </p:cNvSpPr>
              <p:nvPr/>
            </p:nvSpPr>
            <p:spPr bwMode="auto">
              <a:xfrm>
                <a:off x="10142538" y="5689600"/>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38" name="Freeform 50">
                <a:extLst>
                  <a:ext uri="{FF2B5EF4-FFF2-40B4-BE49-F238E27FC236}">
                    <a16:creationId xmlns:a16="http://schemas.microsoft.com/office/drawing/2014/main" id="{BD0D3AA0-E2BB-5A40-899B-C78FD8F420DF}"/>
                  </a:ext>
                </a:extLst>
              </p:cNvPr>
              <p:cNvSpPr>
                <a:spLocks noEditPoints="1"/>
              </p:cNvSpPr>
              <p:nvPr/>
            </p:nvSpPr>
            <p:spPr bwMode="auto">
              <a:xfrm>
                <a:off x="8948738" y="7402513"/>
                <a:ext cx="460375" cy="461963"/>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76 w 152"/>
                  <a:gd name="T11" fmla="*/ 116 h 152"/>
                  <a:gd name="T12" fmla="*/ 36 w 152"/>
                  <a:gd name="T13" fmla="*/ 76 h 152"/>
                  <a:gd name="T14" fmla="*/ 76 w 152"/>
                  <a:gd name="T15" fmla="*/ 36 h 152"/>
                  <a:gd name="T16" fmla="*/ 116 w 152"/>
                  <a:gd name="T17" fmla="*/ 76 h 152"/>
                  <a:gd name="T18" fmla="*/ 76 w 152"/>
                  <a:gd name="T1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76" y="116"/>
                    </a:moveTo>
                    <a:cubicBezTo>
                      <a:pt x="54" y="116"/>
                      <a:pt x="36" y="98"/>
                      <a:pt x="36" y="76"/>
                    </a:cubicBezTo>
                    <a:cubicBezTo>
                      <a:pt x="36" y="54"/>
                      <a:pt x="54" y="36"/>
                      <a:pt x="76" y="36"/>
                    </a:cubicBezTo>
                    <a:cubicBezTo>
                      <a:pt x="98" y="36"/>
                      <a:pt x="116" y="54"/>
                      <a:pt x="116" y="76"/>
                    </a:cubicBezTo>
                    <a:cubicBezTo>
                      <a:pt x="116" y="98"/>
                      <a:pt x="98" y="116"/>
                      <a:pt x="76"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0" name="Freeform 51">
                <a:extLst>
                  <a:ext uri="{FF2B5EF4-FFF2-40B4-BE49-F238E27FC236}">
                    <a16:creationId xmlns:a16="http://schemas.microsoft.com/office/drawing/2014/main" id="{5E67839D-23E6-0E4D-9FE8-58247E41A109}"/>
                  </a:ext>
                </a:extLst>
              </p:cNvPr>
              <p:cNvSpPr>
                <a:spLocks noEditPoints="1"/>
              </p:cNvSpPr>
              <p:nvPr/>
            </p:nvSpPr>
            <p:spPr bwMode="auto">
              <a:xfrm>
                <a:off x="10372725" y="7664450"/>
                <a:ext cx="574675" cy="57785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54 h 190"/>
                  <a:gd name="T12" fmla="*/ 36 w 190"/>
                  <a:gd name="T13" fmla="*/ 95 h 190"/>
                  <a:gd name="T14" fmla="*/ 95 w 190"/>
                  <a:gd name="T15" fmla="*/ 36 h 190"/>
                  <a:gd name="T16" fmla="*/ 154 w 190"/>
                  <a:gd name="T17" fmla="*/ 95 h 190"/>
                  <a:gd name="T18" fmla="*/ 95 w 190"/>
                  <a:gd name="T19" fmla="*/ 1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3" y="0"/>
                      <a:pt x="0" y="43"/>
                      <a:pt x="0" y="95"/>
                    </a:cubicBezTo>
                    <a:cubicBezTo>
                      <a:pt x="0" y="147"/>
                      <a:pt x="43" y="190"/>
                      <a:pt x="95" y="190"/>
                    </a:cubicBezTo>
                    <a:cubicBezTo>
                      <a:pt x="147" y="190"/>
                      <a:pt x="190" y="147"/>
                      <a:pt x="190" y="95"/>
                    </a:cubicBezTo>
                    <a:cubicBezTo>
                      <a:pt x="190" y="43"/>
                      <a:pt x="147" y="0"/>
                      <a:pt x="95" y="0"/>
                    </a:cubicBezTo>
                    <a:close/>
                    <a:moveTo>
                      <a:pt x="95" y="154"/>
                    </a:moveTo>
                    <a:cubicBezTo>
                      <a:pt x="62" y="154"/>
                      <a:pt x="36" y="128"/>
                      <a:pt x="36" y="95"/>
                    </a:cubicBezTo>
                    <a:cubicBezTo>
                      <a:pt x="36" y="62"/>
                      <a:pt x="62" y="36"/>
                      <a:pt x="95" y="36"/>
                    </a:cubicBezTo>
                    <a:cubicBezTo>
                      <a:pt x="128" y="36"/>
                      <a:pt x="154" y="62"/>
                      <a:pt x="154" y="95"/>
                    </a:cubicBezTo>
                    <a:cubicBezTo>
                      <a:pt x="154" y="128"/>
                      <a:pt x="128" y="154"/>
                      <a:pt x="95"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2" name="Freeform 52">
                <a:extLst>
                  <a:ext uri="{FF2B5EF4-FFF2-40B4-BE49-F238E27FC236}">
                    <a16:creationId xmlns:a16="http://schemas.microsoft.com/office/drawing/2014/main" id="{A40772A4-71DD-6C4D-847D-B31284BE93C2}"/>
                  </a:ext>
                </a:extLst>
              </p:cNvPr>
              <p:cNvSpPr>
                <a:spLocks noEditPoints="1"/>
              </p:cNvSpPr>
              <p:nvPr/>
            </p:nvSpPr>
            <p:spPr bwMode="auto">
              <a:xfrm>
                <a:off x="11541125" y="6935788"/>
                <a:ext cx="411162" cy="412750"/>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00 h 136"/>
                  <a:gd name="T12" fmla="*/ 36 w 136"/>
                  <a:gd name="T13" fmla="*/ 68 h 136"/>
                  <a:gd name="T14" fmla="*/ 68 w 136"/>
                  <a:gd name="T15" fmla="*/ 36 h 136"/>
                  <a:gd name="T16" fmla="*/ 100 w 136"/>
                  <a:gd name="T17" fmla="*/ 68 h 136"/>
                  <a:gd name="T18" fmla="*/ 68 w 136"/>
                  <a:gd name="T1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1" y="0"/>
                      <a:pt x="0" y="31"/>
                      <a:pt x="0" y="68"/>
                    </a:cubicBezTo>
                    <a:cubicBezTo>
                      <a:pt x="0" y="105"/>
                      <a:pt x="31" y="136"/>
                      <a:pt x="68" y="136"/>
                    </a:cubicBezTo>
                    <a:cubicBezTo>
                      <a:pt x="105" y="136"/>
                      <a:pt x="136" y="105"/>
                      <a:pt x="136" y="68"/>
                    </a:cubicBezTo>
                    <a:cubicBezTo>
                      <a:pt x="136" y="31"/>
                      <a:pt x="105" y="0"/>
                      <a:pt x="68" y="0"/>
                    </a:cubicBezTo>
                    <a:close/>
                    <a:moveTo>
                      <a:pt x="68" y="100"/>
                    </a:moveTo>
                    <a:cubicBezTo>
                      <a:pt x="50" y="100"/>
                      <a:pt x="36" y="86"/>
                      <a:pt x="36" y="68"/>
                    </a:cubicBezTo>
                    <a:cubicBezTo>
                      <a:pt x="36" y="50"/>
                      <a:pt x="50" y="36"/>
                      <a:pt x="68" y="36"/>
                    </a:cubicBezTo>
                    <a:cubicBezTo>
                      <a:pt x="86" y="36"/>
                      <a:pt x="100" y="50"/>
                      <a:pt x="100" y="68"/>
                    </a:cubicBezTo>
                    <a:cubicBezTo>
                      <a:pt x="100" y="86"/>
                      <a:pt x="86" y="100"/>
                      <a:pt x="68" y="1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4" name="Freeform 53">
                <a:extLst>
                  <a:ext uri="{FF2B5EF4-FFF2-40B4-BE49-F238E27FC236}">
                    <a16:creationId xmlns:a16="http://schemas.microsoft.com/office/drawing/2014/main" id="{EFB42A2D-0BC6-9443-AB23-B6FAA8645E03}"/>
                  </a:ext>
                </a:extLst>
              </p:cNvPr>
              <p:cNvSpPr>
                <a:spLocks/>
              </p:cNvSpPr>
              <p:nvPr/>
            </p:nvSpPr>
            <p:spPr bwMode="auto">
              <a:xfrm>
                <a:off x="8439150" y="5938838"/>
                <a:ext cx="673100" cy="1604963"/>
              </a:xfrm>
              <a:custGeom>
                <a:avLst/>
                <a:gdLst>
                  <a:gd name="T0" fmla="*/ 202 w 222"/>
                  <a:gd name="T1" fmla="*/ 528 h 528"/>
                  <a:gd name="T2" fmla="*/ 185 w 222"/>
                  <a:gd name="T3" fmla="*/ 516 h 528"/>
                  <a:gd name="T4" fmla="*/ 3 w 222"/>
                  <a:gd name="T5" fmla="*/ 26 h 528"/>
                  <a:gd name="T6" fmla="*/ 14 w 222"/>
                  <a:gd name="T7" fmla="*/ 3 h 528"/>
                  <a:gd name="T8" fmla="*/ 37 w 222"/>
                  <a:gd name="T9" fmla="*/ 14 h 528"/>
                  <a:gd name="T10" fmla="*/ 219 w 222"/>
                  <a:gd name="T11" fmla="*/ 504 h 528"/>
                  <a:gd name="T12" fmla="*/ 208 w 222"/>
                  <a:gd name="T13" fmla="*/ 527 h 528"/>
                  <a:gd name="T14" fmla="*/ 202 w 222"/>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528">
                    <a:moveTo>
                      <a:pt x="202" y="528"/>
                    </a:moveTo>
                    <a:cubicBezTo>
                      <a:pt x="195" y="528"/>
                      <a:pt x="188" y="524"/>
                      <a:pt x="185" y="516"/>
                    </a:cubicBezTo>
                    <a:cubicBezTo>
                      <a:pt x="3" y="26"/>
                      <a:pt x="3" y="26"/>
                      <a:pt x="3" y="26"/>
                    </a:cubicBezTo>
                    <a:cubicBezTo>
                      <a:pt x="0" y="17"/>
                      <a:pt x="4" y="7"/>
                      <a:pt x="14" y="3"/>
                    </a:cubicBezTo>
                    <a:cubicBezTo>
                      <a:pt x="23" y="0"/>
                      <a:pt x="33" y="4"/>
                      <a:pt x="37" y="14"/>
                    </a:cubicBezTo>
                    <a:cubicBezTo>
                      <a:pt x="219" y="504"/>
                      <a:pt x="219" y="504"/>
                      <a:pt x="219" y="504"/>
                    </a:cubicBezTo>
                    <a:cubicBezTo>
                      <a:pt x="222" y="513"/>
                      <a:pt x="218" y="523"/>
                      <a:pt x="208" y="527"/>
                    </a:cubicBezTo>
                    <a:cubicBezTo>
                      <a:pt x="206" y="528"/>
                      <a:pt x="204" y="528"/>
                      <a:pt x="202" y="5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6" name="Freeform 54">
                <a:extLst>
                  <a:ext uri="{FF2B5EF4-FFF2-40B4-BE49-F238E27FC236}">
                    <a16:creationId xmlns:a16="http://schemas.microsoft.com/office/drawing/2014/main" id="{88ECBEAF-0D5F-3142-8F9C-7D9EB65DE168}"/>
                  </a:ext>
                </a:extLst>
              </p:cNvPr>
              <p:cNvSpPr>
                <a:spLocks/>
              </p:cNvSpPr>
              <p:nvPr/>
            </p:nvSpPr>
            <p:spPr bwMode="auto">
              <a:xfrm>
                <a:off x="8191500" y="5227638"/>
                <a:ext cx="1677987" cy="2181225"/>
              </a:xfrm>
              <a:custGeom>
                <a:avLst/>
                <a:gdLst>
                  <a:gd name="T0" fmla="*/ 20 w 554"/>
                  <a:gd name="T1" fmla="*/ 718 h 718"/>
                  <a:gd name="T2" fmla="*/ 9 w 554"/>
                  <a:gd name="T3" fmla="*/ 714 h 718"/>
                  <a:gd name="T4" fmla="*/ 6 w 554"/>
                  <a:gd name="T5" fmla="*/ 689 h 718"/>
                  <a:gd name="T6" fmla="*/ 520 w 554"/>
                  <a:gd name="T7" fmla="*/ 9 h 718"/>
                  <a:gd name="T8" fmla="*/ 545 w 554"/>
                  <a:gd name="T9" fmla="*/ 6 h 718"/>
                  <a:gd name="T10" fmla="*/ 548 w 554"/>
                  <a:gd name="T11" fmla="*/ 31 h 718"/>
                  <a:gd name="T12" fmla="*/ 34 w 554"/>
                  <a:gd name="T13" fmla="*/ 711 h 718"/>
                  <a:gd name="T14" fmla="*/ 20 w 554"/>
                  <a:gd name="T15" fmla="*/ 718 h 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718">
                    <a:moveTo>
                      <a:pt x="20" y="718"/>
                    </a:moveTo>
                    <a:cubicBezTo>
                      <a:pt x="16" y="718"/>
                      <a:pt x="12" y="717"/>
                      <a:pt x="9" y="714"/>
                    </a:cubicBezTo>
                    <a:cubicBezTo>
                      <a:pt x="1" y="708"/>
                      <a:pt x="0" y="697"/>
                      <a:pt x="6" y="689"/>
                    </a:cubicBezTo>
                    <a:cubicBezTo>
                      <a:pt x="520" y="9"/>
                      <a:pt x="520" y="9"/>
                      <a:pt x="520" y="9"/>
                    </a:cubicBezTo>
                    <a:cubicBezTo>
                      <a:pt x="526" y="1"/>
                      <a:pt x="537" y="0"/>
                      <a:pt x="545" y="6"/>
                    </a:cubicBezTo>
                    <a:cubicBezTo>
                      <a:pt x="553" y="12"/>
                      <a:pt x="554" y="23"/>
                      <a:pt x="548" y="31"/>
                    </a:cubicBezTo>
                    <a:cubicBezTo>
                      <a:pt x="34" y="711"/>
                      <a:pt x="34" y="711"/>
                      <a:pt x="34" y="711"/>
                    </a:cubicBezTo>
                    <a:cubicBezTo>
                      <a:pt x="31" y="716"/>
                      <a:pt x="25" y="718"/>
                      <a:pt x="20" y="7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7" name="Freeform 55">
                <a:extLst>
                  <a:ext uri="{FF2B5EF4-FFF2-40B4-BE49-F238E27FC236}">
                    <a16:creationId xmlns:a16="http://schemas.microsoft.com/office/drawing/2014/main" id="{1F2E22B0-93F9-4344-9445-4FA361B42DB3}"/>
                  </a:ext>
                </a:extLst>
              </p:cNvPr>
              <p:cNvSpPr>
                <a:spLocks/>
              </p:cNvSpPr>
              <p:nvPr/>
            </p:nvSpPr>
            <p:spPr bwMode="auto">
              <a:xfrm>
                <a:off x="8270875" y="6929438"/>
                <a:ext cx="1385887" cy="601663"/>
              </a:xfrm>
              <a:custGeom>
                <a:avLst/>
                <a:gdLst>
                  <a:gd name="T0" fmla="*/ 20 w 458"/>
                  <a:gd name="T1" fmla="*/ 198 h 198"/>
                  <a:gd name="T2" fmla="*/ 3 w 458"/>
                  <a:gd name="T3" fmla="*/ 186 h 198"/>
                  <a:gd name="T4" fmla="*/ 14 w 458"/>
                  <a:gd name="T5" fmla="*/ 163 h 198"/>
                  <a:gd name="T6" fmla="*/ 432 w 458"/>
                  <a:gd name="T7" fmla="*/ 3 h 198"/>
                  <a:gd name="T8" fmla="*/ 455 w 458"/>
                  <a:gd name="T9" fmla="*/ 14 h 198"/>
                  <a:gd name="T10" fmla="*/ 444 w 458"/>
                  <a:gd name="T11" fmla="*/ 37 h 198"/>
                  <a:gd name="T12" fmla="*/ 26 w 458"/>
                  <a:gd name="T13" fmla="*/ 197 h 198"/>
                  <a:gd name="T14" fmla="*/ 20 w 45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198">
                    <a:moveTo>
                      <a:pt x="20" y="198"/>
                    </a:moveTo>
                    <a:cubicBezTo>
                      <a:pt x="13" y="198"/>
                      <a:pt x="6" y="194"/>
                      <a:pt x="3" y="186"/>
                    </a:cubicBezTo>
                    <a:cubicBezTo>
                      <a:pt x="0" y="177"/>
                      <a:pt x="4" y="167"/>
                      <a:pt x="14" y="163"/>
                    </a:cubicBezTo>
                    <a:cubicBezTo>
                      <a:pt x="432" y="3"/>
                      <a:pt x="432" y="3"/>
                      <a:pt x="432" y="3"/>
                    </a:cubicBezTo>
                    <a:cubicBezTo>
                      <a:pt x="441" y="0"/>
                      <a:pt x="451" y="4"/>
                      <a:pt x="455" y="14"/>
                    </a:cubicBezTo>
                    <a:cubicBezTo>
                      <a:pt x="458" y="23"/>
                      <a:pt x="454" y="33"/>
                      <a:pt x="444" y="37"/>
                    </a:cubicBezTo>
                    <a:cubicBezTo>
                      <a:pt x="26" y="197"/>
                      <a:pt x="26" y="197"/>
                      <a:pt x="26" y="197"/>
                    </a:cubicBezTo>
                    <a:cubicBezTo>
                      <a:pt x="24" y="198"/>
                      <a:pt x="22" y="198"/>
                      <a:pt x="2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8" name="Freeform 56">
                <a:extLst>
                  <a:ext uri="{FF2B5EF4-FFF2-40B4-BE49-F238E27FC236}">
                    <a16:creationId xmlns:a16="http://schemas.microsoft.com/office/drawing/2014/main" id="{021C3698-DDB2-2440-8F0C-7FD153CBB1B3}"/>
                  </a:ext>
                </a:extLst>
              </p:cNvPr>
              <p:cNvSpPr>
                <a:spLocks/>
              </p:cNvSpPr>
              <p:nvPr/>
            </p:nvSpPr>
            <p:spPr bwMode="auto">
              <a:xfrm>
                <a:off x="10166350" y="7185025"/>
                <a:ext cx="460375" cy="588963"/>
              </a:xfrm>
              <a:custGeom>
                <a:avLst/>
                <a:gdLst>
                  <a:gd name="T0" fmla="*/ 132 w 152"/>
                  <a:gd name="T1" fmla="*/ 194 h 194"/>
                  <a:gd name="T2" fmla="*/ 117 w 152"/>
                  <a:gd name="T3" fmla="*/ 186 h 194"/>
                  <a:gd name="T4" fmla="*/ 5 w 152"/>
                  <a:gd name="T5" fmla="*/ 30 h 194"/>
                  <a:gd name="T6" fmla="*/ 10 w 152"/>
                  <a:gd name="T7" fmla="*/ 5 h 194"/>
                  <a:gd name="T8" fmla="*/ 35 w 152"/>
                  <a:gd name="T9" fmla="*/ 10 h 194"/>
                  <a:gd name="T10" fmla="*/ 147 w 152"/>
                  <a:gd name="T11" fmla="*/ 166 h 194"/>
                  <a:gd name="T12" fmla="*/ 142 w 152"/>
                  <a:gd name="T13" fmla="*/ 191 h 194"/>
                  <a:gd name="T14" fmla="*/ 132 w 152"/>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94">
                    <a:moveTo>
                      <a:pt x="132" y="194"/>
                    </a:moveTo>
                    <a:cubicBezTo>
                      <a:pt x="126" y="194"/>
                      <a:pt x="121" y="191"/>
                      <a:pt x="117" y="186"/>
                    </a:cubicBezTo>
                    <a:cubicBezTo>
                      <a:pt x="5" y="30"/>
                      <a:pt x="5" y="30"/>
                      <a:pt x="5" y="30"/>
                    </a:cubicBezTo>
                    <a:cubicBezTo>
                      <a:pt x="0" y="22"/>
                      <a:pt x="1" y="11"/>
                      <a:pt x="10" y="5"/>
                    </a:cubicBezTo>
                    <a:cubicBezTo>
                      <a:pt x="18" y="0"/>
                      <a:pt x="29" y="1"/>
                      <a:pt x="35" y="10"/>
                    </a:cubicBezTo>
                    <a:cubicBezTo>
                      <a:pt x="147" y="166"/>
                      <a:pt x="147" y="166"/>
                      <a:pt x="147" y="166"/>
                    </a:cubicBezTo>
                    <a:cubicBezTo>
                      <a:pt x="152" y="174"/>
                      <a:pt x="151" y="185"/>
                      <a:pt x="142" y="191"/>
                    </a:cubicBezTo>
                    <a:cubicBezTo>
                      <a:pt x="139" y="193"/>
                      <a:pt x="136" y="194"/>
                      <a:pt x="132" y="1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49" name="Freeform 57">
                <a:extLst>
                  <a:ext uri="{FF2B5EF4-FFF2-40B4-BE49-F238E27FC236}">
                    <a16:creationId xmlns:a16="http://schemas.microsoft.com/office/drawing/2014/main" id="{568532E3-0A12-C74F-9C9B-1E3F6E439247}"/>
                  </a:ext>
                </a:extLst>
              </p:cNvPr>
              <p:cNvSpPr>
                <a:spLocks/>
              </p:cNvSpPr>
              <p:nvPr/>
            </p:nvSpPr>
            <p:spPr bwMode="auto">
              <a:xfrm>
                <a:off x="9263063" y="7062788"/>
                <a:ext cx="496887" cy="504825"/>
              </a:xfrm>
              <a:custGeom>
                <a:avLst/>
                <a:gdLst>
                  <a:gd name="T0" fmla="*/ 20 w 164"/>
                  <a:gd name="T1" fmla="*/ 166 h 166"/>
                  <a:gd name="T2" fmla="*/ 7 w 164"/>
                  <a:gd name="T3" fmla="*/ 161 h 166"/>
                  <a:gd name="T4" fmla="*/ 7 w 164"/>
                  <a:gd name="T5" fmla="*/ 135 h 166"/>
                  <a:gd name="T6" fmla="*/ 131 w 164"/>
                  <a:gd name="T7" fmla="*/ 7 h 166"/>
                  <a:gd name="T8" fmla="*/ 157 w 164"/>
                  <a:gd name="T9" fmla="*/ 7 h 166"/>
                  <a:gd name="T10" fmla="*/ 157 w 164"/>
                  <a:gd name="T11" fmla="*/ 33 h 166"/>
                  <a:gd name="T12" fmla="*/ 33 w 164"/>
                  <a:gd name="T13" fmla="*/ 161 h 166"/>
                  <a:gd name="T14" fmla="*/ 20 w 164"/>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66">
                    <a:moveTo>
                      <a:pt x="20" y="166"/>
                    </a:moveTo>
                    <a:cubicBezTo>
                      <a:pt x="15" y="166"/>
                      <a:pt x="11" y="164"/>
                      <a:pt x="7" y="161"/>
                    </a:cubicBezTo>
                    <a:cubicBezTo>
                      <a:pt x="0" y="154"/>
                      <a:pt x="0" y="143"/>
                      <a:pt x="7" y="135"/>
                    </a:cubicBezTo>
                    <a:cubicBezTo>
                      <a:pt x="131" y="7"/>
                      <a:pt x="131" y="7"/>
                      <a:pt x="131" y="7"/>
                    </a:cubicBezTo>
                    <a:cubicBezTo>
                      <a:pt x="138" y="0"/>
                      <a:pt x="149" y="0"/>
                      <a:pt x="157" y="7"/>
                    </a:cubicBezTo>
                    <a:cubicBezTo>
                      <a:pt x="164" y="14"/>
                      <a:pt x="164" y="25"/>
                      <a:pt x="157" y="33"/>
                    </a:cubicBezTo>
                    <a:cubicBezTo>
                      <a:pt x="33" y="161"/>
                      <a:pt x="33" y="161"/>
                      <a:pt x="33" y="161"/>
                    </a:cubicBezTo>
                    <a:cubicBezTo>
                      <a:pt x="29" y="164"/>
                      <a:pt x="25" y="166"/>
                      <a:pt x="20" y="1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0" name="Freeform 58">
                <a:extLst>
                  <a:ext uri="{FF2B5EF4-FFF2-40B4-BE49-F238E27FC236}">
                    <a16:creationId xmlns:a16="http://schemas.microsoft.com/office/drawing/2014/main" id="{7B7FBCDA-DFDB-9E4C-B95D-1EA352BB297C}"/>
                  </a:ext>
                </a:extLst>
              </p:cNvPr>
              <p:cNvSpPr>
                <a:spLocks/>
              </p:cNvSpPr>
              <p:nvPr/>
            </p:nvSpPr>
            <p:spPr bwMode="auto">
              <a:xfrm>
                <a:off x="10244138" y="5537200"/>
                <a:ext cx="1150937" cy="1069975"/>
              </a:xfrm>
              <a:custGeom>
                <a:avLst/>
                <a:gdLst>
                  <a:gd name="T0" fmla="*/ 20 w 380"/>
                  <a:gd name="T1" fmla="*/ 352 h 352"/>
                  <a:gd name="T2" fmla="*/ 7 w 380"/>
                  <a:gd name="T3" fmla="*/ 346 h 352"/>
                  <a:gd name="T4" fmla="*/ 8 w 380"/>
                  <a:gd name="T5" fmla="*/ 321 h 352"/>
                  <a:gd name="T6" fmla="*/ 348 w 380"/>
                  <a:gd name="T7" fmla="*/ 7 h 352"/>
                  <a:gd name="T8" fmla="*/ 373 w 380"/>
                  <a:gd name="T9" fmla="*/ 8 h 352"/>
                  <a:gd name="T10" fmla="*/ 372 w 380"/>
                  <a:gd name="T11" fmla="*/ 33 h 352"/>
                  <a:gd name="T12" fmla="*/ 32 w 380"/>
                  <a:gd name="T13" fmla="*/ 347 h 352"/>
                  <a:gd name="T14" fmla="*/ 20 w 380"/>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2">
                    <a:moveTo>
                      <a:pt x="20" y="352"/>
                    </a:moveTo>
                    <a:cubicBezTo>
                      <a:pt x="15" y="352"/>
                      <a:pt x="10" y="350"/>
                      <a:pt x="7" y="346"/>
                    </a:cubicBezTo>
                    <a:cubicBezTo>
                      <a:pt x="0" y="339"/>
                      <a:pt x="0" y="328"/>
                      <a:pt x="8" y="321"/>
                    </a:cubicBezTo>
                    <a:cubicBezTo>
                      <a:pt x="348" y="7"/>
                      <a:pt x="348" y="7"/>
                      <a:pt x="348" y="7"/>
                    </a:cubicBezTo>
                    <a:cubicBezTo>
                      <a:pt x="355" y="0"/>
                      <a:pt x="366" y="0"/>
                      <a:pt x="373" y="8"/>
                    </a:cubicBezTo>
                    <a:cubicBezTo>
                      <a:pt x="380" y="15"/>
                      <a:pt x="380" y="26"/>
                      <a:pt x="372" y="33"/>
                    </a:cubicBezTo>
                    <a:cubicBezTo>
                      <a:pt x="32" y="347"/>
                      <a:pt x="32" y="347"/>
                      <a:pt x="32" y="347"/>
                    </a:cubicBezTo>
                    <a:cubicBezTo>
                      <a:pt x="29" y="350"/>
                      <a:pt x="24" y="352"/>
                      <a:pt x="20" y="3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1" name="Freeform 59">
                <a:extLst>
                  <a:ext uri="{FF2B5EF4-FFF2-40B4-BE49-F238E27FC236}">
                    <a16:creationId xmlns:a16="http://schemas.microsoft.com/office/drawing/2014/main" id="{1E029157-4789-A34E-B604-FA15DFF1CBA8}"/>
                  </a:ext>
                </a:extLst>
              </p:cNvPr>
              <p:cNvSpPr>
                <a:spLocks/>
              </p:cNvSpPr>
              <p:nvPr/>
            </p:nvSpPr>
            <p:spPr bwMode="auto">
              <a:xfrm>
                <a:off x="10668000" y="5634038"/>
                <a:ext cx="830262" cy="2152650"/>
              </a:xfrm>
              <a:custGeom>
                <a:avLst/>
                <a:gdLst>
                  <a:gd name="T0" fmla="*/ 20 w 274"/>
                  <a:gd name="T1" fmla="*/ 708 h 708"/>
                  <a:gd name="T2" fmla="*/ 14 w 274"/>
                  <a:gd name="T3" fmla="*/ 707 h 708"/>
                  <a:gd name="T4" fmla="*/ 3 w 274"/>
                  <a:gd name="T5" fmla="*/ 684 h 708"/>
                  <a:gd name="T6" fmla="*/ 237 w 274"/>
                  <a:gd name="T7" fmla="*/ 14 h 708"/>
                  <a:gd name="T8" fmla="*/ 260 w 274"/>
                  <a:gd name="T9" fmla="*/ 3 h 708"/>
                  <a:gd name="T10" fmla="*/ 271 w 274"/>
                  <a:gd name="T11" fmla="*/ 26 h 708"/>
                  <a:gd name="T12" fmla="*/ 37 w 274"/>
                  <a:gd name="T13" fmla="*/ 696 h 708"/>
                  <a:gd name="T14" fmla="*/ 20 w 274"/>
                  <a:gd name="T15" fmla="*/ 70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08">
                    <a:moveTo>
                      <a:pt x="20" y="708"/>
                    </a:moveTo>
                    <a:cubicBezTo>
                      <a:pt x="18" y="708"/>
                      <a:pt x="16" y="708"/>
                      <a:pt x="14" y="707"/>
                    </a:cubicBezTo>
                    <a:cubicBezTo>
                      <a:pt x="5" y="704"/>
                      <a:pt x="0" y="693"/>
                      <a:pt x="3" y="684"/>
                    </a:cubicBezTo>
                    <a:cubicBezTo>
                      <a:pt x="237" y="14"/>
                      <a:pt x="237" y="14"/>
                      <a:pt x="237" y="14"/>
                    </a:cubicBezTo>
                    <a:cubicBezTo>
                      <a:pt x="240" y="5"/>
                      <a:pt x="251" y="0"/>
                      <a:pt x="260" y="3"/>
                    </a:cubicBezTo>
                    <a:cubicBezTo>
                      <a:pt x="269" y="6"/>
                      <a:pt x="274" y="17"/>
                      <a:pt x="271" y="26"/>
                    </a:cubicBezTo>
                    <a:cubicBezTo>
                      <a:pt x="37" y="696"/>
                      <a:pt x="37" y="696"/>
                      <a:pt x="37" y="696"/>
                    </a:cubicBezTo>
                    <a:cubicBezTo>
                      <a:pt x="34" y="703"/>
                      <a:pt x="27" y="708"/>
                      <a:pt x="20" y="7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2" name="Freeform 60">
                <a:extLst>
                  <a:ext uri="{FF2B5EF4-FFF2-40B4-BE49-F238E27FC236}">
                    <a16:creationId xmlns:a16="http://schemas.microsoft.com/office/drawing/2014/main" id="{6D010AFC-7A67-7245-83A1-98A783987647}"/>
                  </a:ext>
                </a:extLst>
              </p:cNvPr>
              <p:cNvSpPr>
                <a:spLocks/>
              </p:cNvSpPr>
              <p:nvPr/>
            </p:nvSpPr>
            <p:spPr bwMode="auto">
              <a:xfrm>
                <a:off x="10790238" y="7172325"/>
                <a:ext cx="854075" cy="681038"/>
              </a:xfrm>
              <a:custGeom>
                <a:avLst/>
                <a:gdLst>
                  <a:gd name="T0" fmla="*/ 20 w 282"/>
                  <a:gd name="T1" fmla="*/ 224 h 224"/>
                  <a:gd name="T2" fmla="*/ 6 w 282"/>
                  <a:gd name="T3" fmla="*/ 217 h 224"/>
                  <a:gd name="T4" fmla="*/ 9 w 282"/>
                  <a:gd name="T5" fmla="*/ 192 h 224"/>
                  <a:gd name="T6" fmla="*/ 251 w 282"/>
                  <a:gd name="T7" fmla="*/ 6 h 224"/>
                  <a:gd name="T8" fmla="*/ 276 w 282"/>
                  <a:gd name="T9" fmla="*/ 9 h 224"/>
                  <a:gd name="T10" fmla="*/ 273 w 282"/>
                  <a:gd name="T11" fmla="*/ 34 h 224"/>
                  <a:gd name="T12" fmla="*/ 31 w 282"/>
                  <a:gd name="T13" fmla="*/ 220 h 224"/>
                  <a:gd name="T14" fmla="*/ 20 w 282"/>
                  <a:gd name="T15" fmla="*/ 2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224">
                    <a:moveTo>
                      <a:pt x="20" y="224"/>
                    </a:moveTo>
                    <a:cubicBezTo>
                      <a:pt x="15" y="224"/>
                      <a:pt x="9" y="222"/>
                      <a:pt x="6" y="217"/>
                    </a:cubicBezTo>
                    <a:cubicBezTo>
                      <a:pt x="0" y="209"/>
                      <a:pt x="1" y="198"/>
                      <a:pt x="9" y="192"/>
                    </a:cubicBezTo>
                    <a:cubicBezTo>
                      <a:pt x="251" y="6"/>
                      <a:pt x="251" y="6"/>
                      <a:pt x="251" y="6"/>
                    </a:cubicBezTo>
                    <a:cubicBezTo>
                      <a:pt x="259" y="0"/>
                      <a:pt x="270" y="1"/>
                      <a:pt x="276" y="9"/>
                    </a:cubicBezTo>
                    <a:cubicBezTo>
                      <a:pt x="282" y="17"/>
                      <a:pt x="281" y="28"/>
                      <a:pt x="273" y="34"/>
                    </a:cubicBezTo>
                    <a:cubicBezTo>
                      <a:pt x="31" y="220"/>
                      <a:pt x="31" y="220"/>
                      <a:pt x="31" y="220"/>
                    </a:cubicBezTo>
                    <a:cubicBezTo>
                      <a:pt x="28" y="223"/>
                      <a:pt x="24" y="224"/>
                      <a:pt x="20" y="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3" name="Freeform 61">
                <a:extLst>
                  <a:ext uri="{FF2B5EF4-FFF2-40B4-BE49-F238E27FC236}">
                    <a16:creationId xmlns:a16="http://schemas.microsoft.com/office/drawing/2014/main" id="{90BD5EED-306C-0240-8229-8C4096A03071}"/>
                  </a:ext>
                </a:extLst>
              </p:cNvPr>
              <p:cNvSpPr>
                <a:spLocks/>
              </p:cNvSpPr>
              <p:nvPr/>
            </p:nvSpPr>
            <p:spPr bwMode="auto">
              <a:xfrm>
                <a:off x="10450513" y="6011863"/>
                <a:ext cx="1211262" cy="1081088"/>
              </a:xfrm>
              <a:custGeom>
                <a:avLst/>
                <a:gdLst>
                  <a:gd name="T0" fmla="*/ 380 w 400"/>
                  <a:gd name="T1" fmla="*/ 356 h 356"/>
                  <a:gd name="T2" fmla="*/ 368 w 400"/>
                  <a:gd name="T3" fmla="*/ 351 h 356"/>
                  <a:gd name="T4" fmla="*/ 8 w 400"/>
                  <a:gd name="T5" fmla="*/ 33 h 356"/>
                  <a:gd name="T6" fmla="*/ 7 w 400"/>
                  <a:gd name="T7" fmla="*/ 8 h 356"/>
                  <a:gd name="T8" fmla="*/ 32 w 400"/>
                  <a:gd name="T9" fmla="*/ 7 h 356"/>
                  <a:gd name="T10" fmla="*/ 392 w 400"/>
                  <a:gd name="T11" fmla="*/ 325 h 356"/>
                  <a:gd name="T12" fmla="*/ 393 w 400"/>
                  <a:gd name="T13" fmla="*/ 350 h 356"/>
                  <a:gd name="T14" fmla="*/ 380 w 400"/>
                  <a:gd name="T15" fmla="*/ 356 h 3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356">
                    <a:moveTo>
                      <a:pt x="380" y="356"/>
                    </a:moveTo>
                    <a:cubicBezTo>
                      <a:pt x="376" y="356"/>
                      <a:pt x="372" y="355"/>
                      <a:pt x="368" y="351"/>
                    </a:cubicBezTo>
                    <a:cubicBezTo>
                      <a:pt x="8" y="33"/>
                      <a:pt x="8" y="33"/>
                      <a:pt x="8" y="33"/>
                    </a:cubicBezTo>
                    <a:cubicBezTo>
                      <a:pt x="1" y="27"/>
                      <a:pt x="0" y="16"/>
                      <a:pt x="7" y="8"/>
                    </a:cubicBezTo>
                    <a:cubicBezTo>
                      <a:pt x="13" y="1"/>
                      <a:pt x="24" y="0"/>
                      <a:pt x="32" y="7"/>
                    </a:cubicBezTo>
                    <a:cubicBezTo>
                      <a:pt x="392" y="325"/>
                      <a:pt x="392" y="325"/>
                      <a:pt x="392" y="325"/>
                    </a:cubicBezTo>
                    <a:cubicBezTo>
                      <a:pt x="399" y="331"/>
                      <a:pt x="400" y="342"/>
                      <a:pt x="393" y="350"/>
                    </a:cubicBezTo>
                    <a:cubicBezTo>
                      <a:pt x="390" y="354"/>
                      <a:pt x="385" y="356"/>
                      <a:pt x="380" y="3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4" name="Freeform 62">
                <a:extLst>
                  <a:ext uri="{FF2B5EF4-FFF2-40B4-BE49-F238E27FC236}">
                    <a16:creationId xmlns:a16="http://schemas.microsoft.com/office/drawing/2014/main" id="{F525209B-36EB-604B-9228-1FC33DC504F8}"/>
                  </a:ext>
                </a:extLst>
              </p:cNvPr>
              <p:cNvSpPr>
                <a:spLocks/>
              </p:cNvSpPr>
              <p:nvPr/>
            </p:nvSpPr>
            <p:spPr bwMode="auto">
              <a:xfrm>
                <a:off x="10387013" y="6919913"/>
                <a:ext cx="1254125" cy="265113"/>
              </a:xfrm>
              <a:custGeom>
                <a:avLst/>
                <a:gdLst>
                  <a:gd name="T0" fmla="*/ 395 w 414"/>
                  <a:gd name="T1" fmla="*/ 87 h 87"/>
                  <a:gd name="T2" fmla="*/ 393 w 414"/>
                  <a:gd name="T3" fmla="*/ 87 h 87"/>
                  <a:gd name="T4" fmla="*/ 17 w 414"/>
                  <a:gd name="T5" fmla="*/ 37 h 87"/>
                  <a:gd name="T6" fmla="*/ 1 w 414"/>
                  <a:gd name="T7" fmla="*/ 17 h 87"/>
                  <a:gd name="T8" fmla="*/ 21 w 414"/>
                  <a:gd name="T9" fmla="*/ 1 h 87"/>
                  <a:gd name="T10" fmla="*/ 397 w 414"/>
                  <a:gd name="T11" fmla="*/ 51 h 87"/>
                  <a:gd name="T12" fmla="*/ 413 w 414"/>
                  <a:gd name="T13" fmla="*/ 71 h 87"/>
                  <a:gd name="T14" fmla="*/ 395 w 41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87">
                    <a:moveTo>
                      <a:pt x="395" y="87"/>
                    </a:moveTo>
                    <a:cubicBezTo>
                      <a:pt x="394" y="87"/>
                      <a:pt x="393" y="87"/>
                      <a:pt x="393" y="87"/>
                    </a:cubicBezTo>
                    <a:cubicBezTo>
                      <a:pt x="17" y="37"/>
                      <a:pt x="17" y="37"/>
                      <a:pt x="17" y="37"/>
                    </a:cubicBezTo>
                    <a:cubicBezTo>
                      <a:pt x="7" y="36"/>
                      <a:pt x="0" y="26"/>
                      <a:pt x="1" y="17"/>
                    </a:cubicBezTo>
                    <a:cubicBezTo>
                      <a:pt x="2" y="7"/>
                      <a:pt x="12" y="0"/>
                      <a:pt x="21" y="1"/>
                    </a:cubicBezTo>
                    <a:cubicBezTo>
                      <a:pt x="397" y="51"/>
                      <a:pt x="397" y="51"/>
                      <a:pt x="397" y="51"/>
                    </a:cubicBezTo>
                    <a:cubicBezTo>
                      <a:pt x="407" y="52"/>
                      <a:pt x="414" y="62"/>
                      <a:pt x="413" y="71"/>
                    </a:cubicBezTo>
                    <a:cubicBezTo>
                      <a:pt x="412" y="80"/>
                      <a:pt x="404" y="87"/>
                      <a:pt x="395"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5" name="Freeform 63">
                <a:extLst>
                  <a:ext uri="{FF2B5EF4-FFF2-40B4-BE49-F238E27FC236}">
                    <a16:creationId xmlns:a16="http://schemas.microsoft.com/office/drawing/2014/main" id="{6EA72261-F9A2-F44C-857C-14387C8BD700}"/>
                  </a:ext>
                </a:extLst>
              </p:cNvPr>
              <p:cNvSpPr>
                <a:spLocks/>
              </p:cNvSpPr>
              <p:nvPr/>
            </p:nvSpPr>
            <p:spPr bwMode="auto">
              <a:xfrm>
                <a:off x="8497888" y="5826125"/>
                <a:ext cx="1258887" cy="860425"/>
              </a:xfrm>
              <a:custGeom>
                <a:avLst/>
                <a:gdLst>
                  <a:gd name="T0" fmla="*/ 395 w 416"/>
                  <a:gd name="T1" fmla="*/ 283 h 283"/>
                  <a:gd name="T2" fmla="*/ 385 w 416"/>
                  <a:gd name="T3" fmla="*/ 280 h 283"/>
                  <a:gd name="T4" fmla="*/ 11 w 416"/>
                  <a:gd name="T5" fmla="*/ 36 h 283"/>
                  <a:gd name="T6" fmla="*/ 6 w 416"/>
                  <a:gd name="T7" fmla="*/ 11 h 283"/>
                  <a:gd name="T8" fmla="*/ 31 w 416"/>
                  <a:gd name="T9" fmla="*/ 6 h 283"/>
                  <a:gd name="T10" fmla="*/ 405 w 416"/>
                  <a:gd name="T11" fmla="*/ 250 h 283"/>
                  <a:gd name="T12" fmla="*/ 410 w 416"/>
                  <a:gd name="T13" fmla="*/ 275 h 283"/>
                  <a:gd name="T14" fmla="*/ 395 w 416"/>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283">
                    <a:moveTo>
                      <a:pt x="395" y="283"/>
                    </a:moveTo>
                    <a:cubicBezTo>
                      <a:pt x="392" y="283"/>
                      <a:pt x="388" y="282"/>
                      <a:pt x="385" y="280"/>
                    </a:cubicBezTo>
                    <a:cubicBezTo>
                      <a:pt x="11" y="36"/>
                      <a:pt x="11" y="36"/>
                      <a:pt x="11" y="36"/>
                    </a:cubicBezTo>
                    <a:cubicBezTo>
                      <a:pt x="3" y="31"/>
                      <a:pt x="0" y="19"/>
                      <a:pt x="6" y="11"/>
                    </a:cubicBezTo>
                    <a:cubicBezTo>
                      <a:pt x="11" y="3"/>
                      <a:pt x="23" y="0"/>
                      <a:pt x="31" y="6"/>
                    </a:cubicBezTo>
                    <a:cubicBezTo>
                      <a:pt x="405" y="250"/>
                      <a:pt x="405" y="250"/>
                      <a:pt x="405" y="250"/>
                    </a:cubicBezTo>
                    <a:cubicBezTo>
                      <a:pt x="413" y="255"/>
                      <a:pt x="416" y="267"/>
                      <a:pt x="410" y="275"/>
                    </a:cubicBezTo>
                    <a:cubicBezTo>
                      <a:pt x="407" y="280"/>
                      <a:pt x="401" y="283"/>
                      <a:pt x="395" y="2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6" name="Freeform 64">
                <a:extLst>
                  <a:ext uri="{FF2B5EF4-FFF2-40B4-BE49-F238E27FC236}">
                    <a16:creationId xmlns:a16="http://schemas.microsoft.com/office/drawing/2014/main" id="{E621D07D-3B35-C442-AE5B-C8F02A99E714}"/>
                  </a:ext>
                </a:extLst>
              </p:cNvPr>
              <p:cNvSpPr>
                <a:spLocks/>
              </p:cNvSpPr>
              <p:nvPr/>
            </p:nvSpPr>
            <p:spPr bwMode="auto">
              <a:xfrm>
                <a:off x="9853613" y="5260975"/>
                <a:ext cx="182562" cy="1260475"/>
              </a:xfrm>
              <a:custGeom>
                <a:avLst/>
                <a:gdLst>
                  <a:gd name="T0" fmla="*/ 41 w 60"/>
                  <a:gd name="T1" fmla="*/ 415 h 415"/>
                  <a:gd name="T2" fmla="*/ 23 w 60"/>
                  <a:gd name="T3" fmla="*/ 398 h 415"/>
                  <a:gd name="T4" fmla="*/ 1 w 60"/>
                  <a:gd name="T5" fmla="*/ 20 h 415"/>
                  <a:gd name="T6" fmla="*/ 18 w 60"/>
                  <a:gd name="T7" fmla="*/ 1 h 415"/>
                  <a:gd name="T8" fmla="*/ 37 w 60"/>
                  <a:gd name="T9" fmla="*/ 18 h 415"/>
                  <a:gd name="T10" fmla="*/ 59 w 60"/>
                  <a:gd name="T11" fmla="*/ 396 h 415"/>
                  <a:gd name="T12" fmla="*/ 42 w 60"/>
                  <a:gd name="T13" fmla="*/ 415 h 415"/>
                  <a:gd name="T14" fmla="*/ 41 w 60"/>
                  <a:gd name="T15" fmla="*/ 415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15">
                    <a:moveTo>
                      <a:pt x="41" y="415"/>
                    </a:moveTo>
                    <a:cubicBezTo>
                      <a:pt x="32" y="415"/>
                      <a:pt x="24" y="408"/>
                      <a:pt x="23" y="398"/>
                    </a:cubicBezTo>
                    <a:cubicBezTo>
                      <a:pt x="1" y="20"/>
                      <a:pt x="1" y="20"/>
                      <a:pt x="1" y="20"/>
                    </a:cubicBezTo>
                    <a:cubicBezTo>
                      <a:pt x="0" y="10"/>
                      <a:pt x="8" y="2"/>
                      <a:pt x="18" y="1"/>
                    </a:cubicBezTo>
                    <a:cubicBezTo>
                      <a:pt x="28" y="0"/>
                      <a:pt x="36" y="8"/>
                      <a:pt x="37" y="18"/>
                    </a:cubicBezTo>
                    <a:cubicBezTo>
                      <a:pt x="59" y="396"/>
                      <a:pt x="59" y="396"/>
                      <a:pt x="59" y="396"/>
                    </a:cubicBezTo>
                    <a:cubicBezTo>
                      <a:pt x="60" y="406"/>
                      <a:pt x="52" y="414"/>
                      <a:pt x="42" y="415"/>
                    </a:cubicBezTo>
                    <a:cubicBezTo>
                      <a:pt x="42" y="415"/>
                      <a:pt x="41" y="415"/>
                      <a:pt x="41" y="4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7" name="Freeform 65">
                <a:extLst>
                  <a:ext uri="{FF2B5EF4-FFF2-40B4-BE49-F238E27FC236}">
                    <a16:creationId xmlns:a16="http://schemas.microsoft.com/office/drawing/2014/main" id="{84E9ECD0-2C54-B74C-A659-65A66BEF4318}"/>
                  </a:ext>
                </a:extLst>
              </p:cNvPr>
              <p:cNvSpPr>
                <a:spLocks/>
              </p:cNvSpPr>
              <p:nvPr/>
            </p:nvSpPr>
            <p:spPr bwMode="auto">
              <a:xfrm>
                <a:off x="10166350" y="6096000"/>
                <a:ext cx="150812" cy="352425"/>
              </a:xfrm>
              <a:custGeom>
                <a:avLst/>
                <a:gdLst>
                  <a:gd name="T0" fmla="*/ 95 w 95"/>
                  <a:gd name="T1" fmla="*/ 0 h 222"/>
                  <a:gd name="T2" fmla="*/ 0 w 95"/>
                  <a:gd name="T3" fmla="*/ 222 h 222"/>
                  <a:gd name="T4" fmla="*/ 95 w 95"/>
                  <a:gd name="T5" fmla="*/ 0 h 222"/>
                </a:gdLst>
                <a:ahLst/>
                <a:cxnLst>
                  <a:cxn ang="0">
                    <a:pos x="T0" y="T1"/>
                  </a:cxn>
                  <a:cxn ang="0">
                    <a:pos x="T2" y="T3"/>
                  </a:cxn>
                  <a:cxn ang="0">
                    <a:pos x="T4" y="T5"/>
                  </a:cxn>
                </a:cxnLst>
                <a:rect l="0" t="0" r="r" b="b"/>
                <a:pathLst>
                  <a:path w="95" h="222">
                    <a:moveTo>
                      <a:pt x="95" y="0"/>
                    </a:moveTo>
                    <a:lnTo>
                      <a:pt x="0" y="222"/>
                    </a:lnTo>
                    <a:lnTo>
                      <a:pt x="9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8" name="Line 66">
                <a:extLst>
                  <a:ext uri="{FF2B5EF4-FFF2-40B4-BE49-F238E27FC236}">
                    <a16:creationId xmlns:a16="http://schemas.microsoft.com/office/drawing/2014/main" id="{D593E274-F19E-9349-831B-49A9F135723C}"/>
                  </a:ext>
                </a:extLst>
              </p:cNvPr>
              <p:cNvSpPr>
                <a:spLocks noChangeShapeType="1"/>
              </p:cNvSpPr>
              <p:nvPr/>
            </p:nvSpPr>
            <p:spPr bwMode="auto">
              <a:xfrm flipH="1">
                <a:off x="10166350" y="6096000"/>
                <a:ext cx="150812" cy="352425"/>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sp>
            <p:nvSpPr>
              <p:cNvPr id="259" name="Freeform 67">
                <a:extLst>
                  <a:ext uri="{FF2B5EF4-FFF2-40B4-BE49-F238E27FC236}">
                    <a16:creationId xmlns:a16="http://schemas.microsoft.com/office/drawing/2014/main" id="{4C6DDECF-2A20-2249-8342-7D774B7EB503}"/>
                  </a:ext>
                </a:extLst>
              </p:cNvPr>
              <p:cNvSpPr>
                <a:spLocks/>
              </p:cNvSpPr>
              <p:nvPr/>
            </p:nvSpPr>
            <p:spPr bwMode="auto">
              <a:xfrm>
                <a:off x="10113963" y="6075363"/>
                <a:ext cx="255587" cy="395288"/>
              </a:xfrm>
              <a:custGeom>
                <a:avLst/>
                <a:gdLst>
                  <a:gd name="T0" fmla="*/ 65 w 161"/>
                  <a:gd name="T1" fmla="*/ 249 h 249"/>
                  <a:gd name="T2" fmla="*/ 0 w 161"/>
                  <a:gd name="T3" fmla="*/ 222 h 249"/>
                  <a:gd name="T4" fmla="*/ 96 w 161"/>
                  <a:gd name="T5" fmla="*/ 0 h 249"/>
                  <a:gd name="T6" fmla="*/ 161 w 161"/>
                  <a:gd name="T7" fmla="*/ 27 h 249"/>
                  <a:gd name="T8" fmla="*/ 65 w 161"/>
                  <a:gd name="T9" fmla="*/ 249 h 249"/>
                </a:gdLst>
                <a:ahLst/>
                <a:cxnLst>
                  <a:cxn ang="0">
                    <a:pos x="T0" y="T1"/>
                  </a:cxn>
                  <a:cxn ang="0">
                    <a:pos x="T2" y="T3"/>
                  </a:cxn>
                  <a:cxn ang="0">
                    <a:pos x="T4" y="T5"/>
                  </a:cxn>
                  <a:cxn ang="0">
                    <a:pos x="T6" y="T7"/>
                  </a:cxn>
                  <a:cxn ang="0">
                    <a:pos x="T8" y="T9"/>
                  </a:cxn>
                </a:cxnLst>
                <a:rect l="0" t="0" r="r" b="b"/>
                <a:pathLst>
                  <a:path w="161" h="249">
                    <a:moveTo>
                      <a:pt x="65" y="249"/>
                    </a:moveTo>
                    <a:lnTo>
                      <a:pt x="0" y="222"/>
                    </a:lnTo>
                    <a:lnTo>
                      <a:pt x="96" y="0"/>
                    </a:lnTo>
                    <a:lnTo>
                      <a:pt x="161" y="27"/>
                    </a:lnTo>
                    <a:lnTo>
                      <a:pt x="65" y="2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40">
                  <a:defRPr/>
                </a:pPr>
                <a:endParaRPr lang="en-US" sz="1067" kern="0" dirty="0">
                  <a:solidFill>
                    <a:sysClr val="windowText" lastClr="000000"/>
                  </a:solidFill>
                  <a:latin typeface="CiscoSansTT ExtraLight" panose="020B0303020201020303" pitchFamily="34" charset="0"/>
                </a:endParaRPr>
              </a:p>
            </p:txBody>
          </p:sp>
        </p:grpSp>
      </p:grpSp>
      <p:sp>
        <p:nvSpPr>
          <p:cNvPr id="260" name="Oval 259">
            <a:extLst>
              <a:ext uri="{FF2B5EF4-FFF2-40B4-BE49-F238E27FC236}">
                <a16:creationId xmlns:a16="http://schemas.microsoft.com/office/drawing/2014/main" id="{E6C57BE5-7AC6-1E46-9CDF-A7B2AE68C7A2}"/>
              </a:ext>
            </a:extLst>
          </p:cNvPr>
          <p:cNvSpPr/>
          <p:nvPr/>
        </p:nvSpPr>
        <p:spPr>
          <a:xfrm>
            <a:off x="3207963" y="3158506"/>
            <a:ext cx="543129" cy="543131"/>
          </a:xfrm>
          <a:prstGeom prst="ellipse">
            <a:avLst/>
          </a:prstGeom>
          <a:solidFill>
            <a:srgbClr val="F7F2EB"/>
          </a:solidFill>
          <a:ln w="19050">
            <a:solidFill>
              <a:srgbClr val="36A4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1333" kern="0" dirty="0">
              <a:solidFill>
                <a:sysClr val="windowText" lastClr="000000"/>
              </a:solidFill>
              <a:latin typeface="CiscoSansTT ExtraLight" panose="020B0303020201020303" pitchFamily="34" charset="0"/>
            </a:endParaRPr>
          </a:p>
        </p:txBody>
      </p:sp>
      <p:sp>
        <p:nvSpPr>
          <p:cNvPr id="261" name="Freeform 260">
            <a:extLst>
              <a:ext uri="{FF2B5EF4-FFF2-40B4-BE49-F238E27FC236}">
                <a16:creationId xmlns:a16="http://schemas.microsoft.com/office/drawing/2014/main" id="{A19C5E6C-4BA0-0244-9478-987B5B1B84E9}"/>
              </a:ext>
            </a:extLst>
          </p:cNvPr>
          <p:cNvSpPr>
            <a:spLocks noChangeArrowheads="1"/>
          </p:cNvSpPr>
          <p:nvPr/>
        </p:nvSpPr>
        <p:spPr bwMode="auto">
          <a:xfrm flipH="1">
            <a:off x="3302748" y="3253292"/>
            <a:ext cx="353556" cy="353556"/>
          </a:xfrm>
          <a:custGeom>
            <a:avLst/>
            <a:gdLst>
              <a:gd name="connsiteX0" fmla="*/ 2240514 w 3214688"/>
              <a:gd name="connsiteY0" fmla="*/ 2452692 h 3214688"/>
              <a:gd name="connsiteX1" fmla="*/ 2164154 w 3214688"/>
              <a:gd name="connsiteY1" fmla="*/ 2577661 h 3214688"/>
              <a:gd name="connsiteX2" fmla="*/ 2066550 w 3214688"/>
              <a:gd name="connsiteY2" fmla="*/ 2716118 h 3214688"/>
              <a:gd name="connsiteX3" fmla="*/ 1754615 w 3214688"/>
              <a:gd name="connsiteY3" fmla="*/ 3074168 h 3214688"/>
              <a:gd name="connsiteX4" fmla="*/ 1740871 w 3214688"/>
              <a:gd name="connsiteY4" fmla="*/ 3087292 h 3214688"/>
              <a:gd name="connsiteX5" fmla="*/ 1759187 w 3214688"/>
              <a:gd name="connsiteY5" fmla="*/ 3086367 h 3214688"/>
              <a:gd name="connsiteX6" fmla="*/ 2552008 w 3214688"/>
              <a:gd name="connsiteY6" fmla="*/ 2754731 h 3214688"/>
              <a:gd name="connsiteX7" fmla="*/ 2647815 w 3214688"/>
              <a:gd name="connsiteY7" fmla="*/ 2667609 h 3214688"/>
              <a:gd name="connsiteX8" fmla="*/ 2533366 w 3214688"/>
              <a:gd name="connsiteY8" fmla="*/ 2587696 h 3214688"/>
              <a:gd name="connsiteX9" fmla="*/ 2342448 w 3214688"/>
              <a:gd name="connsiteY9" fmla="*/ 2491033 h 3214688"/>
              <a:gd name="connsiteX10" fmla="*/ 974642 w 3214688"/>
              <a:gd name="connsiteY10" fmla="*/ 2452516 h 3214688"/>
              <a:gd name="connsiteX11" fmla="*/ 872242 w 3214688"/>
              <a:gd name="connsiteY11" fmla="*/ 2491033 h 3214688"/>
              <a:gd name="connsiteX12" fmla="*/ 681324 w 3214688"/>
              <a:gd name="connsiteY12" fmla="*/ 2587696 h 3214688"/>
              <a:gd name="connsiteX13" fmla="*/ 566873 w 3214688"/>
              <a:gd name="connsiteY13" fmla="*/ 2667611 h 3214688"/>
              <a:gd name="connsiteX14" fmla="*/ 662678 w 3214688"/>
              <a:gd name="connsiteY14" fmla="*/ 2754731 h 3214688"/>
              <a:gd name="connsiteX15" fmla="*/ 1455500 w 3214688"/>
              <a:gd name="connsiteY15" fmla="*/ 3086367 h 3214688"/>
              <a:gd name="connsiteX16" fmla="*/ 1473960 w 3214688"/>
              <a:gd name="connsiteY16" fmla="*/ 3087299 h 3214688"/>
              <a:gd name="connsiteX17" fmla="*/ 1460208 w 3214688"/>
              <a:gd name="connsiteY17" fmla="*/ 3074168 h 3214688"/>
              <a:gd name="connsiteX18" fmla="*/ 1148273 w 3214688"/>
              <a:gd name="connsiteY18" fmla="*/ 2716118 h 3214688"/>
              <a:gd name="connsiteX19" fmla="*/ 1050800 w 3214688"/>
              <a:gd name="connsiteY19" fmla="*/ 2577661 h 3214688"/>
              <a:gd name="connsiteX20" fmla="*/ 1668463 w 3214688"/>
              <a:gd name="connsiteY20" fmla="*/ 2349078 h 3214688"/>
              <a:gd name="connsiteX21" fmla="*/ 1668463 w 3214688"/>
              <a:gd name="connsiteY21" fmla="*/ 2987045 h 3214688"/>
              <a:gd name="connsiteX22" fmla="*/ 1686282 w 3214688"/>
              <a:gd name="connsiteY22" fmla="*/ 2969732 h 3214688"/>
              <a:gd name="connsiteX23" fmla="*/ 2047573 w 3214688"/>
              <a:gd name="connsiteY23" fmla="*/ 2532767 h 3214688"/>
              <a:gd name="connsiteX24" fmla="*/ 2118389 w 3214688"/>
              <a:gd name="connsiteY24" fmla="*/ 2414793 h 3214688"/>
              <a:gd name="connsiteX25" fmla="*/ 2062644 w 3214688"/>
              <a:gd name="connsiteY25" fmla="*/ 2398957 h 3214688"/>
              <a:gd name="connsiteX26" fmla="*/ 1838838 w 3214688"/>
              <a:gd name="connsiteY26" fmla="*/ 2359062 h 3214688"/>
              <a:gd name="connsiteX27" fmla="*/ 1546226 w 3214688"/>
              <a:gd name="connsiteY27" fmla="*/ 2349078 h 3214688"/>
              <a:gd name="connsiteX28" fmla="*/ 1375851 w 3214688"/>
              <a:gd name="connsiteY28" fmla="*/ 2359062 h 3214688"/>
              <a:gd name="connsiteX29" fmla="*/ 1152046 w 3214688"/>
              <a:gd name="connsiteY29" fmla="*/ 2398957 h 3214688"/>
              <a:gd name="connsiteX30" fmla="*/ 1097994 w 3214688"/>
              <a:gd name="connsiteY30" fmla="*/ 2414312 h 3214688"/>
              <a:gd name="connsiteX31" fmla="*/ 1168773 w 3214688"/>
              <a:gd name="connsiteY31" fmla="*/ 2532767 h 3214688"/>
              <a:gd name="connsiteX32" fmla="*/ 1528675 w 3214688"/>
              <a:gd name="connsiteY32" fmla="*/ 2969732 h 3214688"/>
              <a:gd name="connsiteX33" fmla="*/ 1546226 w 3214688"/>
              <a:gd name="connsiteY33" fmla="*/ 2986822 h 3214688"/>
              <a:gd name="connsiteX34" fmla="*/ 2486262 w 3214688"/>
              <a:gd name="connsiteY34" fmla="*/ 1668463 h 3214688"/>
              <a:gd name="connsiteX35" fmla="*/ 2482389 w 3214688"/>
              <a:gd name="connsiteY35" fmla="*/ 1744921 h 3214688"/>
              <a:gd name="connsiteX36" fmla="*/ 2321876 w 3214688"/>
              <a:gd name="connsiteY36" fmla="*/ 2298467 h 3214688"/>
              <a:gd name="connsiteX37" fmla="*/ 2297383 w 3214688"/>
              <a:gd name="connsiteY37" fmla="*/ 2345664 h 3214688"/>
              <a:gd name="connsiteX38" fmla="*/ 2392218 w 3214688"/>
              <a:gd name="connsiteY38" fmla="*/ 2381629 h 3214688"/>
              <a:gd name="connsiteX39" fmla="*/ 2596737 w 3214688"/>
              <a:gd name="connsiteY39" fmla="*/ 2485449 h 3214688"/>
              <a:gd name="connsiteX40" fmla="*/ 2730520 w 3214688"/>
              <a:gd name="connsiteY40" fmla="*/ 2578412 h 3214688"/>
              <a:gd name="connsiteX41" fmla="*/ 2753323 w 3214688"/>
              <a:gd name="connsiteY41" fmla="*/ 2553309 h 3214688"/>
              <a:gd name="connsiteX42" fmla="*/ 3084782 w 3214688"/>
              <a:gd name="connsiteY42" fmla="*/ 1760063 h 3214688"/>
              <a:gd name="connsiteX43" fmla="*/ 3089405 w 3214688"/>
              <a:gd name="connsiteY43" fmla="*/ 1668463 h 3214688"/>
              <a:gd name="connsiteX44" fmla="*/ 1668463 w 3214688"/>
              <a:gd name="connsiteY44" fmla="*/ 1668463 h 3214688"/>
              <a:gd name="connsiteX45" fmla="*/ 1668463 w 3214688"/>
              <a:gd name="connsiteY45" fmla="*/ 2227749 h 3214688"/>
              <a:gd name="connsiteX46" fmla="*/ 1854174 w 3214688"/>
              <a:gd name="connsiteY46" fmla="*/ 2238874 h 3214688"/>
              <a:gd name="connsiteX47" fmla="*/ 2093075 w 3214688"/>
              <a:gd name="connsiteY47" fmla="*/ 2282190 h 3214688"/>
              <a:gd name="connsiteX48" fmla="*/ 2180461 w 3214688"/>
              <a:gd name="connsiteY48" fmla="*/ 2307322 h 3214688"/>
              <a:gd name="connsiteX49" fmla="*/ 2223231 w 3214688"/>
              <a:gd name="connsiteY49" fmla="*/ 2220775 h 3214688"/>
              <a:gd name="connsiteX50" fmla="*/ 2360202 w 3214688"/>
              <a:gd name="connsiteY50" fmla="*/ 1739141 h 3214688"/>
              <a:gd name="connsiteX51" fmla="*/ 2363915 w 3214688"/>
              <a:gd name="connsiteY51" fmla="*/ 1668463 h 3214688"/>
              <a:gd name="connsiteX52" fmla="*/ 853934 w 3214688"/>
              <a:gd name="connsiteY52" fmla="*/ 1668463 h 3214688"/>
              <a:gd name="connsiteX53" fmla="*/ 857628 w 3214688"/>
              <a:gd name="connsiteY53" fmla="*/ 1739141 h 3214688"/>
              <a:gd name="connsiteX54" fmla="*/ 993929 w 3214688"/>
              <a:gd name="connsiteY54" fmla="*/ 2220775 h 3214688"/>
              <a:gd name="connsiteX55" fmla="*/ 1036215 w 3214688"/>
              <a:gd name="connsiteY55" fmla="*/ 2306750 h 3214688"/>
              <a:gd name="connsiteX56" fmla="*/ 1121614 w 3214688"/>
              <a:gd name="connsiteY56" fmla="*/ 2282190 h 3214688"/>
              <a:gd name="connsiteX57" fmla="*/ 1360516 w 3214688"/>
              <a:gd name="connsiteY57" fmla="*/ 2238874 h 3214688"/>
              <a:gd name="connsiteX58" fmla="*/ 1546226 w 3214688"/>
              <a:gd name="connsiteY58" fmla="*/ 2227749 h 3214688"/>
              <a:gd name="connsiteX59" fmla="*/ 1546226 w 3214688"/>
              <a:gd name="connsiteY59" fmla="*/ 1668463 h 3214688"/>
              <a:gd name="connsiteX60" fmla="*/ 125282 w 3214688"/>
              <a:gd name="connsiteY60" fmla="*/ 1668463 h 3214688"/>
              <a:gd name="connsiteX61" fmla="*/ 129905 w 3214688"/>
              <a:gd name="connsiteY61" fmla="*/ 1760063 h 3214688"/>
              <a:gd name="connsiteX62" fmla="*/ 461363 w 3214688"/>
              <a:gd name="connsiteY62" fmla="*/ 2553309 h 3214688"/>
              <a:gd name="connsiteX63" fmla="*/ 484168 w 3214688"/>
              <a:gd name="connsiteY63" fmla="*/ 2578414 h 3214688"/>
              <a:gd name="connsiteX64" fmla="*/ 617953 w 3214688"/>
              <a:gd name="connsiteY64" fmla="*/ 2485449 h 3214688"/>
              <a:gd name="connsiteX65" fmla="*/ 822472 w 3214688"/>
              <a:gd name="connsiteY65" fmla="*/ 2381629 h 3214688"/>
              <a:gd name="connsiteX66" fmla="*/ 918086 w 3214688"/>
              <a:gd name="connsiteY66" fmla="*/ 2345368 h 3214688"/>
              <a:gd name="connsiteX67" fmla="*/ 893910 w 3214688"/>
              <a:gd name="connsiteY67" fmla="*/ 2298467 h 3214688"/>
              <a:gd name="connsiteX68" fmla="*/ 735344 w 3214688"/>
              <a:gd name="connsiteY68" fmla="*/ 1744921 h 3214688"/>
              <a:gd name="connsiteX69" fmla="*/ 731546 w 3214688"/>
              <a:gd name="connsiteY69" fmla="*/ 1668463 h 3214688"/>
              <a:gd name="connsiteX70" fmla="*/ 1036436 w 3214688"/>
              <a:gd name="connsiteY70" fmla="*/ 911460 h 3214688"/>
              <a:gd name="connsiteX71" fmla="*/ 993929 w 3214688"/>
              <a:gd name="connsiteY71" fmla="*/ 998077 h 3214688"/>
              <a:gd name="connsiteX72" fmla="*/ 857628 w 3214688"/>
              <a:gd name="connsiteY72" fmla="*/ 1481228 h 3214688"/>
              <a:gd name="connsiteX73" fmla="*/ 854245 w 3214688"/>
              <a:gd name="connsiteY73" fmla="*/ 1546225 h 3214688"/>
              <a:gd name="connsiteX74" fmla="*/ 1546226 w 3214688"/>
              <a:gd name="connsiteY74" fmla="*/ 1546225 h 3214688"/>
              <a:gd name="connsiteX75" fmla="*/ 1546226 w 3214688"/>
              <a:gd name="connsiteY75" fmla="*/ 990118 h 3214688"/>
              <a:gd name="connsiteX76" fmla="*/ 1360255 w 3214688"/>
              <a:gd name="connsiteY76" fmla="*/ 978989 h 3214688"/>
              <a:gd name="connsiteX77" fmla="*/ 1120814 w 3214688"/>
              <a:gd name="connsiteY77" fmla="*/ 935673 h 3214688"/>
              <a:gd name="connsiteX78" fmla="*/ 2180241 w 3214688"/>
              <a:gd name="connsiteY78" fmla="*/ 910890 h 3214688"/>
              <a:gd name="connsiteX79" fmla="*/ 2093876 w 3214688"/>
              <a:gd name="connsiteY79" fmla="*/ 935673 h 3214688"/>
              <a:gd name="connsiteX80" fmla="*/ 1854434 w 3214688"/>
              <a:gd name="connsiteY80" fmla="*/ 978989 h 3214688"/>
              <a:gd name="connsiteX81" fmla="*/ 1668463 w 3214688"/>
              <a:gd name="connsiteY81" fmla="*/ 990118 h 3214688"/>
              <a:gd name="connsiteX82" fmla="*/ 1668463 w 3214688"/>
              <a:gd name="connsiteY82" fmla="*/ 1546225 h 3214688"/>
              <a:gd name="connsiteX83" fmla="*/ 2363603 w 3214688"/>
              <a:gd name="connsiteY83" fmla="*/ 1546225 h 3214688"/>
              <a:gd name="connsiteX84" fmla="*/ 2360202 w 3214688"/>
              <a:gd name="connsiteY84" fmla="*/ 1481228 h 3214688"/>
              <a:gd name="connsiteX85" fmla="*/ 2223231 w 3214688"/>
              <a:gd name="connsiteY85" fmla="*/ 998077 h 3214688"/>
              <a:gd name="connsiteX86" fmla="*/ 2731519 w 3214688"/>
              <a:gd name="connsiteY86" fmla="*/ 638964 h 3214688"/>
              <a:gd name="connsiteX87" fmla="*/ 2597865 w 3214688"/>
              <a:gd name="connsiteY87" fmla="*/ 732415 h 3214688"/>
              <a:gd name="connsiteX88" fmla="*/ 2393553 w 3214688"/>
              <a:gd name="connsiteY88" fmla="*/ 836234 h 3214688"/>
              <a:gd name="connsiteX89" fmla="*/ 2297528 w 3214688"/>
              <a:gd name="connsiteY89" fmla="*/ 872602 h 3214688"/>
              <a:gd name="connsiteX90" fmla="*/ 2321876 w 3214688"/>
              <a:gd name="connsiteY90" fmla="*/ 919557 h 3214688"/>
              <a:gd name="connsiteX91" fmla="*/ 2482389 w 3214688"/>
              <a:gd name="connsiteY91" fmla="*/ 1474977 h 3214688"/>
              <a:gd name="connsiteX92" fmla="*/ 2485971 w 3214688"/>
              <a:gd name="connsiteY92" fmla="*/ 1546225 h 3214688"/>
              <a:gd name="connsiteX93" fmla="*/ 3089325 w 3214688"/>
              <a:gd name="connsiteY93" fmla="*/ 1546225 h 3214688"/>
              <a:gd name="connsiteX94" fmla="*/ 3084782 w 3214688"/>
              <a:gd name="connsiteY94" fmla="*/ 1456213 h 3214688"/>
              <a:gd name="connsiteX95" fmla="*/ 2753323 w 3214688"/>
              <a:gd name="connsiteY95" fmla="*/ 662968 h 3214688"/>
              <a:gd name="connsiteX96" fmla="*/ 483169 w 3214688"/>
              <a:gd name="connsiteY96" fmla="*/ 638963 h 3214688"/>
              <a:gd name="connsiteX97" fmla="*/ 461363 w 3214688"/>
              <a:gd name="connsiteY97" fmla="*/ 662968 h 3214688"/>
              <a:gd name="connsiteX98" fmla="*/ 129905 w 3214688"/>
              <a:gd name="connsiteY98" fmla="*/ 1456213 h 3214688"/>
              <a:gd name="connsiteX99" fmla="*/ 125362 w 3214688"/>
              <a:gd name="connsiteY99" fmla="*/ 1546225 h 3214688"/>
              <a:gd name="connsiteX100" fmla="*/ 731831 w 3214688"/>
              <a:gd name="connsiteY100" fmla="*/ 1546225 h 3214688"/>
              <a:gd name="connsiteX101" fmla="*/ 735344 w 3214688"/>
              <a:gd name="connsiteY101" fmla="*/ 1474977 h 3214688"/>
              <a:gd name="connsiteX102" fmla="*/ 893910 w 3214688"/>
              <a:gd name="connsiteY102" fmla="*/ 919557 h 3214688"/>
              <a:gd name="connsiteX103" fmla="*/ 917942 w 3214688"/>
              <a:gd name="connsiteY103" fmla="*/ 872897 h 3214688"/>
              <a:gd name="connsiteX104" fmla="*/ 821137 w 3214688"/>
              <a:gd name="connsiteY104" fmla="*/ 836234 h 3214688"/>
              <a:gd name="connsiteX105" fmla="*/ 616825 w 3214688"/>
              <a:gd name="connsiteY105" fmla="*/ 732415 h 3214688"/>
              <a:gd name="connsiteX106" fmla="*/ 1546226 w 3214688"/>
              <a:gd name="connsiteY106" fmla="*/ 231046 h 3214688"/>
              <a:gd name="connsiteX107" fmla="*/ 1528675 w 3214688"/>
              <a:gd name="connsiteY107" fmla="*/ 248139 h 3214688"/>
              <a:gd name="connsiteX108" fmla="*/ 1168773 w 3214688"/>
              <a:gd name="connsiteY108" fmla="*/ 685478 h 3214688"/>
              <a:gd name="connsiteX109" fmla="*/ 1098769 w 3214688"/>
              <a:gd name="connsiteY109" fmla="*/ 802845 h 3214688"/>
              <a:gd name="connsiteX110" fmla="*/ 1152046 w 3214688"/>
              <a:gd name="connsiteY110" fmla="*/ 818106 h 3214688"/>
              <a:gd name="connsiteX111" fmla="*/ 1375851 w 3214688"/>
              <a:gd name="connsiteY111" fmla="*/ 858541 h 3214688"/>
              <a:gd name="connsiteX112" fmla="*/ 1546226 w 3214688"/>
              <a:gd name="connsiteY112" fmla="*/ 868716 h 3214688"/>
              <a:gd name="connsiteX113" fmla="*/ 1668463 w 3214688"/>
              <a:gd name="connsiteY113" fmla="*/ 230823 h 3214688"/>
              <a:gd name="connsiteX114" fmla="*/ 1668463 w 3214688"/>
              <a:gd name="connsiteY114" fmla="*/ 868716 h 3214688"/>
              <a:gd name="connsiteX115" fmla="*/ 1838838 w 3214688"/>
              <a:gd name="connsiteY115" fmla="*/ 858541 h 3214688"/>
              <a:gd name="connsiteX116" fmla="*/ 2062644 w 3214688"/>
              <a:gd name="connsiteY116" fmla="*/ 818106 h 3214688"/>
              <a:gd name="connsiteX117" fmla="*/ 2117610 w 3214688"/>
              <a:gd name="connsiteY117" fmla="*/ 802362 h 3214688"/>
              <a:gd name="connsiteX118" fmla="*/ 2047573 w 3214688"/>
              <a:gd name="connsiteY118" fmla="*/ 685478 h 3214688"/>
              <a:gd name="connsiteX119" fmla="*/ 1686282 w 3214688"/>
              <a:gd name="connsiteY119" fmla="*/ 248139 h 3214688"/>
              <a:gd name="connsiteX120" fmla="*/ 1739116 w 3214688"/>
              <a:gd name="connsiteY120" fmla="*/ 128896 h 3214688"/>
              <a:gd name="connsiteX121" fmla="*/ 1754615 w 3214688"/>
              <a:gd name="connsiteY121" fmla="*/ 143696 h 3214688"/>
              <a:gd name="connsiteX122" fmla="*/ 2066550 w 3214688"/>
              <a:gd name="connsiteY122" fmla="*/ 501745 h 3214688"/>
              <a:gd name="connsiteX123" fmla="*/ 2164154 w 3214688"/>
              <a:gd name="connsiteY123" fmla="*/ 640209 h 3214688"/>
              <a:gd name="connsiteX124" fmla="*/ 2239903 w 3214688"/>
              <a:gd name="connsiteY124" fmla="*/ 764214 h 3214688"/>
              <a:gd name="connsiteX125" fmla="*/ 2342448 w 3214688"/>
              <a:gd name="connsiteY125" fmla="*/ 725496 h 3214688"/>
              <a:gd name="connsiteX126" fmla="*/ 2533366 w 3214688"/>
              <a:gd name="connsiteY126" fmla="*/ 629040 h 3214688"/>
              <a:gd name="connsiteX127" fmla="*/ 2648575 w 3214688"/>
              <a:gd name="connsiteY127" fmla="*/ 549358 h 3214688"/>
              <a:gd name="connsiteX128" fmla="*/ 2552008 w 3214688"/>
              <a:gd name="connsiteY128" fmla="*/ 461545 h 3214688"/>
              <a:gd name="connsiteX129" fmla="*/ 1759187 w 3214688"/>
              <a:gd name="connsiteY129" fmla="*/ 129910 h 3214688"/>
              <a:gd name="connsiteX130" fmla="*/ 1475715 w 3214688"/>
              <a:gd name="connsiteY130" fmla="*/ 128888 h 3214688"/>
              <a:gd name="connsiteX131" fmla="*/ 1455500 w 3214688"/>
              <a:gd name="connsiteY131" fmla="*/ 129910 h 3214688"/>
              <a:gd name="connsiteX132" fmla="*/ 662678 w 3214688"/>
              <a:gd name="connsiteY132" fmla="*/ 461545 h 3214688"/>
              <a:gd name="connsiteX133" fmla="*/ 566113 w 3214688"/>
              <a:gd name="connsiteY133" fmla="*/ 549357 h 3214688"/>
              <a:gd name="connsiteX134" fmla="*/ 681324 w 3214688"/>
              <a:gd name="connsiteY134" fmla="*/ 629040 h 3214688"/>
              <a:gd name="connsiteX135" fmla="*/ 872242 w 3214688"/>
              <a:gd name="connsiteY135" fmla="*/ 725496 h 3214688"/>
              <a:gd name="connsiteX136" fmla="*/ 975251 w 3214688"/>
              <a:gd name="connsiteY136" fmla="*/ 764389 h 3214688"/>
              <a:gd name="connsiteX137" fmla="*/ 1050800 w 3214688"/>
              <a:gd name="connsiteY137" fmla="*/ 640209 h 3214688"/>
              <a:gd name="connsiteX138" fmla="*/ 1148273 w 3214688"/>
              <a:gd name="connsiteY138" fmla="*/ 501745 h 3214688"/>
              <a:gd name="connsiteX139" fmla="*/ 1460208 w 3214688"/>
              <a:gd name="connsiteY139" fmla="*/ 143696 h 3214688"/>
              <a:gd name="connsiteX140" fmla="*/ 1607344 w 3214688"/>
              <a:gd name="connsiteY140" fmla="*/ 0 h 3214688"/>
              <a:gd name="connsiteX141" fmla="*/ 3214688 w 3214688"/>
              <a:gd name="connsiteY141" fmla="*/ 1607344 h 3214688"/>
              <a:gd name="connsiteX142" fmla="*/ 1607344 w 3214688"/>
              <a:gd name="connsiteY142" fmla="*/ 3214688 h 3214688"/>
              <a:gd name="connsiteX143" fmla="*/ 0 w 3214688"/>
              <a:gd name="connsiteY143" fmla="*/ 1607344 h 3214688"/>
              <a:gd name="connsiteX144" fmla="*/ 1607344 w 3214688"/>
              <a:gd name="connsiteY144" fmla="*/ 0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214688" h="3214688">
                <a:moveTo>
                  <a:pt x="2240514" y="2452692"/>
                </a:moveTo>
                <a:lnTo>
                  <a:pt x="2164154" y="2577661"/>
                </a:lnTo>
                <a:cubicBezTo>
                  <a:pt x="2133682" y="2623995"/>
                  <a:pt x="2101138" y="2670175"/>
                  <a:pt x="2066550" y="2716118"/>
                </a:cubicBezTo>
                <a:cubicBezTo>
                  <a:pt x="1950245" y="2873312"/>
                  <a:pt x="1834903" y="2995905"/>
                  <a:pt x="1754615" y="3074168"/>
                </a:cubicBezTo>
                <a:lnTo>
                  <a:pt x="1740871" y="3087292"/>
                </a:lnTo>
                <a:lnTo>
                  <a:pt x="1759187" y="3086367"/>
                </a:lnTo>
                <a:cubicBezTo>
                  <a:pt x="2058736" y="3055930"/>
                  <a:pt x="2331968" y="2936422"/>
                  <a:pt x="2552008" y="2754731"/>
                </a:cubicBezTo>
                <a:lnTo>
                  <a:pt x="2647815" y="2667609"/>
                </a:lnTo>
                <a:lnTo>
                  <a:pt x="2533366" y="2587696"/>
                </a:lnTo>
                <a:cubicBezTo>
                  <a:pt x="2472930" y="2551687"/>
                  <a:pt x="2409077" y="2519400"/>
                  <a:pt x="2342448" y="2491033"/>
                </a:cubicBezTo>
                <a:close/>
                <a:moveTo>
                  <a:pt x="974642" y="2452516"/>
                </a:moveTo>
                <a:lnTo>
                  <a:pt x="872242" y="2491033"/>
                </a:lnTo>
                <a:cubicBezTo>
                  <a:pt x="805613" y="2519400"/>
                  <a:pt x="741760" y="2551687"/>
                  <a:pt x="681324" y="2587696"/>
                </a:cubicBezTo>
                <a:lnTo>
                  <a:pt x="566873" y="2667611"/>
                </a:lnTo>
                <a:lnTo>
                  <a:pt x="662678" y="2754731"/>
                </a:lnTo>
                <a:cubicBezTo>
                  <a:pt x="882719" y="2936422"/>
                  <a:pt x="1155951" y="3055930"/>
                  <a:pt x="1455500" y="3086367"/>
                </a:cubicBezTo>
                <a:lnTo>
                  <a:pt x="1473960" y="3087299"/>
                </a:lnTo>
                <a:lnTo>
                  <a:pt x="1460208" y="3074168"/>
                </a:lnTo>
                <a:cubicBezTo>
                  <a:pt x="1379921" y="2995905"/>
                  <a:pt x="1264578" y="2873312"/>
                  <a:pt x="1148273" y="2716118"/>
                </a:cubicBezTo>
                <a:cubicBezTo>
                  <a:pt x="1113686" y="2670175"/>
                  <a:pt x="1081189" y="2623995"/>
                  <a:pt x="1050800" y="2577661"/>
                </a:cubicBezTo>
                <a:close/>
                <a:moveTo>
                  <a:pt x="1668463" y="2349078"/>
                </a:moveTo>
                <a:lnTo>
                  <a:pt x="1668463" y="2987045"/>
                </a:lnTo>
                <a:lnTo>
                  <a:pt x="1686282" y="2969732"/>
                </a:lnTo>
                <a:cubicBezTo>
                  <a:pt x="1781612" y="2874931"/>
                  <a:pt x="1920253" y="2723080"/>
                  <a:pt x="2047573" y="2532767"/>
                </a:cubicBezTo>
                <a:lnTo>
                  <a:pt x="2118389" y="2414793"/>
                </a:lnTo>
                <a:lnTo>
                  <a:pt x="2062644" y="2398957"/>
                </a:lnTo>
                <a:cubicBezTo>
                  <a:pt x="1989750" y="2381404"/>
                  <a:pt x="1914935" y="2368039"/>
                  <a:pt x="1838838" y="2359062"/>
                </a:cubicBezTo>
                <a:close/>
                <a:moveTo>
                  <a:pt x="1546226" y="2349078"/>
                </a:moveTo>
                <a:lnTo>
                  <a:pt x="1375851" y="2359062"/>
                </a:lnTo>
                <a:cubicBezTo>
                  <a:pt x="1299755" y="2368039"/>
                  <a:pt x="1224940" y="2381404"/>
                  <a:pt x="1152046" y="2398957"/>
                </a:cubicBezTo>
                <a:lnTo>
                  <a:pt x="1097994" y="2414312"/>
                </a:lnTo>
                <a:lnTo>
                  <a:pt x="1168773" y="2532767"/>
                </a:lnTo>
                <a:cubicBezTo>
                  <a:pt x="1295523" y="2723080"/>
                  <a:pt x="1433595" y="2874931"/>
                  <a:pt x="1528675" y="2969732"/>
                </a:cubicBezTo>
                <a:lnTo>
                  <a:pt x="1546226" y="2986822"/>
                </a:lnTo>
                <a:close/>
                <a:moveTo>
                  <a:pt x="2486262" y="1668463"/>
                </a:moveTo>
                <a:lnTo>
                  <a:pt x="2482389" y="1744921"/>
                </a:lnTo>
                <a:cubicBezTo>
                  <a:pt x="2464263" y="1925703"/>
                  <a:pt x="2410126" y="2111990"/>
                  <a:pt x="2321876" y="2298467"/>
                </a:cubicBezTo>
                <a:lnTo>
                  <a:pt x="2297383" y="2345664"/>
                </a:lnTo>
                <a:lnTo>
                  <a:pt x="2392218" y="2381629"/>
                </a:lnTo>
                <a:cubicBezTo>
                  <a:pt x="2463528" y="2412174"/>
                  <a:pt x="2531927" y="2446867"/>
                  <a:pt x="2596737" y="2485449"/>
                </a:cubicBezTo>
                <a:lnTo>
                  <a:pt x="2730520" y="2578412"/>
                </a:lnTo>
                <a:lnTo>
                  <a:pt x="2753323" y="2553309"/>
                </a:lnTo>
                <a:cubicBezTo>
                  <a:pt x="2934917" y="2333150"/>
                  <a:pt x="3054361" y="2059772"/>
                  <a:pt x="3084782" y="1760063"/>
                </a:cubicBezTo>
                <a:lnTo>
                  <a:pt x="3089405" y="1668463"/>
                </a:lnTo>
                <a:close/>
                <a:moveTo>
                  <a:pt x="1668463" y="1668463"/>
                </a:moveTo>
                <a:lnTo>
                  <a:pt x="1668463" y="2227749"/>
                </a:lnTo>
                <a:lnTo>
                  <a:pt x="1854174" y="2238874"/>
                </a:lnTo>
                <a:cubicBezTo>
                  <a:pt x="1935356" y="2248644"/>
                  <a:pt x="2015217" y="2263170"/>
                  <a:pt x="2093075" y="2282190"/>
                </a:cubicBezTo>
                <a:lnTo>
                  <a:pt x="2180461" y="2307322"/>
                </a:lnTo>
                <a:lnTo>
                  <a:pt x="2223231" y="2220775"/>
                </a:lnTo>
                <a:cubicBezTo>
                  <a:pt x="2291457" y="2071357"/>
                  <a:pt x="2342510" y="1908976"/>
                  <a:pt x="2360202" y="1739141"/>
                </a:cubicBezTo>
                <a:lnTo>
                  <a:pt x="2363915" y="1668463"/>
                </a:lnTo>
                <a:close/>
                <a:moveTo>
                  <a:pt x="853934" y="1668463"/>
                </a:moveTo>
                <a:lnTo>
                  <a:pt x="857628" y="1739141"/>
                </a:lnTo>
                <a:cubicBezTo>
                  <a:pt x="875231" y="1908976"/>
                  <a:pt x="926029" y="2071357"/>
                  <a:pt x="993929" y="2220775"/>
                </a:cubicBezTo>
                <a:lnTo>
                  <a:pt x="1036215" y="2306750"/>
                </a:lnTo>
                <a:lnTo>
                  <a:pt x="1121614" y="2282190"/>
                </a:lnTo>
                <a:cubicBezTo>
                  <a:pt x="1199473" y="2263170"/>
                  <a:pt x="1279334" y="2248644"/>
                  <a:pt x="1360516" y="2238874"/>
                </a:cubicBezTo>
                <a:lnTo>
                  <a:pt x="1546226" y="2227749"/>
                </a:lnTo>
                <a:lnTo>
                  <a:pt x="1546226" y="1668463"/>
                </a:lnTo>
                <a:close/>
                <a:moveTo>
                  <a:pt x="125282" y="1668463"/>
                </a:moveTo>
                <a:lnTo>
                  <a:pt x="129905" y="1760063"/>
                </a:lnTo>
                <a:cubicBezTo>
                  <a:pt x="160326" y="2059772"/>
                  <a:pt x="279770" y="2333150"/>
                  <a:pt x="461363" y="2553309"/>
                </a:cubicBezTo>
                <a:lnTo>
                  <a:pt x="484168" y="2578414"/>
                </a:lnTo>
                <a:lnTo>
                  <a:pt x="617953" y="2485449"/>
                </a:lnTo>
                <a:cubicBezTo>
                  <a:pt x="682763" y="2446867"/>
                  <a:pt x="751163" y="2412174"/>
                  <a:pt x="822472" y="2381629"/>
                </a:cubicBezTo>
                <a:lnTo>
                  <a:pt x="918086" y="2345368"/>
                </a:lnTo>
                <a:lnTo>
                  <a:pt x="893910" y="2298467"/>
                </a:lnTo>
                <a:cubicBezTo>
                  <a:pt x="806372" y="2111990"/>
                  <a:pt x="753137" y="1925703"/>
                  <a:pt x="735344" y="1744921"/>
                </a:cubicBezTo>
                <a:lnTo>
                  <a:pt x="731546" y="1668463"/>
                </a:lnTo>
                <a:close/>
                <a:moveTo>
                  <a:pt x="1036436" y="911460"/>
                </a:moveTo>
                <a:lnTo>
                  <a:pt x="993929" y="998077"/>
                </a:lnTo>
                <a:cubicBezTo>
                  <a:pt x="926029" y="1147854"/>
                  <a:pt x="875231" y="1310725"/>
                  <a:pt x="857628" y="1481228"/>
                </a:cubicBezTo>
                <a:lnTo>
                  <a:pt x="854245" y="1546225"/>
                </a:lnTo>
                <a:lnTo>
                  <a:pt x="1546226" y="1546225"/>
                </a:lnTo>
                <a:lnTo>
                  <a:pt x="1546226" y="990118"/>
                </a:lnTo>
                <a:lnTo>
                  <a:pt x="1360255" y="978989"/>
                </a:lnTo>
                <a:cubicBezTo>
                  <a:pt x="1278920" y="969219"/>
                  <a:pt x="1198859" y="954694"/>
                  <a:pt x="1120814" y="935673"/>
                </a:cubicBezTo>
                <a:close/>
                <a:moveTo>
                  <a:pt x="2180241" y="910890"/>
                </a:moveTo>
                <a:lnTo>
                  <a:pt x="2093876" y="935673"/>
                </a:lnTo>
                <a:cubicBezTo>
                  <a:pt x="2015831" y="954694"/>
                  <a:pt x="1935770" y="969219"/>
                  <a:pt x="1854434" y="978989"/>
                </a:cubicBezTo>
                <a:lnTo>
                  <a:pt x="1668463" y="990118"/>
                </a:lnTo>
                <a:lnTo>
                  <a:pt x="1668463" y="1546225"/>
                </a:lnTo>
                <a:lnTo>
                  <a:pt x="2363603" y="1546225"/>
                </a:lnTo>
                <a:lnTo>
                  <a:pt x="2360202" y="1481228"/>
                </a:lnTo>
                <a:cubicBezTo>
                  <a:pt x="2342510" y="1310725"/>
                  <a:pt x="2291457" y="1147854"/>
                  <a:pt x="2223231" y="998077"/>
                </a:cubicBezTo>
                <a:close/>
                <a:moveTo>
                  <a:pt x="2731519" y="638964"/>
                </a:moveTo>
                <a:lnTo>
                  <a:pt x="2597865" y="732415"/>
                </a:lnTo>
                <a:cubicBezTo>
                  <a:pt x="2533258" y="770996"/>
                  <a:pt x="2464907" y="805689"/>
                  <a:pt x="2393553" y="836234"/>
                </a:cubicBezTo>
                <a:lnTo>
                  <a:pt x="2297528" y="872602"/>
                </a:lnTo>
                <a:lnTo>
                  <a:pt x="2321876" y="919557"/>
                </a:lnTo>
                <a:cubicBezTo>
                  <a:pt x="2410126" y="1106247"/>
                  <a:pt x="2464263" y="1293033"/>
                  <a:pt x="2482389" y="1474977"/>
                </a:cubicBezTo>
                <a:lnTo>
                  <a:pt x="2485971" y="1546225"/>
                </a:lnTo>
                <a:lnTo>
                  <a:pt x="3089325" y="1546225"/>
                </a:lnTo>
                <a:lnTo>
                  <a:pt x="3084782" y="1456213"/>
                </a:lnTo>
                <a:cubicBezTo>
                  <a:pt x="3054361" y="1156504"/>
                  <a:pt x="2934917" y="883126"/>
                  <a:pt x="2753323" y="662968"/>
                </a:cubicBezTo>
                <a:close/>
                <a:moveTo>
                  <a:pt x="483169" y="638963"/>
                </a:moveTo>
                <a:lnTo>
                  <a:pt x="461363" y="662968"/>
                </a:lnTo>
                <a:cubicBezTo>
                  <a:pt x="279770" y="883126"/>
                  <a:pt x="160326" y="1156504"/>
                  <a:pt x="129905" y="1456213"/>
                </a:cubicBezTo>
                <a:lnTo>
                  <a:pt x="125362" y="1546225"/>
                </a:lnTo>
                <a:lnTo>
                  <a:pt x="731831" y="1546225"/>
                </a:lnTo>
                <a:lnTo>
                  <a:pt x="735344" y="1474977"/>
                </a:lnTo>
                <a:cubicBezTo>
                  <a:pt x="753137" y="1293033"/>
                  <a:pt x="806372" y="1106247"/>
                  <a:pt x="893910" y="919557"/>
                </a:cubicBezTo>
                <a:lnTo>
                  <a:pt x="917942" y="872897"/>
                </a:lnTo>
                <a:lnTo>
                  <a:pt x="821137" y="836234"/>
                </a:lnTo>
                <a:cubicBezTo>
                  <a:pt x="749783" y="805689"/>
                  <a:pt x="681432" y="770996"/>
                  <a:pt x="616825" y="732415"/>
                </a:cubicBezTo>
                <a:close/>
                <a:moveTo>
                  <a:pt x="1546226" y="231046"/>
                </a:moveTo>
                <a:lnTo>
                  <a:pt x="1528675" y="248139"/>
                </a:lnTo>
                <a:cubicBezTo>
                  <a:pt x="1433595" y="342957"/>
                  <a:pt x="1295523" y="494880"/>
                  <a:pt x="1168773" y="685478"/>
                </a:cubicBezTo>
                <a:lnTo>
                  <a:pt x="1098769" y="802845"/>
                </a:lnTo>
                <a:lnTo>
                  <a:pt x="1152046" y="818106"/>
                </a:lnTo>
                <a:cubicBezTo>
                  <a:pt x="1224940" y="835846"/>
                  <a:pt x="1299755" y="849411"/>
                  <a:pt x="1375851" y="858541"/>
                </a:cubicBezTo>
                <a:lnTo>
                  <a:pt x="1546226" y="868716"/>
                </a:lnTo>
                <a:close/>
                <a:moveTo>
                  <a:pt x="1668463" y="230823"/>
                </a:moveTo>
                <a:lnTo>
                  <a:pt x="1668463" y="868716"/>
                </a:lnTo>
                <a:lnTo>
                  <a:pt x="1838838" y="858541"/>
                </a:lnTo>
                <a:cubicBezTo>
                  <a:pt x="1914935" y="849411"/>
                  <a:pt x="1989750" y="835846"/>
                  <a:pt x="2062644" y="818106"/>
                </a:cubicBezTo>
                <a:lnTo>
                  <a:pt x="2117610" y="802362"/>
                </a:lnTo>
                <a:lnTo>
                  <a:pt x="2047573" y="685478"/>
                </a:lnTo>
                <a:cubicBezTo>
                  <a:pt x="1920253" y="494880"/>
                  <a:pt x="1781612" y="342957"/>
                  <a:pt x="1686282" y="248139"/>
                </a:cubicBezTo>
                <a:close/>
                <a:moveTo>
                  <a:pt x="1739116" y="128896"/>
                </a:moveTo>
                <a:lnTo>
                  <a:pt x="1754615" y="143696"/>
                </a:lnTo>
                <a:cubicBezTo>
                  <a:pt x="1834903" y="221959"/>
                  <a:pt x="1950245" y="344552"/>
                  <a:pt x="2066550" y="501745"/>
                </a:cubicBezTo>
                <a:cubicBezTo>
                  <a:pt x="2101138" y="547688"/>
                  <a:pt x="2133682" y="593868"/>
                  <a:pt x="2164154" y="640209"/>
                </a:cubicBezTo>
                <a:lnTo>
                  <a:pt x="2239903" y="764214"/>
                </a:lnTo>
                <a:lnTo>
                  <a:pt x="2342448" y="725496"/>
                </a:lnTo>
                <a:cubicBezTo>
                  <a:pt x="2409077" y="697086"/>
                  <a:pt x="2472930" y="664847"/>
                  <a:pt x="2533366" y="629040"/>
                </a:cubicBezTo>
                <a:lnTo>
                  <a:pt x="2648575" y="549358"/>
                </a:lnTo>
                <a:lnTo>
                  <a:pt x="2552008" y="461545"/>
                </a:lnTo>
                <a:cubicBezTo>
                  <a:pt x="2331968" y="279855"/>
                  <a:pt x="2058736" y="160347"/>
                  <a:pt x="1759187" y="129910"/>
                </a:cubicBezTo>
                <a:close/>
                <a:moveTo>
                  <a:pt x="1475715" y="128888"/>
                </a:moveTo>
                <a:lnTo>
                  <a:pt x="1455500" y="129910"/>
                </a:lnTo>
                <a:cubicBezTo>
                  <a:pt x="1155951" y="160347"/>
                  <a:pt x="882719" y="279855"/>
                  <a:pt x="662678" y="461545"/>
                </a:cubicBezTo>
                <a:lnTo>
                  <a:pt x="566113" y="549357"/>
                </a:lnTo>
                <a:lnTo>
                  <a:pt x="681324" y="629040"/>
                </a:lnTo>
                <a:cubicBezTo>
                  <a:pt x="741760" y="664847"/>
                  <a:pt x="805613" y="697086"/>
                  <a:pt x="872242" y="725496"/>
                </a:cubicBezTo>
                <a:lnTo>
                  <a:pt x="975251" y="764389"/>
                </a:lnTo>
                <a:lnTo>
                  <a:pt x="1050800" y="640209"/>
                </a:lnTo>
                <a:cubicBezTo>
                  <a:pt x="1081189" y="593868"/>
                  <a:pt x="1113686" y="547688"/>
                  <a:pt x="1148273" y="501745"/>
                </a:cubicBezTo>
                <a:cubicBezTo>
                  <a:pt x="1264578" y="344552"/>
                  <a:pt x="1379921" y="221959"/>
                  <a:pt x="1460208" y="143696"/>
                </a:cubicBezTo>
                <a:close/>
                <a:moveTo>
                  <a:pt x="1607344" y="0"/>
                </a:moveTo>
                <a:cubicBezTo>
                  <a:pt x="2495056" y="0"/>
                  <a:pt x="3214688" y="719632"/>
                  <a:pt x="3214688" y="1607344"/>
                </a:cubicBezTo>
                <a:cubicBezTo>
                  <a:pt x="3214688" y="2495056"/>
                  <a:pt x="2495056" y="3214688"/>
                  <a:pt x="1607344" y="3214688"/>
                </a:cubicBezTo>
                <a:cubicBezTo>
                  <a:pt x="719632" y="3214688"/>
                  <a:pt x="0" y="2495056"/>
                  <a:pt x="0" y="1607344"/>
                </a:cubicBezTo>
                <a:cubicBezTo>
                  <a:pt x="0" y="719632"/>
                  <a:pt x="719632" y="0"/>
                  <a:pt x="1607344" y="0"/>
                </a:cubicBezTo>
                <a:close/>
              </a:path>
            </a:pathLst>
          </a:custGeom>
          <a:solidFill>
            <a:srgbClr val="36A4D7"/>
          </a:solidFill>
          <a:ln>
            <a:noFill/>
          </a:ln>
        </p:spPr>
        <p:txBody>
          <a:bodyPr vert="horz" wrap="square" lIns="91440" tIns="45720" rIns="91440" bIns="45720" numCol="1" anchor="t" anchorCtr="0" compatLnSpc="1">
            <a:prstTxWarp prst="textNoShape">
              <a:avLst/>
            </a:prstTxWarp>
            <a:noAutofit/>
          </a:bodyPr>
          <a:lstStyle/>
          <a:p>
            <a:pPr defTabSz="1219140">
              <a:defRPr/>
            </a:pPr>
            <a:endParaRPr lang="en-US" sz="1333" kern="0" dirty="0">
              <a:solidFill>
                <a:sysClr val="windowText" lastClr="000000"/>
              </a:solidFill>
              <a:latin typeface="CiscoSansTT ExtraLight" panose="020B0303020201020303" pitchFamily="34" charset="0"/>
            </a:endParaRPr>
          </a:p>
        </p:txBody>
      </p:sp>
      <p:grpSp>
        <p:nvGrpSpPr>
          <p:cNvPr id="170" name="Group 169">
            <a:extLst>
              <a:ext uri="{FF2B5EF4-FFF2-40B4-BE49-F238E27FC236}">
                <a16:creationId xmlns:a16="http://schemas.microsoft.com/office/drawing/2014/main" id="{54B18DF1-1B87-4962-9F0B-4872024E3149}"/>
              </a:ext>
            </a:extLst>
          </p:cNvPr>
          <p:cNvGrpSpPr>
            <a:grpSpLocks noChangeAspect="1"/>
          </p:cNvGrpSpPr>
          <p:nvPr/>
        </p:nvGrpSpPr>
        <p:grpSpPr>
          <a:xfrm>
            <a:off x="3863865" y="4188746"/>
            <a:ext cx="914332" cy="387765"/>
            <a:chOff x="7413625" y="908050"/>
            <a:chExt cx="1167897" cy="495300"/>
          </a:xfrm>
        </p:grpSpPr>
        <p:sp>
          <p:nvSpPr>
            <p:cNvPr id="171" name="Freeform 60">
              <a:extLst>
                <a:ext uri="{FF2B5EF4-FFF2-40B4-BE49-F238E27FC236}">
                  <a16:creationId xmlns:a16="http://schemas.microsoft.com/office/drawing/2014/main" id="{9B467015-B20C-499E-9902-FF7DDA1CF5FC}"/>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61">
              <a:extLst>
                <a:ext uri="{FF2B5EF4-FFF2-40B4-BE49-F238E27FC236}">
                  <a16:creationId xmlns:a16="http://schemas.microsoft.com/office/drawing/2014/main" id="{8BDAB3F9-813E-47B3-A5AD-CB4D608B1A95}"/>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82" name="Freeform 62">
              <a:extLst>
                <a:ext uri="{FF2B5EF4-FFF2-40B4-BE49-F238E27FC236}">
                  <a16:creationId xmlns:a16="http://schemas.microsoft.com/office/drawing/2014/main" id="{EFD56BF5-2B74-4727-9B64-5ECD31464338}"/>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184" name="Freeform 63">
              <a:extLst>
                <a:ext uri="{FF2B5EF4-FFF2-40B4-BE49-F238E27FC236}">
                  <a16:creationId xmlns:a16="http://schemas.microsoft.com/office/drawing/2014/main" id="{EB876848-67C9-4CFD-90F6-9213C4DD32ED}"/>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85" name="Freeform 64">
              <a:extLst>
                <a:ext uri="{FF2B5EF4-FFF2-40B4-BE49-F238E27FC236}">
                  <a16:creationId xmlns:a16="http://schemas.microsoft.com/office/drawing/2014/main" id="{40188A98-5AB9-4DBB-B6E2-706CA3D90385}"/>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186" name="Freeform 65">
              <a:extLst>
                <a:ext uri="{FF2B5EF4-FFF2-40B4-BE49-F238E27FC236}">
                  <a16:creationId xmlns:a16="http://schemas.microsoft.com/office/drawing/2014/main" id="{D617A8F2-6267-428E-BCF5-F0B9612E222E}"/>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6">
              <a:extLst>
                <a:ext uri="{FF2B5EF4-FFF2-40B4-BE49-F238E27FC236}">
                  <a16:creationId xmlns:a16="http://schemas.microsoft.com/office/drawing/2014/main" id="{7E090B06-0F3A-4CEE-9F50-230DF116F451}"/>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267" name="Group 266">
            <a:extLst>
              <a:ext uri="{FF2B5EF4-FFF2-40B4-BE49-F238E27FC236}">
                <a16:creationId xmlns:a16="http://schemas.microsoft.com/office/drawing/2014/main" id="{B107517B-1501-44A2-9745-101AF94AE364}"/>
              </a:ext>
            </a:extLst>
          </p:cNvPr>
          <p:cNvGrpSpPr>
            <a:grpSpLocks noChangeAspect="1"/>
          </p:cNvGrpSpPr>
          <p:nvPr/>
        </p:nvGrpSpPr>
        <p:grpSpPr>
          <a:xfrm>
            <a:off x="4029077" y="3680094"/>
            <a:ext cx="914332" cy="387765"/>
            <a:chOff x="7413625" y="908050"/>
            <a:chExt cx="1167897" cy="495300"/>
          </a:xfrm>
        </p:grpSpPr>
        <p:sp>
          <p:nvSpPr>
            <p:cNvPr id="268" name="Freeform 60">
              <a:extLst>
                <a:ext uri="{FF2B5EF4-FFF2-40B4-BE49-F238E27FC236}">
                  <a16:creationId xmlns:a16="http://schemas.microsoft.com/office/drawing/2014/main" id="{E90B6F31-4394-4C5B-AC5E-9502F739C19E}"/>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69" name="Freeform 61">
              <a:extLst>
                <a:ext uri="{FF2B5EF4-FFF2-40B4-BE49-F238E27FC236}">
                  <a16:creationId xmlns:a16="http://schemas.microsoft.com/office/drawing/2014/main" id="{1D465253-15F4-46E2-818D-B86AAB939EC3}"/>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0" name="Freeform 62">
              <a:extLst>
                <a:ext uri="{FF2B5EF4-FFF2-40B4-BE49-F238E27FC236}">
                  <a16:creationId xmlns:a16="http://schemas.microsoft.com/office/drawing/2014/main" id="{D84D5CE1-B8D6-4749-B8D0-DA8720A0ADCD}"/>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71" name="Freeform 63">
              <a:extLst>
                <a:ext uri="{FF2B5EF4-FFF2-40B4-BE49-F238E27FC236}">
                  <a16:creationId xmlns:a16="http://schemas.microsoft.com/office/drawing/2014/main" id="{4EC61F06-55DC-4AE2-AC5F-35DA61173B2D}"/>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2" name="Freeform 64">
              <a:extLst>
                <a:ext uri="{FF2B5EF4-FFF2-40B4-BE49-F238E27FC236}">
                  <a16:creationId xmlns:a16="http://schemas.microsoft.com/office/drawing/2014/main" id="{D7FA99D9-76AE-4FF1-9391-FD9CB480760C}"/>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73" name="Freeform 65">
              <a:extLst>
                <a:ext uri="{FF2B5EF4-FFF2-40B4-BE49-F238E27FC236}">
                  <a16:creationId xmlns:a16="http://schemas.microsoft.com/office/drawing/2014/main" id="{DA591972-6732-40FD-A5BC-9DA871482019}"/>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6">
              <a:extLst>
                <a:ext uri="{FF2B5EF4-FFF2-40B4-BE49-F238E27FC236}">
                  <a16:creationId xmlns:a16="http://schemas.microsoft.com/office/drawing/2014/main" id="{26DB5924-1E2D-4FC4-B930-B556F5569F47}"/>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275" name="Group 274">
            <a:extLst>
              <a:ext uri="{FF2B5EF4-FFF2-40B4-BE49-F238E27FC236}">
                <a16:creationId xmlns:a16="http://schemas.microsoft.com/office/drawing/2014/main" id="{5F2A1751-126C-481F-872B-DB1F4B581260}"/>
              </a:ext>
            </a:extLst>
          </p:cNvPr>
          <p:cNvGrpSpPr>
            <a:grpSpLocks noChangeAspect="1"/>
          </p:cNvGrpSpPr>
          <p:nvPr/>
        </p:nvGrpSpPr>
        <p:grpSpPr>
          <a:xfrm>
            <a:off x="3895129" y="3171443"/>
            <a:ext cx="914332" cy="387765"/>
            <a:chOff x="7413625" y="908050"/>
            <a:chExt cx="1167897" cy="495300"/>
          </a:xfrm>
        </p:grpSpPr>
        <p:sp>
          <p:nvSpPr>
            <p:cNvPr id="276" name="Freeform 60">
              <a:extLst>
                <a:ext uri="{FF2B5EF4-FFF2-40B4-BE49-F238E27FC236}">
                  <a16:creationId xmlns:a16="http://schemas.microsoft.com/office/drawing/2014/main" id="{7A4228DB-51E7-470F-B919-95890990682A}"/>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7" name="Freeform 61">
              <a:extLst>
                <a:ext uri="{FF2B5EF4-FFF2-40B4-BE49-F238E27FC236}">
                  <a16:creationId xmlns:a16="http://schemas.microsoft.com/office/drawing/2014/main" id="{D9558AE8-980C-4A62-BE37-3B1FF2E1F927}"/>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78" name="Freeform 62">
              <a:extLst>
                <a:ext uri="{FF2B5EF4-FFF2-40B4-BE49-F238E27FC236}">
                  <a16:creationId xmlns:a16="http://schemas.microsoft.com/office/drawing/2014/main" id="{D2AB9068-8906-4266-BB6F-45FBED79C161}"/>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79" name="Freeform 63">
              <a:extLst>
                <a:ext uri="{FF2B5EF4-FFF2-40B4-BE49-F238E27FC236}">
                  <a16:creationId xmlns:a16="http://schemas.microsoft.com/office/drawing/2014/main" id="{74D2336B-5C1A-4D94-BBFB-92494CDC2333}"/>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80" name="Freeform 64">
              <a:extLst>
                <a:ext uri="{FF2B5EF4-FFF2-40B4-BE49-F238E27FC236}">
                  <a16:creationId xmlns:a16="http://schemas.microsoft.com/office/drawing/2014/main" id="{CF03B01D-A22F-425E-9F02-B11FCB033C4C}"/>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81" name="Freeform 65">
              <a:extLst>
                <a:ext uri="{FF2B5EF4-FFF2-40B4-BE49-F238E27FC236}">
                  <a16:creationId xmlns:a16="http://schemas.microsoft.com/office/drawing/2014/main" id="{F4B8D28F-6E3B-4ED2-9D0B-C2D24B4B5D2F}"/>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6">
              <a:extLst>
                <a:ext uri="{FF2B5EF4-FFF2-40B4-BE49-F238E27FC236}">
                  <a16:creationId xmlns:a16="http://schemas.microsoft.com/office/drawing/2014/main" id="{6F4CBDE4-DBC5-45CA-AFE3-F6F37CF7F717}"/>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grpSp>
        <p:nvGrpSpPr>
          <p:cNvPr id="283" name="Group 282">
            <a:extLst>
              <a:ext uri="{FF2B5EF4-FFF2-40B4-BE49-F238E27FC236}">
                <a16:creationId xmlns:a16="http://schemas.microsoft.com/office/drawing/2014/main" id="{2E9D360F-A010-4997-9CA7-E61A7265ACC5}"/>
              </a:ext>
            </a:extLst>
          </p:cNvPr>
          <p:cNvGrpSpPr>
            <a:grpSpLocks noChangeAspect="1"/>
          </p:cNvGrpSpPr>
          <p:nvPr/>
        </p:nvGrpSpPr>
        <p:grpSpPr>
          <a:xfrm>
            <a:off x="8991207" y="3649309"/>
            <a:ext cx="914332" cy="387765"/>
            <a:chOff x="7413625" y="908050"/>
            <a:chExt cx="1167897" cy="495300"/>
          </a:xfrm>
        </p:grpSpPr>
        <p:sp>
          <p:nvSpPr>
            <p:cNvPr id="284" name="Freeform 60">
              <a:extLst>
                <a:ext uri="{FF2B5EF4-FFF2-40B4-BE49-F238E27FC236}">
                  <a16:creationId xmlns:a16="http://schemas.microsoft.com/office/drawing/2014/main" id="{B424C10A-082F-4E0A-9C97-2A6D4BB75F87}"/>
                </a:ext>
              </a:extLst>
            </p:cNvPr>
            <p:cNvSpPr>
              <a:spLocks noEditPoints="1"/>
            </p:cNvSpPr>
            <p:nvPr/>
          </p:nvSpPr>
          <p:spPr bwMode="auto">
            <a:xfrm>
              <a:off x="7413625" y="1093787"/>
              <a:ext cx="1160463" cy="123825"/>
            </a:xfrm>
            <a:custGeom>
              <a:avLst/>
              <a:gdLst>
                <a:gd name="T0" fmla="*/ 654 w 664"/>
                <a:gd name="T1" fmla="*/ 61 h 71"/>
                <a:gd name="T2" fmla="*/ 653 w 664"/>
                <a:gd name="T3" fmla="*/ 61 h 71"/>
                <a:gd name="T4" fmla="*/ 653 w 664"/>
                <a:gd name="T5" fmla="*/ 61 h 71"/>
                <a:gd name="T6" fmla="*/ 654 w 664"/>
                <a:gd name="T7" fmla="*/ 61 h 71"/>
                <a:gd name="T8" fmla="*/ 654 w 664"/>
                <a:gd name="T9" fmla="*/ 60 h 71"/>
                <a:gd name="T10" fmla="*/ 654 w 664"/>
                <a:gd name="T11" fmla="*/ 61 h 71"/>
                <a:gd name="T12" fmla="*/ 654 w 664"/>
                <a:gd name="T13" fmla="*/ 60 h 71"/>
                <a:gd name="T14" fmla="*/ 654 w 664"/>
                <a:gd name="T15" fmla="*/ 60 h 71"/>
                <a:gd name="T16" fmla="*/ 654 w 664"/>
                <a:gd name="T17" fmla="*/ 60 h 71"/>
                <a:gd name="T18" fmla="*/ 654 w 664"/>
                <a:gd name="T19" fmla="*/ 60 h 71"/>
                <a:gd name="T20" fmla="*/ 654 w 664"/>
                <a:gd name="T21" fmla="*/ 60 h 71"/>
                <a:gd name="T22" fmla="*/ 654 w 664"/>
                <a:gd name="T23" fmla="*/ 60 h 71"/>
                <a:gd name="T24" fmla="*/ 654 w 664"/>
                <a:gd name="T25" fmla="*/ 60 h 71"/>
                <a:gd name="T26" fmla="*/ 654 w 664"/>
                <a:gd name="T27" fmla="*/ 60 h 71"/>
                <a:gd name="T28" fmla="*/ 654 w 664"/>
                <a:gd name="T29" fmla="*/ 60 h 71"/>
                <a:gd name="T30" fmla="*/ 654 w 664"/>
                <a:gd name="T31" fmla="*/ 60 h 71"/>
                <a:gd name="T32" fmla="*/ 654 w 664"/>
                <a:gd name="T33" fmla="*/ 60 h 71"/>
                <a:gd name="T34" fmla="*/ 654 w 664"/>
                <a:gd name="T35" fmla="*/ 60 h 71"/>
                <a:gd name="T36" fmla="*/ 654 w 664"/>
                <a:gd name="T37" fmla="*/ 60 h 71"/>
                <a:gd name="T38" fmla="*/ 661 w 664"/>
                <a:gd name="T39" fmla="*/ 50 h 71"/>
                <a:gd name="T40" fmla="*/ 660 w 664"/>
                <a:gd name="T41" fmla="*/ 51 h 71"/>
                <a:gd name="T42" fmla="*/ 661 w 664"/>
                <a:gd name="T43" fmla="*/ 50 h 71"/>
                <a:gd name="T44" fmla="*/ 661 w 664"/>
                <a:gd name="T45" fmla="*/ 21 h 71"/>
                <a:gd name="T46" fmla="*/ 664 w 664"/>
                <a:gd name="T47" fmla="*/ 36 h 71"/>
                <a:gd name="T48" fmla="*/ 661 w 664"/>
                <a:gd name="T49" fmla="*/ 50 h 71"/>
                <a:gd name="T50" fmla="*/ 664 w 664"/>
                <a:gd name="T51" fmla="*/ 36 h 71"/>
                <a:gd name="T52" fmla="*/ 661 w 664"/>
                <a:gd name="T53" fmla="*/ 21 h 71"/>
                <a:gd name="T54" fmla="*/ 661 w 664"/>
                <a:gd name="T55" fmla="*/ 21 h 71"/>
                <a:gd name="T56" fmla="*/ 661 w 664"/>
                <a:gd name="T57" fmla="*/ 21 h 71"/>
                <a:gd name="T58" fmla="*/ 661 w 664"/>
                <a:gd name="T59" fmla="*/ 21 h 71"/>
                <a:gd name="T60" fmla="*/ 543 w 664"/>
                <a:gd name="T61" fmla="*/ 0 h 71"/>
                <a:gd name="T62" fmla="*/ 35 w 664"/>
                <a:gd name="T63" fmla="*/ 0 h 71"/>
                <a:gd name="T64" fmla="*/ 0 w 664"/>
                <a:gd name="T65" fmla="*/ 36 h 71"/>
                <a:gd name="T66" fmla="*/ 35 w 664"/>
                <a:gd name="T67" fmla="*/ 71 h 71"/>
                <a:gd name="T68" fmla="*/ 543 w 664"/>
                <a:gd name="T69" fmla="*/ 71 h 71"/>
                <a:gd name="T70" fmla="*/ 578 w 664"/>
                <a:gd name="T71" fmla="*/ 36 h 71"/>
                <a:gd name="T72" fmla="*/ 543 w 664"/>
                <a:gd name="T7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4" h="71">
                  <a:moveTo>
                    <a:pt x="654" y="61"/>
                  </a:moveTo>
                  <a:cubicBezTo>
                    <a:pt x="653" y="61"/>
                    <a:pt x="653" y="61"/>
                    <a:pt x="653" y="61"/>
                  </a:cubicBezTo>
                  <a:cubicBezTo>
                    <a:pt x="653" y="61"/>
                    <a:pt x="653" y="61"/>
                    <a:pt x="653" y="61"/>
                  </a:cubicBezTo>
                  <a:cubicBezTo>
                    <a:pt x="653" y="61"/>
                    <a:pt x="653" y="61"/>
                    <a:pt x="654" y="61"/>
                  </a:cubicBezTo>
                  <a:moveTo>
                    <a:pt x="654" y="60"/>
                  </a:moveTo>
                  <a:cubicBezTo>
                    <a:pt x="654" y="60"/>
                    <a:pt x="654" y="60"/>
                    <a:pt x="654" y="61"/>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54" y="60"/>
                  </a:moveTo>
                  <a:cubicBezTo>
                    <a:pt x="654" y="60"/>
                    <a:pt x="654" y="60"/>
                    <a:pt x="654" y="60"/>
                  </a:cubicBezTo>
                  <a:cubicBezTo>
                    <a:pt x="654" y="60"/>
                    <a:pt x="654" y="60"/>
                    <a:pt x="654" y="60"/>
                  </a:cubicBezTo>
                  <a:moveTo>
                    <a:pt x="661" y="50"/>
                  </a:moveTo>
                  <a:cubicBezTo>
                    <a:pt x="660" y="50"/>
                    <a:pt x="660" y="50"/>
                    <a:pt x="660" y="51"/>
                  </a:cubicBezTo>
                  <a:cubicBezTo>
                    <a:pt x="660" y="50"/>
                    <a:pt x="660" y="50"/>
                    <a:pt x="661" y="50"/>
                  </a:cubicBezTo>
                  <a:moveTo>
                    <a:pt x="661" y="21"/>
                  </a:moveTo>
                  <a:cubicBezTo>
                    <a:pt x="663" y="26"/>
                    <a:pt x="664" y="31"/>
                    <a:pt x="664" y="36"/>
                  </a:cubicBezTo>
                  <a:cubicBezTo>
                    <a:pt x="664" y="41"/>
                    <a:pt x="663" y="46"/>
                    <a:pt x="661" y="50"/>
                  </a:cubicBezTo>
                  <a:cubicBezTo>
                    <a:pt x="663" y="46"/>
                    <a:pt x="664" y="41"/>
                    <a:pt x="664" y="36"/>
                  </a:cubicBezTo>
                  <a:cubicBezTo>
                    <a:pt x="664" y="31"/>
                    <a:pt x="663" y="26"/>
                    <a:pt x="661" y="21"/>
                  </a:cubicBezTo>
                  <a:moveTo>
                    <a:pt x="661" y="21"/>
                  </a:moveTo>
                  <a:cubicBezTo>
                    <a:pt x="661" y="21"/>
                    <a:pt x="661" y="21"/>
                    <a:pt x="661" y="21"/>
                  </a:cubicBezTo>
                  <a:cubicBezTo>
                    <a:pt x="661" y="21"/>
                    <a:pt x="661" y="21"/>
                    <a:pt x="661" y="21"/>
                  </a:cubicBezTo>
                  <a:moveTo>
                    <a:pt x="543" y="0"/>
                  </a:moveTo>
                  <a:cubicBezTo>
                    <a:pt x="35" y="0"/>
                    <a:pt x="35" y="0"/>
                    <a:pt x="35" y="0"/>
                  </a:cubicBezTo>
                  <a:cubicBezTo>
                    <a:pt x="15" y="0"/>
                    <a:pt x="0" y="16"/>
                    <a:pt x="0" y="36"/>
                  </a:cubicBezTo>
                  <a:cubicBezTo>
                    <a:pt x="0" y="55"/>
                    <a:pt x="15" y="71"/>
                    <a:pt x="35" y="71"/>
                  </a:cubicBezTo>
                  <a:cubicBezTo>
                    <a:pt x="543" y="71"/>
                    <a:pt x="543" y="71"/>
                    <a:pt x="543" y="71"/>
                  </a:cubicBezTo>
                  <a:cubicBezTo>
                    <a:pt x="578" y="36"/>
                    <a:pt x="578" y="36"/>
                    <a:pt x="578" y="36"/>
                  </a:cubicBezTo>
                  <a:cubicBezTo>
                    <a:pt x="543" y="0"/>
                    <a:pt x="543" y="0"/>
                    <a:pt x="543"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85" name="Freeform 61">
              <a:extLst>
                <a:ext uri="{FF2B5EF4-FFF2-40B4-BE49-F238E27FC236}">
                  <a16:creationId xmlns:a16="http://schemas.microsoft.com/office/drawing/2014/main" id="{75E255A9-BB01-4D0D-B2BB-B37EE7C06474}"/>
                </a:ext>
              </a:extLst>
            </p:cNvPr>
            <p:cNvSpPr>
              <a:spLocks/>
            </p:cNvSpPr>
            <p:nvPr/>
          </p:nvSpPr>
          <p:spPr bwMode="auto">
            <a:xfrm>
              <a:off x="8259763" y="908050"/>
              <a:ext cx="295275" cy="204787"/>
            </a:xfrm>
            <a:custGeom>
              <a:avLst/>
              <a:gdLst>
                <a:gd name="T0" fmla="*/ 38 w 169"/>
                <a:gd name="T1" fmla="*/ 0 h 117"/>
                <a:gd name="T2" fmla="*/ 13 w 169"/>
                <a:gd name="T3" fmla="*/ 11 h 117"/>
                <a:gd name="T4" fmla="*/ 13 w 169"/>
                <a:gd name="T5" fmla="*/ 61 h 117"/>
                <a:gd name="T6" fmla="*/ 59 w 169"/>
                <a:gd name="T7" fmla="*/ 106 h 117"/>
                <a:gd name="T8" fmla="*/ 144 w 169"/>
                <a:gd name="T9" fmla="*/ 106 h 117"/>
                <a:gd name="T10" fmla="*/ 144 w 169"/>
                <a:gd name="T11" fmla="*/ 106 h 117"/>
                <a:gd name="T12" fmla="*/ 148 w 169"/>
                <a:gd name="T13" fmla="*/ 107 h 117"/>
                <a:gd name="T14" fmla="*/ 156 w 169"/>
                <a:gd name="T15" fmla="*/ 108 h 117"/>
                <a:gd name="T16" fmla="*/ 156 w 169"/>
                <a:gd name="T17" fmla="*/ 108 h 117"/>
                <a:gd name="T18" fmla="*/ 156 w 169"/>
                <a:gd name="T19" fmla="*/ 108 h 117"/>
                <a:gd name="T20" fmla="*/ 169 w 169"/>
                <a:gd name="T21" fmla="*/ 117 h 117"/>
                <a:gd name="T22" fmla="*/ 63 w 169"/>
                <a:gd name="T23" fmla="*/ 11 h 117"/>
                <a:gd name="T24" fmla="*/ 38 w 16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17">
                  <a:moveTo>
                    <a:pt x="38" y="0"/>
                  </a:moveTo>
                  <a:cubicBezTo>
                    <a:pt x="29" y="0"/>
                    <a:pt x="20" y="4"/>
                    <a:pt x="13" y="11"/>
                  </a:cubicBezTo>
                  <a:cubicBezTo>
                    <a:pt x="0" y="25"/>
                    <a:pt x="0" y="47"/>
                    <a:pt x="13" y="61"/>
                  </a:cubicBezTo>
                  <a:cubicBezTo>
                    <a:pt x="59" y="106"/>
                    <a:pt x="59" y="106"/>
                    <a:pt x="59" y="106"/>
                  </a:cubicBezTo>
                  <a:cubicBezTo>
                    <a:pt x="144" y="106"/>
                    <a:pt x="144" y="106"/>
                    <a:pt x="144" y="106"/>
                  </a:cubicBezTo>
                  <a:cubicBezTo>
                    <a:pt x="144" y="106"/>
                    <a:pt x="144" y="106"/>
                    <a:pt x="144" y="106"/>
                  </a:cubicBezTo>
                  <a:cubicBezTo>
                    <a:pt x="146" y="106"/>
                    <a:pt x="147" y="106"/>
                    <a:pt x="148" y="107"/>
                  </a:cubicBezTo>
                  <a:cubicBezTo>
                    <a:pt x="151" y="107"/>
                    <a:pt x="154" y="107"/>
                    <a:pt x="156" y="108"/>
                  </a:cubicBezTo>
                  <a:cubicBezTo>
                    <a:pt x="156" y="108"/>
                    <a:pt x="156" y="108"/>
                    <a:pt x="156" y="108"/>
                  </a:cubicBezTo>
                  <a:cubicBezTo>
                    <a:pt x="156" y="108"/>
                    <a:pt x="156" y="108"/>
                    <a:pt x="156" y="108"/>
                  </a:cubicBezTo>
                  <a:cubicBezTo>
                    <a:pt x="161" y="110"/>
                    <a:pt x="166" y="113"/>
                    <a:pt x="169" y="117"/>
                  </a:cubicBezTo>
                  <a:cubicBezTo>
                    <a:pt x="63" y="11"/>
                    <a:pt x="63" y="11"/>
                    <a:pt x="63" y="11"/>
                  </a:cubicBezTo>
                  <a:cubicBezTo>
                    <a:pt x="57" y="4"/>
                    <a:pt x="48" y="0"/>
                    <a:pt x="38"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86" name="Freeform 62">
              <a:extLst>
                <a:ext uri="{FF2B5EF4-FFF2-40B4-BE49-F238E27FC236}">
                  <a16:creationId xmlns:a16="http://schemas.microsoft.com/office/drawing/2014/main" id="{5A6BCA7B-DF5D-4575-BC74-CCDF42EEBA8B}"/>
                </a:ext>
              </a:extLst>
            </p:cNvPr>
            <p:cNvSpPr>
              <a:spLocks noEditPoints="1"/>
            </p:cNvSpPr>
            <p:nvPr/>
          </p:nvSpPr>
          <p:spPr bwMode="auto">
            <a:xfrm>
              <a:off x="8362950" y="1093787"/>
              <a:ext cx="169863" cy="61912"/>
            </a:xfrm>
            <a:custGeom>
              <a:avLst/>
              <a:gdLst>
                <a:gd name="T0" fmla="*/ 97 w 97"/>
                <a:gd name="T1" fmla="*/ 2 h 36"/>
                <a:gd name="T2" fmla="*/ 97 w 97"/>
                <a:gd name="T3" fmla="*/ 2 h 36"/>
                <a:gd name="T4" fmla="*/ 97 w 97"/>
                <a:gd name="T5" fmla="*/ 2 h 36"/>
                <a:gd name="T6" fmla="*/ 89 w 97"/>
                <a:gd name="T7" fmla="*/ 1 h 36"/>
                <a:gd name="T8" fmla="*/ 97 w 97"/>
                <a:gd name="T9" fmla="*/ 2 h 36"/>
                <a:gd name="T10" fmla="*/ 89 w 97"/>
                <a:gd name="T11" fmla="*/ 1 h 36"/>
                <a:gd name="T12" fmla="*/ 85 w 97"/>
                <a:gd name="T13" fmla="*/ 0 h 36"/>
                <a:gd name="T14" fmla="*/ 0 w 97"/>
                <a:gd name="T15" fmla="*/ 0 h 36"/>
                <a:gd name="T16" fmla="*/ 35 w 97"/>
                <a:gd name="T17" fmla="*/ 36 h 36"/>
                <a:gd name="T18" fmla="*/ 60 w 97"/>
                <a:gd name="T19" fmla="*/ 11 h 36"/>
                <a:gd name="T20" fmla="*/ 85 w 9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36">
                  <a:moveTo>
                    <a:pt x="97" y="2"/>
                  </a:moveTo>
                  <a:cubicBezTo>
                    <a:pt x="97" y="2"/>
                    <a:pt x="97" y="2"/>
                    <a:pt x="97" y="2"/>
                  </a:cubicBezTo>
                  <a:cubicBezTo>
                    <a:pt x="97" y="2"/>
                    <a:pt x="97" y="2"/>
                    <a:pt x="97" y="2"/>
                  </a:cubicBezTo>
                  <a:moveTo>
                    <a:pt x="89" y="1"/>
                  </a:moveTo>
                  <a:cubicBezTo>
                    <a:pt x="92" y="1"/>
                    <a:pt x="94" y="1"/>
                    <a:pt x="97" y="2"/>
                  </a:cubicBezTo>
                  <a:cubicBezTo>
                    <a:pt x="95" y="1"/>
                    <a:pt x="92" y="1"/>
                    <a:pt x="89" y="1"/>
                  </a:cubicBezTo>
                  <a:moveTo>
                    <a:pt x="85" y="0"/>
                  </a:moveTo>
                  <a:cubicBezTo>
                    <a:pt x="0" y="0"/>
                    <a:pt x="0" y="0"/>
                    <a:pt x="0" y="0"/>
                  </a:cubicBezTo>
                  <a:cubicBezTo>
                    <a:pt x="35" y="36"/>
                    <a:pt x="35" y="36"/>
                    <a:pt x="35" y="36"/>
                  </a:cubicBezTo>
                  <a:cubicBezTo>
                    <a:pt x="60" y="11"/>
                    <a:pt x="60" y="11"/>
                    <a:pt x="60" y="11"/>
                  </a:cubicBezTo>
                  <a:cubicBezTo>
                    <a:pt x="67" y="4"/>
                    <a:pt x="76" y="0"/>
                    <a:pt x="8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87" name="Freeform 63">
              <a:extLst>
                <a:ext uri="{FF2B5EF4-FFF2-40B4-BE49-F238E27FC236}">
                  <a16:creationId xmlns:a16="http://schemas.microsoft.com/office/drawing/2014/main" id="{64FA3AB3-1A91-4CA3-89E2-CFF1A301B032}"/>
                </a:ext>
              </a:extLst>
            </p:cNvPr>
            <p:cNvSpPr>
              <a:spLocks/>
            </p:cNvSpPr>
            <p:nvPr/>
          </p:nvSpPr>
          <p:spPr bwMode="auto">
            <a:xfrm>
              <a:off x="8259763" y="1200150"/>
              <a:ext cx="295275" cy="203200"/>
            </a:xfrm>
            <a:custGeom>
              <a:avLst/>
              <a:gdLst>
                <a:gd name="T0" fmla="*/ 169 w 169"/>
                <a:gd name="T1" fmla="*/ 0 h 116"/>
                <a:gd name="T2" fmla="*/ 169 w 169"/>
                <a:gd name="T3" fmla="*/ 0 h 116"/>
                <a:gd name="T4" fmla="*/ 169 w 169"/>
                <a:gd name="T5" fmla="*/ 0 h 116"/>
                <a:gd name="T6" fmla="*/ 169 w 169"/>
                <a:gd name="T7" fmla="*/ 0 h 116"/>
                <a:gd name="T8" fmla="*/ 169 w 169"/>
                <a:gd name="T9" fmla="*/ 0 h 116"/>
                <a:gd name="T10" fmla="*/ 169 w 169"/>
                <a:gd name="T11" fmla="*/ 0 h 116"/>
                <a:gd name="T12" fmla="*/ 169 w 169"/>
                <a:gd name="T13" fmla="*/ 0 h 116"/>
                <a:gd name="T14" fmla="*/ 169 w 169"/>
                <a:gd name="T15" fmla="*/ 0 h 116"/>
                <a:gd name="T16" fmla="*/ 169 w 169"/>
                <a:gd name="T17" fmla="*/ 0 h 116"/>
                <a:gd name="T18" fmla="*/ 169 w 169"/>
                <a:gd name="T19" fmla="*/ 0 h 116"/>
                <a:gd name="T20" fmla="*/ 168 w 169"/>
                <a:gd name="T21" fmla="*/ 1 h 116"/>
                <a:gd name="T22" fmla="*/ 168 w 169"/>
                <a:gd name="T23" fmla="*/ 1 h 116"/>
                <a:gd name="T24" fmla="*/ 159 w 169"/>
                <a:gd name="T25" fmla="*/ 7 h 116"/>
                <a:gd name="T26" fmla="*/ 159 w 169"/>
                <a:gd name="T27" fmla="*/ 7 h 116"/>
                <a:gd name="T28" fmla="*/ 159 w 169"/>
                <a:gd name="T29" fmla="*/ 7 h 116"/>
                <a:gd name="T30" fmla="*/ 144 w 169"/>
                <a:gd name="T31" fmla="*/ 10 h 116"/>
                <a:gd name="T32" fmla="*/ 59 w 169"/>
                <a:gd name="T33" fmla="*/ 10 h 116"/>
                <a:gd name="T34" fmla="*/ 13 w 169"/>
                <a:gd name="T35" fmla="*/ 56 h 116"/>
                <a:gd name="T36" fmla="*/ 13 w 169"/>
                <a:gd name="T37" fmla="*/ 106 h 116"/>
                <a:gd name="T38" fmla="*/ 38 w 169"/>
                <a:gd name="T39" fmla="*/ 116 h 116"/>
                <a:gd name="T40" fmla="*/ 63 w 169"/>
                <a:gd name="T41" fmla="*/ 106 h 116"/>
                <a:gd name="T42" fmla="*/ 169 w 169"/>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16">
                  <a:moveTo>
                    <a:pt x="169" y="0"/>
                  </a:move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9" y="0"/>
                    <a:pt x="169" y="0"/>
                  </a:cubicBezTo>
                  <a:cubicBezTo>
                    <a:pt x="169" y="0"/>
                    <a:pt x="168" y="1"/>
                    <a:pt x="168" y="1"/>
                  </a:cubicBezTo>
                  <a:cubicBezTo>
                    <a:pt x="168" y="1"/>
                    <a:pt x="168" y="1"/>
                    <a:pt x="168" y="1"/>
                  </a:cubicBezTo>
                  <a:cubicBezTo>
                    <a:pt x="166" y="3"/>
                    <a:pt x="162" y="5"/>
                    <a:pt x="159" y="7"/>
                  </a:cubicBezTo>
                  <a:cubicBezTo>
                    <a:pt x="159" y="7"/>
                    <a:pt x="159" y="7"/>
                    <a:pt x="159" y="7"/>
                  </a:cubicBezTo>
                  <a:cubicBezTo>
                    <a:pt x="159" y="7"/>
                    <a:pt x="159" y="7"/>
                    <a:pt x="159" y="7"/>
                  </a:cubicBezTo>
                  <a:cubicBezTo>
                    <a:pt x="155" y="9"/>
                    <a:pt x="150" y="10"/>
                    <a:pt x="144" y="10"/>
                  </a:cubicBezTo>
                  <a:cubicBezTo>
                    <a:pt x="59" y="10"/>
                    <a:pt x="59" y="10"/>
                    <a:pt x="59" y="10"/>
                  </a:cubicBezTo>
                  <a:cubicBezTo>
                    <a:pt x="13" y="56"/>
                    <a:pt x="13" y="56"/>
                    <a:pt x="13" y="56"/>
                  </a:cubicBezTo>
                  <a:cubicBezTo>
                    <a:pt x="0" y="69"/>
                    <a:pt x="0" y="92"/>
                    <a:pt x="13" y="106"/>
                  </a:cubicBezTo>
                  <a:cubicBezTo>
                    <a:pt x="20" y="113"/>
                    <a:pt x="29" y="116"/>
                    <a:pt x="38" y="116"/>
                  </a:cubicBezTo>
                  <a:cubicBezTo>
                    <a:pt x="48" y="116"/>
                    <a:pt x="57" y="113"/>
                    <a:pt x="63" y="106"/>
                  </a:cubicBezTo>
                  <a:cubicBezTo>
                    <a:pt x="169" y="0"/>
                    <a:pt x="169" y="0"/>
                    <a:pt x="169" y="0"/>
                  </a:cubicBezTo>
                </a:path>
              </a:pathLst>
            </a:custGeom>
            <a:solidFill>
              <a:schemeClr val="accent5"/>
            </a:solidFill>
            <a:ln w="12700">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288" name="Freeform 64">
              <a:extLst>
                <a:ext uri="{FF2B5EF4-FFF2-40B4-BE49-F238E27FC236}">
                  <a16:creationId xmlns:a16="http://schemas.microsoft.com/office/drawing/2014/main" id="{2B17E77E-CD16-4B9D-9B8D-692B89B3F3CE}"/>
                </a:ext>
              </a:extLst>
            </p:cNvPr>
            <p:cNvSpPr>
              <a:spLocks noEditPoints="1"/>
            </p:cNvSpPr>
            <p:nvPr/>
          </p:nvSpPr>
          <p:spPr bwMode="auto">
            <a:xfrm>
              <a:off x="8362950" y="1155700"/>
              <a:ext cx="192088" cy="61912"/>
            </a:xfrm>
            <a:custGeom>
              <a:avLst/>
              <a:gdLst>
                <a:gd name="T0" fmla="*/ 100 w 110"/>
                <a:gd name="T1" fmla="*/ 32 h 35"/>
                <a:gd name="T2" fmla="*/ 100 w 110"/>
                <a:gd name="T3" fmla="*/ 32 h 35"/>
                <a:gd name="T4" fmla="*/ 100 w 110"/>
                <a:gd name="T5" fmla="*/ 32 h 35"/>
                <a:gd name="T6" fmla="*/ 109 w 110"/>
                <a:gd name="T7" fmla="*/ 26 h 35"/>
                <a:gd name="T8" fmla="*/ 109 w 110"/>
                <a:gd name="T9" fmla="*/ 26 h 35"/>
                <a:gd name="T10" fmla="*/ 109 w 110"/>
                <a:gd name="T11" fmla="*/ 26 h 35"/>
                <a:gd name="T12" fmla="*/ 110 w 110"/>
                <a:gd name="T13" fmla="*/ 25 h 35"/>
                <a:gd name="T14" fmla="*/ 110 w 110"/>
                <a:gd name="T15" fmla="*/ 25 h 35"/>
                <a:gd name="T16" fmla="*/ 110 w 110"/>
                <a:gd name="T17" fmla="*/ 25 h 35"/>
                <a:gd name="T18" fmla="*/ 110 w 110"/>
                <a:gd name="T19" fmla="*/ 25 h 35"/>
                <a:gd name="T20" fmla="*/ 110 w 110"/>
                <a:gd name="T21" fmla="*/ 25 h 35"/>
                <a:gd name="T22" fmla="*/ 110 w 110"/>
                <a:gd name="T23" fmla="*/ 25 h 35"/>
                <a:gd name="T24" fmla="*/ 110 w 110"/>
                <a:gd name="T25" fmla="*/ 25 h 35"/>
                <a:gd name="T26" fmla="*/ 110 w 110"/>
                <a:gd name="T27" fmla="*/ 25 h 35"/>
                <a:gd name="T28" fmla="*/ 110 w 110"/>
                <a:gd name="T29" fmla="*/ 25 h 35"/>
                <a:gd name="T30" fmla="*/ 110 w 110"/>
                <a:gd name="T31" fmla="*/ 25 h 35"/>
                <a:gd name="T32" fmla="*/ 110 w 110"/>
                <a:gd name="T33" fmla="*/ 25 h 35"/>
                <a:gd name="T34" fmla="*/ 110 w 110"/>
                <a:gd name="T35" fmla="*/ 25 h 35"/>
                <a:gd name="T36" fmla="*/ 110 w 110"/>
                <a:gd name="T37" fmla="*/ 25 h 35"/>
                <a:gd name="T38" fmla="*/ 110 w 110"/>
                <a:gd name="T39" fmla="*/ 25 h 35"/>
                <a:gd name="T40" fmla="*/ 110 w 110"/>
                <a:gd name="T41" fmla="*/ 25 h 35"/>
                <a:gd name="T42" fmla="*/ 110 w 110"/>
                <a:gd name="T43" fmla="*/ 25 h 35"/>
                <a:gd name="T44" fmla="*/ 35 w 110"/>
                <a:gd name="T45" fmla="*/ 0 h 35"/>
                <a:gd name="T46" fmla="*/ 0 w 110"/>
                <a:gd name="T47" fmla="*/ 35 h 35"/>
                <a:gd name="T48" fmla="*/ 85 w 110"/>
                <a:gd name="T49" fmla="*/ 35 h 35"/>
                <a:gd name="T50" fmla="*/ 100 w 110"/>
                <a:gd name="T51" fmla="*/ 32 h 35"/>
                <a:gd name="T52" fmla="*/ 85 w 110"/>
                <a:gd name="T53" fmla="*/ 35 h 35"/>
                <a:gd name="T54" fmla="*/ 60 w 110"/>
                <a:gd name="T55" fmla="*/ 25 h 35"/>
                <a:gd name="T56" fmla="*/ 35 w 110"/>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35">
                  <a:moveTo>
                    <a:pt x="100" y="32"/>
                  </a:moveTo>
                  <a:cubicBezTo>
                    <a:pt x="100" y="32"/>
                    <a:pt x="100" y="32"/>
                    <a:pt x="100" y="32"/>
                  </a:cubicBezTo>
                  <a:cubicBezTo>
                    <a:pt x="100" y="32"/>
                    <a:pt x="100" y="32"/>
                    <a:pt x="100" y="32"/>
                  </a:cubicBezTo>
                  <a:moveTo>
                    <a:pt x="109" y="26"/>
                  </a:moveTo>
                  <a:cubicBezTo>
                    <a:pt x="109" y="26"/>
                    <a:pt x="109" y="26"/>
                    <a:pt x="109" y="26"/>
                  </a:cubicBezTo>
                  <a:cubicBezTo>
                    <a:pt x="109" y="26"/>
                    <a:pt x="109" y="26"/>
                    <a:pt x="109" y="26"/>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moveTo>
                    <a:pt x="110" y="25"/>
                  </a:moveTo>
                  <a:cubicBezTo>
                    <a:pt x="110" y="25"/>
                    <a:pt x="110" y="25"/>
                    <a:pt x="110" y="25"/>
                  </a:cubicBezTo>
                  <a:cubicBezTo>
                    <a:pt x="110" y="25"/>
                    <a:pt x="110" y="25"/>
                    <a:pt x="110" y="25"/>
                  </a:cubicBezTo>
                  <a:cubicBezTo>
                    <a:pt x="110" y="25"/>
                    <a:pt x="110" y="25"/>
                    <a:pt x="110" y="25"/>
                  </a:cubicBezTo>
                  <a:moveTo>
                    <a:pt x="35" y="0"/>
                  </a:moveTo>
                  <a:cubicBezTo>
                    <a:pt x="0" y="35"/>
                    <a:pt x="0" y="35"/>
                    <a:pt x="0" y="35"/>
                  </a:cubicBezTo>
                  <a:cubicBezTo>
                    <a:pt x="85" y="35"/>
                    <a:pt x="85" y="35"/>
                    <a:pt x="85" y="35"/>
                  </a:cubicBezTo>
                  <a:cubicBezTo>
                    <a:pt x="91" y="35"/>
                    <a:pt x="96" y="34"/>
                    <a:pt x="100" y="32"/>
                  </a:cubicBezTo>
                  <a:cubicBezTo>
                    <a:pt x="95" y="34"/>
                    <a:pt x="90" y="35"/>
                    <a:pt x="85" y="35"/>
                  </a:cubicBezTo>
                  <a:cubicBezTo>
                    <a:pt x="76" y="35"/>
                    <a:pt x="67" y="32"/>
                    <a:pt x="60" y="25"/>
                  </a:cubicBezTo>
                  <a:cubicBezTo>
                    <a:pt x="35" y="0"/>
                    <a:pt x="35" y="0"/>
                    <a:pt x="35" y="0"/>
                  </a:cubicBezTo>
                </a:path>
              </a:pathLst>
            </a:custGeom>
            <a:solidFill>
              <a:srgbClr val="F77303"/>
            </a:solidFill>
            <a:ln w="12700">
              <a:solidFill>
                <a:srgbClr val="F77303"/>
              </a:solidFill>
            </a:ln>
          </p:spPr>
          <p:txBody>
            <a:bodyPr vert="horz" wrap="square" lIns="91440" tIns="45720" rIns="91440" bIns="45720" numCol="1" anchor="t" anchorCtr="0" compatLnSpc="1">
              <a:prstTxWarp prst="textNoShape">
                <a:avLst/>
              </a:prstTxWarp>
            </a:bodyPr>
            <a:lstStyle/>
            <a:p>
              <a:endParaRPr lang="en-US"/>
            </a:p>
          </p:txBody>
        </p:sp>
        <p:sp>
          <p:nvSpPr>
            <p:cNvPr id="289" name="Freeform 65">
              <a:extLst>
                <a:ext uri="{FF2B5EF4-FFF2-40B4-BE49-F238E27FC236}">
                  <a16:creationId xmlns:a16="http://schemas.microsoft.com/office/drawing/2014/main" id="{6698599F-6277-4E24-8CBA-8E31A1A13DA3}"/>
                </a:ext>
              </a:extLst>
            </p:cNvPr>
            <p:cNvSpPr>
              <a:spLocks noEditPoints="1"/>
            </p:cNvSpPr>
            <p:nvPr/>
          </p:nvSpPr>
          <p:spPr bwMode="auto">
            <a:xfrm>
              <a:off x="8510588" y="1093787"/>
              <a:ext cx="58738" cy="119062"/>
            </a:xfrm>
            <a:custGeom>
              <a:avLst/>
              <a:gdLst>
                <a:gd name="T0" fmla="*/ 15 w 33"/>
                <a:gd name="T1" fmla="*/ 68 h 68"/>
                <a:gd name="T2" fmla="*/ 15 w 33"/>
                <a:gd name="T3" fmla="*/ 68 h 68"/>
                <a:gd name="T4" fmla="*/ 15 w 33"/>
                <a:gd name="T5" fmla="*/ 68 h 68"/>
                <a:gd name="T6" fmla="*/ 24 w 33"/>
                <a:gd name="T7" fmla="*/ 62 h 68"/>
                <a:gd name="T8" fmla="*/ 15 w 33"/>
                <a:gd name="T9" fmla="*/ 68 h 68"/>
                <a:gd name="T10" fmla="*/ 24 w 33"/>
                <a:gd name="T11" fmla="*/ 62 h 68"/>
                <a:gd name="T12" fmla="*/ 25 w 33"/>
                <a:gd name="T13" fmla="*/ 61 h 68"/>
                <a:gd name="T14" fmla="*/ 24 w 33"/>
                <a:gd name="T15" fmla="*/ 62 h 68"/>
                <a:gd name="T16" fmla="*/ 25 w 33"/>
                <a:gd name="T17" fmla="*/ 61 h 68"/>
                <a:gd name="T18" fmla="*/ 25 w 33"/>
                <a:gd name="T19" fmla="*/ 61 h 68"/>
                <a:gd name="T20" fmla="*/ 25 w 33"/>
                <a:gd name="T21" fmla="*/ 61 h 68"/>
                <a:gd name="T22" fmla="*/ 25 w 33"/>
                <a:gd name="T23" fmla="*/ 61 h 68"/>
                <a:gd name="T24" fmla="*/ 25 w 33"/>
                <a:gd name="T25" fmla="*/ 61 h 68"/>
                <a:gd name="T26" fmla="*/ 25 w 33"/>
                <a:gd name="T27" fmla="*/ 61 h 68"/>
                <a:gd name="T28" fmla="*/ 25 w 33"/>
                <a:gd name="T29" fmla="*/ 61 h 68"/>
                <a:gd name="T30" fmla="*/ 25 w 33"/>
                <a:gd name="T31" fmla="*/ 61 h 68"/>
                <a:gd name="T32" fmla="*/ 25 w 33"/>
                <a:gd name="T33" fmla="*/ 61 h 68"/>
                <a:gd name="T34" fmla="*/ 25 w 33"/>
                <a:gd name="T35" fmla="*/ 61 h 68"/>
                <a:gd name="T36" fmla="*/ 25 w 33"/>
                <a:gd name="T37" fmla="*/ 61 h 68"/>
                <a:gd name="T38" fmla="*/ 25 w 33"/>
                <a:gd name="T39" fmla="*/ 61 h 68"/>
                <a:gd name="T40" fmla="*/ 25 w 33"/>
                <a:gd name="T41" fmla="*/ 61 h 68"/>
                <a:gd name="T42" fmla="*/ 26 w 33"/>
                <a:gd name="T43" fmla="*/ 61 h 68"/>
                <a:gd name="T44" fmla="*/ 26 w 33"/>
                <a:gd name="T45" fmla="*/ 61 h 68"/>
                <a:gd name="T46" fmla="*/ 26 w 33"/>
                <a:gd name="T47" fmla="*/ 61 h 68"/>
                <a:gd name="T48" fmla="*/ 26 w 33"/>
                <a:gd name="T49" fmla="*/ 60 h 68"/>
                <a:gd name="T50" fmla="*/ 26 w 33"/>
                <a:gd name="T51" fmla="*/ 60 h 68"/>
                <a:gd name="T52" fmla="*/ 26 w 33"/>
                <a:gd name="T53" fmla="*/ 60 h 68"/>
                <a:gd name="T54" fmla="*/ 26 w 33"/>
                <a:gd name="T55" fmla="*/ 60 h 68"/>
                <a:gd name="T56" fmla="*/ 26 w 33"/>
                <a:gd name="T57" fmla="*/ 60 h 68"/>
                <a:gd name="T58" fmla="*/ 26 w 33"/>
                <a:gd name="T59" fmla="*/ 60 h 68"/>
                <a:gd name="T60" fmla="*/ 26 w 33"/>
                <a:gd name="T61" fmla="*/ 60 h 68"/>
                <a:gd name="T62" fmla="*/ 26 w 33"/>
                <a:gd name="T63" fmla="*/ 60 h 68"/>
                <a:gd name="T64" fmla="*/ 26 w 33"/>
                <a:gd name="T65" fmla="*/ 60 h 68"/>
                <a:gd name="T66" fmla="*/ 26 w 33"/>
                <a:gd name="T67" fmla="*/ 60 h 68"/>
                <a:gd name="T68" fmla="*/ 26 w 33"/>
                <a:gd name="T69" fmla="*/ 60 h 68"/>
                <a:gd name="T70" fmla="*/ 26 w 33"/>
                <a:gd name="T71" fmla="*/ 60 h 68"/>
                <a:gd name="T72" fmla="*/ 32 w 33"/>
                <a:gd name="T73" fmla="*/ 51 h 68"/>
                <a:gd name="T74" fmla="*/ 26 w 33"/>
                <a:gd name="T75" fmla="*/ 60 h 68"/>
                <a:gd name="T76" fmla="*/ 32 w 33"/>
                <a:gd name="T77" fmla="*/ 51 h 68"/>
                <a:gd name="T78" fmla="*/ 33 w 33"/>
                <a:gd name="T79" fmla="*/ 50 h 68"/>
                <a:gd name="T80" fmla="*/ 33 w 33"/>
                <a:gd name="T81" fmla="*/ 50 h 68"/>
                <a:gd name="T82" fmla="*/ 33 w 33"/>
                <a:gd name="T83" fmla="*/ 50 h 68"/>
                <a:gd name="T84" fmla="*/ 33 w 33"/>
                <a:gd name="T85" fmla="*/ 21 h 68"/>
                <a:gd name="T86" fmla="*/ 33 w 33"/>
                <a:gd name="T87" fmla="*/ 21 h 68"/>
                <a:gd name="T88" fmla="*/ 33 w 33"/>
                <a:gd name="T89" fmla="*/ 21 h 68"/>
                <a:gd name="T90" fmla="*/ 12 w 33"/>
                <a:gd name="T91" fmla="*/ 2 h 68"/>
                <a:gd name="T92" fmla="*/ 33 w 33"/>
                <a:gd name="T93" fmla="*/ 21 h 68"/>
                <a:gd name="T94" fmla="*/ 25 w 33"/>
                <a:gd name="T95" fmla="*/ 11 h 68"/>
                <a:gd name="T96" fmla="*/ 25 w 33"/>
                <a:gd name="T97" fmla="*/ 11 h 68"/>
                <a:gd name="T98" fmla="*/ 12 w 33"/>
                <a:gd name="T99" fmla="*/ 2 h 68"/>
                <a:gd name="T100" fmla="*/ 12 w 33"/>
                <a:gd name="T101" fmla="*/ 2 h 68"/>
                <a:gd name="T102" fmla="*/ 12 w 33"/>
                <a:gd name="T103" fmla="*/ 2 h 68"/>
                <a:gd name="T104" fmla="*/ 12 w 33"/>
                <a:gd name="T105" fmla="*/ 2 h 68"/>
                <a:gd name="T106" fmla="*/ 0 w 33"/>
                <a:gd name="T107" fmla="*/ 0 h 68"/>
                <a:gd name="T108" fmla="*/ 0 w 33"/>
                <a:gd name="T109" fmla="*/ 0 h 68"/>
                <a:gd name="T110" fmla="*/ 0 w 33"/>
                <a:gd name="T111" fmla="*/ 0 h 68"/>
                <a:gd name="T112" fmla="*/ 4 w 33"/>
                <a:gd name="T113" fmla="*/ 1 h 68"/>
                <a:gd name="T114" fmla="*/ 0 w 33"/>
                <a:gd name="T11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68">
                  <a:moveTo>
                    <a:pt x="15" y="68"/>
                  </a:moveTo>
                  <a:cubicBezTo>
                    <a:pt x="15" y="68"/>
                    <a:pt x="15" y="68"/>
                    <a:pt x="15" y="68"/>
                  </a:cubicBezTo>
                  <a:cubicBezTo>
                    <a:pt x="15" y="68"/>
                    <a:pt x="15" y="68"/>
                    <a:pt x="15" y="68"/>
                  </a:cubicBezTo>
                  <a:moveTo>
                    <a:pt x="24" y="62"/>
                  </a:moveTo>
                  <a:cubicBezTo>
                    <a:pt x="22" y="64"/>
                    <a:pt x="19" y="66"/>
                    <a:pt x="15" y="68"/>
                  </a:cubicBezTo>
                  <a:cubicBezTo>
                    <a:pt x="18" y="66"/>
                    <a:pt x="22" y="64"/>
                    <a:pt x="24" y="62"/>
                  </a:cubicBezTo>
                  <a:moveTo>
                    <a:pt x="25" y="61"/>
                  </a:moveTo>
                  <a:cubicBezTo>
                    <a:pt x="25" y="61"/>
                    <a:pt x="24" y="62"/>
                    <a:pt x="24" y="62"/>
                  </a:cubicBezTo>
                  <a:cubicBezTo>
                    <a:pt x="24" y="62"/>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5" y="61"/>
                  </a:moveTo>
                  <a:cubicBezTo>
                    <a:pt x="25" y="61"/>
                    <a:pt x="25" y="61"/>
                    <a:pt x="25" y="61"/>
                  </a:cubicBezTo>
                  <a:cubicBezTo>
                    <a:pt x="25" y="61"/>
                    <a:pt x="25" y="61"/>
                    <a:pt x="25" y="61"/>
                  </a:cubicBezTo>
                  <a:moveTo>
                    <a:pt x="26" y="61"/>
                  </a:moveTo>
                  <a:cubicBezTo>
                    <a:pt x="26" y="61"/>
                    <a:pt x="26" y="61"/>
                    <a:pt x="26" y="61"/>
                  </a:cubicBezTo>
                  <a:cubicBezTo>
                    <a:pt x="26" y="61"/>
                    <a:pt x="26" y="61"/>
                    <a:pt x="26" y="61"/>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26" y="60"/>
                  </a:moveTo>
                  <a:cubicBezTo>
                    <a:pt x="26" y="60"/>
                    <a:pt x="26" y="60"/>
                    <a:pt x="26" y="60"/>
                  </a:cubicBezTo>
                  <a:cubicBezTo>
                    <a:pt x="26" y="60"/>
                    <a:pt x="26" y="60"/>
                    <a:pt x="26" y="60"/>
                  </a:cubicBezTo>
                  <a:moveTo>
                    <a:pt x="32" y="51"/>
                  </a:moveTo>
                  <a:cubicBezTo>
                    <a:pt x="31" y="54"/>
                    <a:pt x="29" y="57"/>
                    <a:pt x="26" y="60"/>
                  </a:cubicBezTo>
                  <a:cubicBezTo>
                    <a:pt x="29" y="57"/>
                    <a:pt x="31" y="54"/>
                    <a:pt x="32" y="51"/>
                  </a:cubicBezTo>
                  <a:moveTo>
                    <a:pt x="33" y="50"/>
                  </a:moveTo>
                  <a:cubicBezTo>
                    <a:pt x="33" y="50"/>
                    <a:pt x="33" y="50"/>
                    <a:pt x="33" y="50"/>
                  </a:cubicBezTo>
                  <a:cubicBezTo>
                    <a:pt x="33" y="50"/>
                    <a:pt x="33" y="50"/>
                    <a:pt x="33" y="50"/>
                  </a:cubicBezTo>
                  <a:moveTo>
                    <a:pt x="33" y="21"/>
                  </a:moveTo>
                  <a:cubicBezTo>
                    <a:pt x="33" y="21"/>
                    <a:pt x="33" y="21"/>
                    <a:pt x="33" y="21"/>
                  </a:cubicBezTo>
                  <a:cubicBezTo>
                    <a:pt x="33" y="21"/>
                    <a:pt x="33" y="21"/>
                    <a:pt x="33" y="21"/>
                  </a:cubicBezTo>
                  <a:moveTo>
                    <a:pt x="12" y="2"/>
                  </a:moveTo>
                  <a:cubicBezTo>
                    <a:pt x="21" y="6"/>
                    <a:pt x="29" y="13"/>
                    <a:pt x="33" y="21"/>
                  </a:cubicBezTo>
                  <a:cubicBezTo>
                    <a:pt x="31" y="17"/>
                    <a:pt x="28" y="14"/>
                    <a:pt x="25" y="11"/>
                  </a:cubicBezTo>
                  <a:cubicBezTo>
                    <a:pt x="25" y="11"/>
                    <a:pt x="25" y="11"/>
                    <a:pt x="25" y="11"/>
                  </a:cubicBezTo>
                  <a:cubicBezTo>
                    <a:pt x="22" y="7"/>
                    <a:pt x="17" y="4"/>
                    <a:pt x="12" y="2"/>
                  </a:cubicBezTo>
                  <a:moveTo>
                    <a:pt x="12" y="2"/>
                  </a:moveTo>
                  <a:cubicBezTo>
                    <a:pt x="12" y="2"/>
                    <a:pt x="12" y="2"/>
                    <a:pt x="12" y="2"/>
                  </a:cubicBezTo>
                  <a:cubicBezTo>
                    <a:pt x="12" y="2"/>
                    <a:pt x="12" y="2"/>
                    <a:pt x="12" y="2"/>
                  </a:cubicBezTo>
                  <a:moveTo>
                    <a:pt x="0" y="0"/>
                  </a:moveTo>
                  <a:cubicBezTo>
                    <a:pt x="0" y="0"/>
                    <a:pt x="0" y="0"/>
                    <a:pt x="0" y="0"/>
                  </a:cubicBezTo>
                  <a:cubicBezTo>
                    <a:pt x="0" y="0"/>
                    <a:pt x="0" y="0"/>
                    <a:pt x="0" y="0"/>
                  </a:cubicBezTo>
                  <a:cubicBezTo>
                    <a:pt x="2" y="0"/>
                    <a:pt x="3" y="0"/>
                    <a:pt x="4" y="1"/>
                  </a:cubicBezTo>
                  <a:cubicBezTo>
                    <a:pt x="3" y="0"/>
                    <a:pt x="2" y="0"/>
                    <a:pt x="0" y="0"/>
                  </a:cubicBezTo>
                </a:path>
              </a:pathLst>
            </a:custGeom>
            <a:solidFill>
              <a:srgbClr val="F773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66">
              <a:extLst>
                <a:ext uri="{FF2B5EF4-FFF2-40B4-BE49-F238E27FC236}">
                  <a16:creationId xmlns:a16="http://schemas.microsoft.com/office/drawing/2014/main" id="{DC5CBB3D-D004-4FD6-A314-8045572E305E}"/>
                </a:ext>
              </a:extLst>
            </p:cNvPr>
            <p:cNvSpPr>
              <a:spLocks/>
            </p:cNvSpPr>
            <p:nvPr/>
          </p:nvSpPr>
          <p:spPr bwMode="auto">
            <a:xfrm>
              <a:off x="8430709" y="1093787"/>
              <a:ext cx="150813" cy="123825"/>
            </a:xfrm>
            <a:custGeom>
              <a:avLst/>
              <a:gdLst>
                <a:gd name="T0" fmla="*/ 50 w 86"/>
                <a:gd name="T1" fmla="*/ 0 h 71"/>
                <a:gd name="T2" fmla="*/ 50 w 86"/>
                <a:gd name="T3" fmla="*/ 0 h 71"/>
                <a:gd name="T4" fmla="*/ 25 w 86"/>
                <a:gd name="T5" fmla="*/ 11 h 71"/>
                <a:gd name="T6" fmla="*/ 0 w 86"/>
                <a:gd name="T7" fmla="*/ 36 h 71"/>
                <a:gd name="T8" fmla="*/ 25 w 86"/>
                <a:gd name="T9" fmla="*/ 61 h 71"/>
                <a:gd name="T10" fmla="*/ 50 w 86"/>
                <a:gd name="T11" fmla="*/ 71 h 71"/>
                <a:gd name="T12" fmla="*/ 65 w 86"/>
                <a:gd name="T13" fmla="*/ 68 h 71"/>
                <a:gd name="T14" fmla="*/ 65 w 86"/>
                <a:gd name="T15" fmla="*/ 68 h 71"/>
                <a:gd name="T16" fmla="*/ 65 w 86"/>
                <a:gd name="T17" fmla="*/ 68 h 71"/>
                <a:gd name="T18" fmla="*/ 74 w 86"/>
                <a:gd name="T19" fmla="*/ 62 h 71"/>
                <a:gd name="T20" fmla="*/ 74 w 86"/>
                <a:gd name="T21" fmla="*/ 62 h 71"/>
                <a:gd name="T22" fmla="*/ 75 w 86"/>
                <a:gd name="T23" fmla="*/ 61 h 71"/>
                <a:gd name="T24" fmla="*/ 75 w 86"/>
                <a:gd name="T25" fmla="*/ 61 h 71"/>
                <a:gd name="T26" fmla="*/ 75 w 86"/>
                <a:gd name="T27" fmla="*/ 61 h 71"/>
                <a:gd name="T28" fmla="*/ 75 w 86"/>
                <a:gd name="T29" fmla="*/ 61 h 71"/>
                <a:gd name="T30" fmla="*/ 75 w 86"/>
                <a:gd name="T31" fmla="*/ 61 h 71"/>
                <a:gd name="T32" fmla="*/ 75 w 86"/>
                <a:gd name="T33" fmla="*/ 61 h 71"/>
                <a:gd name="T34" fmla="*/ 75 w 86"/>
                <a:gd name="T35" fmla="*/ 61 h 71"/>
                <a:gd name="T36" fmla="*/ 75 w 86"/>
                <a:gd name="T37" fmla="*/ 61 h 71"/>
                <a:gd name="T38" fmla="*/ 75 w 86"/>
                <a:gd name="T39" fmla="*/ 61 h 71"/>
                <a:gd name="T40" fmla="*/ 75 w 86"/>
                <a:gd name="T41" fmla="*/ 61 h 71"/>
                <a:gd name="T42" fmla="*/ 75 w 86"/>
                <a:gd name="T43" fmla="*/ 61 h 71"/>
                <a:gd name="T44" fmla="*/ 76 w 86"/>
                <a:gd name="T45" fmla="*/ 61 h 71"/>
                <a:gd name="T46" fmla="*/ 76 w 86"/>
                <a:gd name="T47" fmla="*/ 61 h 71"/>
                <a:gd name="T48" fmla="*/ 76 w 86"/>
                <a:gd name="T49" fmla="*/ 60 h 71"/>
                <a:gd name="T50" fmla="*/ 76 w 86"/>
                <a:gd name="T51" fmla="*/ 60 h 71"/>
                <a:gd name="T52" fmla="*/ 76 w 86"/>
                <a:gd name="T53" fmla="*/ 60 h 71"/>
                <a:gd name="T54" fmla="*/ 76 w 86"/>
                <a:gd name="T55" fmla="*/ 60 h 71"/>
                <a:gd name="T56" fmla="*/ 76 w 86"/>
                <a:gd name="T57" fmla="*/ 60 h 71"/>
                <a:gd name="T58" fmla="*/ 76 w 86"/>
                <a:gd name="T59" fmla="*/ 60 h 71"/>
                <a:gd name="T60" fmla="*/ 76 w 86"/>
                <a:gd name="T61" fmla="*/ 60 h 71"/>
                <a:gd name="T62" fmla="*/ 76 w 86"/>
                <a:gd name="T63" fmla="*/ 60 h 71"/>
                <a:gd name="T64" fmla="*/ 76 w 86"/>
                <a:gd name="T65" fmla="*/ 60 h 71"/>
                <a:gd name="T66" fmla="*/ 82 w 86"/>
                <a:gd name="T67" fmla="*/ 51 h 71"/>
                <a:gd name="T68" fmla="*/ 83 w 86"/>
                <a:gd name="T69" fmla="*/ 50 h 71"/>
                <a:gd name="T70" fmla="*/ 83 w 86"/>
                <a:gd name="T71" fmla="*/ 50 h 71"/>
                <a:gd name="T72" fmla="*/ 86 w 86"/>
                <a:gd name="T73" fmla="*/ 36 h 71"/>
                <a:gd name="T74" fmla="*/ 83 w 86"/>
                <a:gd name="T75" fmla="*/ 21 h 71"/>
                <a:gd name="T76" fmla="*/ 83 w 86"/>
                <a:gd name="T77" fmla="*/ 21 h 71"/>
                <a:gd name="T78" fmla="*/ 83 w 86"/>
                <a:gd name="T79" fmla="*/ 21 h 71"/>
                <a:gd name="T80" fmla="*/ 62 w 86"/>
                <a:gd name="T81" fmla="*/ 2 h 71"/>
                <a:gd name="T82" fmla="*/ 62 w 86"/>
                <a:gd name="T83" fmla="*/ 2 h 71"/>
                <a:gd name="T84" fmla="*/ 62 w 86"/>
                <a:gd name="T85" fmla="*/ 2 h 71"/>
                <a:gd name="T86" fmla="*/ 54 w 86"/>
                <a:gd name="T87" fmla="*/ 1 h 71"/>
                <a:gd name="T88" fmla="*/ 50 w 86"/>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1">
                  <a:moveTo>
                    <a:pt x="50" y="0"/>
                  </a:moveTo>
                  <a:cubicBezTo>
                    <a:pt x="50" y="0"/>
                    <a:pt x="50" y="0"/>
                    <a:pt x="50" y="0"/>
                  </a:cubicBezTo>
                  <a:cubicBezTo>
                    <a:pt x="41" y="0"/>
                    <a:pt x="32" y="4"/>
                    <a:pt x="25" y="11"/>
                  </a:cubicBezTo>
                  <a:cubicBezTo>
                    <a:pt x="0" y="36"/>
                    <a:pt x="0" y="36"/>
                    <a:pt x="0" y="36"/>
                  </a:cubicBezTo>
                  <a:cubicBezTo>
                    <a:pt x="25" y="61"/>
                    <a:pt x="25" y="61"/>
                    <a:pt x="25" y="61"/>
                  </a:cubicBezTo>
                  <a:cubicBezTo>
                    <a:pt x="32" y="68"/>
                    <a:pt x="41" y="71"/>
                    <a:pt x="50" y="71"/>
                  </a:cubicBezTo>
                  <a:cubicBezTo>
                    <a:pt x="55" y="71"/>
                    <a:pt x="60" y="70"/>
                    <a:pt x="65" y="68"/>
                  </a:cubicBezTo>
                  <a:cubicBezTo>
                    <a:pt x="65" y="68"/>
                    <a:pt x="65" y="68"/>
                    <a:pt x="65" y="68"/>
                  </a:cubicBezTo>
                  <a:cubicBezTo>
                    <a:pt x="65" y="68"/>
                    <a:pt x="65" y="68"/>
                    <a:pt x="65" y="68"/>
                  </a:cubicBezTo>
                  <a:cubicBezTo>
                    <a:pt x="69" y="66"/>
                    <a:pt x="72" y="64"/>
                    <a:pt x="74" y="62"/>
                  </a:cubicBezTo>
                  <a:cubicBezTo>
                    <a:pt x="74" y="62"/>
                    <a:pt x="74" y="62"/>
                    <a:pt x="74" y="62"/>
                  </a:cubicBezTo>
                  <a:cubicBezTo>
                    <a:pt x="74" y="62"/>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6" y="61"/>
                  </a:cubicBezTo>
                  <a:cubicBezTo>
                    <a:pt x="76" y="61"/>
                    <a:pt x="76" y="61"/>
                    <a:pt x="76" y="61"/>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6" y="60"/>
                    <a:pt x="76" y="60"/>
                    <a:pt x="76" y="60"/>
                  </a:cubicBezTo>
                  <a:cubicBezTo>
                    <a:pt x="79" y="57"/>
                    <a:pt x="81" y="54"/>
                    <a:pt x="82" y="51"/>
                  </a:cubicBezTo>
                  <a:cubicBezTo>
                    <a:pt x="82" y="50"/>
                    <a:pt x="82" y="50"/>
                    <a:pt x="83" y="50"/>
                  </a:cubicBezTo>
                  <a:cubicBezTo>
                    <a:pt x="83" y="50"/>
                    <a:pt x="83" y="50"/>
                    <a:pt x="83" y="50"/>
                  </a:cubicBezTo>
                  <a:cubicBezTo>
                    <a:pt x="85" y="46"/>
                    <a:pt x="86" y="41"/>
                    <a:pt x="86" y="36"/>
                  </a:cubicBezTo>
                  <a:cubicBezTo>
                    <a:pt x="86" y="31"/>
                    <a:pt x="85" y="26"/>
                    <a:pt x="83" y="21"/>
                  </a:cubicBezTo>
                  <a:cubicBezTo>
                    <a:pt x="83" y="21"/>
                    <a:pt x="83" y="21"/>
                    <a:pt x="83" y="21"/>
                  </a:cubicBezTo>
                  <a:cubicBezTo>
                    <a:pt x="83" y="21"/>
                    <a:pt x="83" y="21"/>
                    <a:pt x="83" y="21"/>
                  </a:cubicBezTo>
                  <a:cubicBezTo>
                    <a:pt x="79" y="13"/>
                    <a:pt x="71" y="6"/>
                    <a:pt x="62" y="2"/>
                  </a:cubicBezTo>
                  <a:cubicBezTo>
                    <a:pt x="62" y="2"/>
                    <a:pt x="62" y="2"/>
                    <a:pt x="62" y="2"/>
                  </a:cubicBezTo>
                  <a:cubicBezTo>
                    <a:pt x="62" y="2"/>
                    <a:pt x="62" y="2"/>
                    <a:pt x="62" y="2"/>
                  </a:cubicBezTo>
                  <a:cubicBezTo>
                    <a:pt x="59" y="1"/>
                    <a:pt x="57" y="1"/>
                    <a:pt x="54" y="1"/>
                  </a:cubicBezTo>
                  <a:cubicBezTo>
                    <a:pt x="53" y="0"/>
                    <a:pt x="52" y="0"/>
                    <a:pt x="50" y="0"/>
                  </a:cubicBezTo>
                </a:path>
              </a:pathLst>
            </a:custGeom>
            <a:solidFill>
              <a:srgbClr val="F34D00"/>
            </a:solidFill>
            <a:ln w="12700">
              <a:solidFill>
                <a:srgbClr val="F34D00"/>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2272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99" y="372311"/>
            <a:ext cx="11127317" cy="975783"/>
          </a:xfrm>
        </p:spPr>
        <p:txBody>
          <a:bodyPr/>
          <a:lstStyle/>
          <a:p>
            <a:r>
              <a:rPr lang="en-US" sz="3200" b="1" dirty="0"/>
              <a:t>Cisco Umbrella</a:t>
            </a:r>
          </a:p>
        </p:txBody>
      </p:sp>
      <p:grpSp>
        <p:nvGrpSpPr>
          <p:cNvPr id="8" name="Group 7">
            <a:extLst>
              <a:ext uri="{FF2B5EF4-FFF2-40B4-BE49-F238E27FC236}">
                <a16:creationId xmlns:a16="http://schemas.microsoft.com/office/drawing/2014/main" id="{649787A3-38B5-444C-A57F-B9E7967FE1FF}"/>
              </a:ext>
            </a:extLst>
          </p:cNvPr>
          <p:cNvGrpSpPr/>
          <p:nvPr/>
        </p:nvGrpSpPr>
        <p:grpSpPr>
          <a:xfrm>
            <a:off x="-1565964" y="298436"/>
            <a:ext cx="13325941" cy="10714881"/>
            <a:chOff x="-2033289" y="118484"/>
            <a:chExt cx="13778110" cy="11078454"/>
          </a:xfrm>
        </p:grpSpPr>
        <p:sp>
          <p:nvSpPr>
            <p:cNvPr id="735" name="TextBox 734"/>
            <p:cNvSpPr txBox="1"/>
            <p:nvPr/>
          </p:nvSpPr>
          <p:spPr>
            <a:xfrm rot="19096821">
              <a:off x="-685412" y="1994533"/>
              <a:ext cx="8143032" cy="5521819"/>
            </a:xfrm>
            <a:prstGeom prst="rect">
              <a:avLst/>
            </a:prstGeom>
            <a:scene3d>
              <a:camera prst="orthographicFront">
                <a:rot lat="0" lon="0" rev="18600000"/>
              </a:camera>
              <a:lightRig rig="threePt" dir="t"/>
            </a:scene3d>
          </p:spPr>
          <p:txBody>
            <a:bodyPr wrap="square" rtlCol="0">
              <a:prstTxWarp prst="textCircle">
                <a:avLst>
                  <a:gd name="adj" fmla="val 14833414"/>
                </a:avLst>
              </a:prstTxWarp>
              <a:noAutofit/>
            </a:bodyPr>
            <a:lstStyle/>
            <a:p>
              <a:pPr defTabSz="1219140" fontAlgn="auto">
                <a:lnSpc>
                  <a:spcPct val="140000"/>
                </a:lnSpc>
                <a:spcBef>
                  <a:spcPts val="0"/>
                </a:spcBef>
                <a:spcAft>
                  <a:spcPts val="0"/>
                </a:spcAft>
                <a:defRPr/>
              </a:pPr>
              <a:r>
                <a:rPr kumimoji="1" lang="en-US" sz="3200" dirty="0">
                  <a:solidFill>
                    <a:srgbClr val="FFFFFF"/>
                  </a:solidFill>
                  <a:latin typeface="CiscoSansTT ExtraLight" panose="020B0303020201020303" pitchFamily="34" charset="0"/>
                  <a:ea typeface="Arial" charset="0"/>
                  <a:cs typeface="CiscoSansTT ExtraLight" panose="020B0303020201020303" pitchFamily="34" charset="0"/>
                </a:rPr>
                <a:t>Umbrella</a:t>
              </a:r>
              <a:endParaRPr lang="en-US" sz="3200" kern="0" dirty="0">
                <a:solidFill>
                  <a:srgbClr val="FFFFFF"/>
                </a:solidFill>
                <a:latin typeface="CiscoSansTT ExtraLight" panose="020B0303020201020303" pitchFamily="34" charset="0"/>
                <a:ea typeface="Arial" charset="0"/>
                <a:cs typeface="CiscoSansTT ExtraLight" panose="020B0303020201020303" pitchFamily="34" charset="0"/>
              </a:endParaRPr>
            </a:p>
          </p:txBody>
        </p:sp>
        <p:sp>
          <p:nvSpPr>
            <p:cNvPr id="251" name="Rounded Rectangle 121">
              <a:extLst>
                <a:ext uri="{FF2B5EF4-FFF2-40B4-BE49-F238E27FC236}">
                  <a16:creationId xmlns:a16="http://schemas.microsoft.com/office/drawing/2014/main" id="{B7BF9AFC-C0CE-497C-B2BC-217DF5AC9FD2}"/>
                </a:ext>
              </a:extLst>
            </p:cNvPr>
            <p:cNvSpPr/>
            <p:nvPr/>
          </p:nvSpPr>
          <p:spPr>
            <a:xfrm>
              <a:off x="7943246" y="3635164"/>
              <a:ext cx="3801575" cy="2834017"/>
            </a:xfrm>
            <a:prstGeom prst="roundRect">
              <a:avLst>
                <a:gd name="adj" fmla="val 14093"/>
              </a:avLst>
            </a:prstGeom>
            <a:solidFill>
              <a:srgbClr val="FFFFFF"/>
            </a:solidFill>
            <a:ln w="38100" cap="rnd" cmpd="sng" algn="ctr">
              <a:solidFill>
                <a:srgbClr val="00BCE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grpSp>
          <p:nvGrpSpPr>
            <p:cNvPr id="4" name="Group 3">
              <a:extLst>
                <a:ext uri="{FF2B5EF4-FFF2-40B4-BE49-F238E27FC236}">
                  <a16:creationId xmlns:a16="http://schemas.microsoft.com/office/drawing/2014/main" id="{A398AB28-F48C-476D-A29F-52F63C2BF7DA}"/>
                </a:ext>
              </a:extLst>
            </p:cNvPr>
            <p:cNvGrpSpPr/>
            <p:nvPr/>
          </p:nvGrpSpPr>
          <p:grpSpPr>
            <a:xfrm>
              <a:off x="-2033289" y="1751885"/>
              <a:ext cx="9445053" cy="9445053"/>
              <a:chOff x="-1807467" y="1563995"/>
              <a:chExt cx="9445053" cy="9445053"/>
            </a:xfrm>
          </p:grpSpPr>
          <p:sp>
            <p:nvSpPr>
              <p:cNvPr id="253" name="Freeform 5">
                <a:extLst>
                  <a:ext uri="{FF2B5EF4-FFF2-40B4-BE49-F238E27FC236}">
                    <a16:creationId xmlns:a16="http://schemas.microsoft.com/office/drawing/2014/main" id="{FD68AEDC-4890-4264-8853-00C455075FCF}"/>
                  </a:ext>
                </a:extLst>
              </p:cNvPr>
              <p:cNvSpPr>
                <a:spLocks/>
              </p:cNvSpPr>
              <p:nvPr/>
            </p:nvSpPr>
            <p:spPr bwMode="auto">
              <a:xfrm>
                <a:off x="-1661685" y="1709683"/>
                <a:ext cx="9143504" cy="9088640"/>
              </a:xfrm>
              <a:custGeom>
                <a:avLst/>
                <a:gdLst>
                  <a:gd name="T0" fmla="*/ 442 w 695"/>
                  <a:gd name="T1" fmla="*/ 52 h 693"/>
                  <a:gd name="T2" fmla="*/ 52 w 695"/>
                  <a:gd name="T3" fmla="*/ 252 h 693"/>
                  <a:gd name="T4" fmla="*/ 252 w 695"/>
                  <a:gd name="T5" fmla="*/ 641 h 693"/>
                  <a:gd name="T6" fmla="*/ 643 w 695"/>
                  <a:gd name="T7" fmla="*/ 441 h 693"/>
                  <a:gd name="T8" fmla="*/ 442 w 695"/>
                  <a:gd name="T9" fmla="*/ 52 h 693"/>
                </a:gdLst>
                <a:ahLst/>
                <a:cxnLst>
                  <a:cxn ang="0">
                    <a:pos x="T0" y="T1"/>
                  </a:cxn>
                  <a:cxn ang="0">
                    <a:pos x="T2" y="T3"/>
                  </a:cxn>
                  <a:cxn ang="0">
                    <a:pos x="T4" y="T5"/>
                  </a:cxn>
                  <a:cxn ang="0">
                    <a:pos x="T6" y="T7"/>
                  </a:cxn>
                  <a:cxn ang="0">
                    <a:pos x="T8" y="T9"/>
                  </a:cxn>
                </a:cxnLst>
                <a:rect l="0" t="0" r="r" b="b"/>
                <a:pathLst>
                  <a:path w="695" h="693">
                    <a:moveTo>
                      <a:pt x="442" y="52"/>
                    </a:moveTo>
                    <a:cubicBezTo>
                      <a:pt x="279" y="0"/>
                      <a:pt x="104" y="90"/>
                      <a:pt x="52" y="252"/>
                    </a:cubicBezTo>
                    <a:cubicBezTo>
                      <a:pt x="0" y="414"/>
                      <a:pt x="89" y="589"/>
                      <a:pt x="252" y="641"/>
                    </a:cubicBezTo>
                    <a:cubicBezTo>
                      <a:pt x="415" y="693"/>
                      <a:pt x="590" y="603"/>
                      <a:pt x="643" y="441"/>
                    </a:cubicBezTo>
                    <a:cubicBezTo>
                      <a:pt x="695" y="279"/>
                      <a:pt x="605" y="104"/>
                      <a:pt x="442" y="52"/>
                    </a:cubicBezTo>
                  </a:path>
                </a:pathLst>
              </a:custGeom>
              <a:solidFill>
                <a:srgbClr val="FFFFFF"/>
              </a:solidFill>
              <a:ln w="25400">
                <a:solidFill>
                  <a:srgbClr val="282828">
                    <a:lumMod val="20000"/>
                    <a:lumOff val="80000"/>
                  </a:srgbClr>
                </a:solidFill>
              </a:ln>
            </p:spPr>
            <p:txBody>
              <a:bodyPr vert="horz" wrap="square" lIns="91356" tIns="45677" rIns="91356" bIns="45677" numCol="1" anchor="t" anchorCtr="0" compatLnSpc="1">
                <a:prstTxWarp prst="textNoShape">
                  <a:avLst/>
                </a:prstTxWarp>
              </a:bodyPr>
              <a:lstStyle/>
              <a:p>
                <a:pPr defTabSz="609022" fontAlgn="auto">
                  <a:spcBef>
                    <a:spcPts val="0"/>
                  </a:spcBef>
                  <a:spcAft>
                    <a:spcPts val="0"/>
                  </a:spcAft>
                  <a:defRPr/>
                </a:pPr>
                <a:endParaRPr lang="en-US" sz="1799" kern="0" dirty="0">
                  <a:solidFill>
                    <a:srgbClr val="676767"/>
                  </a:solidFill>
                  <a:latin typeface="CiscoSansTT ExtraLight" panose="020B0303020201020303" pitchFamily="34" charset="0"/>
                </a:endParaRPr>
              </a:p>
            </p:txBody>
          </p:sp>
          <p:sp>
            <p:nvSpPr>
              <p:cNvPr id="254" name="Freeform 6">
                <a:extLst>
                  <a:ext uri="{FF2B5EF4-FFF2-40B4-BE49-F238E27FC236}">
                    <a16:creationId xmlns:a16="http://schemas.microsoft.com/office/drawing/2014/main" id="{D68A53D5-B5B6-4521-9CBA-DBF80517FEF9}"/>
                  </a:ext>
                </a:extLst>
              </p:cNvPr>
              <p:cNvSpPr>
                <a:spLocks noEditPoints="1"/>
              </p:cNvSpPr>
              <p:nvPr/>
            </p:nvSpPr>
            <p:spPr bwMode="auto">
              <a:xfrm>
                <a:off x="-150150" y="2211177"/>
                <a:ext cx="7142607" cy="7529499"/>
              </a:xfrm>
              <a:custGeom>
                <a:avLst/>
                <a:gdLst>
                  <a:gd name="T0" fmla="*/ 46 w 545"/>
                  <a:gd name="T1" fmla="*/ 502 h 573"/>
                  <a:gd name="T2" fmla="*/ 23 w 545"/>
                  <a:gd name="T3" fmla="*/ 381 h 573"/>
                  <a:gd name="T4" fmla="*/ 30 w 545"/>
                  <a:gd name="T5" fmla="*/ 318 h 573"/>
                  <a:gd name="T6" fmla="*/ 1 w 545"/>
                  <a:gd name="T7" fmla="*/ 215 h 573"/>
                  <a:gd name="T8" fmla="*/ 4 w 545"/>
                  <a:gd name="T9" fmla="*/ 187 h 573"/>
                  <a:gd name="T10" fmla="*/ 137 w 545"/>
                  <a:gd name="T11" fmla="*/ 51 h 573"/>
                  <a:gd name="T12" fmla="*/ 218 w 545"/>
                  <a:gd name="T13" fmla="*/ 13 h 573"/>
                  <a:gd name="T14" fmla="*/ 212 w 545"/>
                  <a:gd name="T15" fmla="*/ 81 h 573"/>
                  <a:gd name="T16" fmla="*/ 217 w 545"/>
                  <a:gd name="T17" fmla="*/ 92 h 573"/>
                  <a:gd name="T18" fmla="*/ 179 w 545"/>
                  <a:gd name="T19" fmla="*/ 145 h 573"/>
                  <a:gd name="T20" fmla="*/ 236 w 545"/>
                  <a:gd name="T21" fmla="*/ 145 h 573"/>
                  <a:gd name="T22" fmla="*/ 188 w 545"/>
                  <a:gd name="T23" fmla="*/ 180 h 573"/>
                  <a:gd name="T24" fmla="*/ 165 w 545"/>
                  <a:gd name="T25" fmla="*/ 203 h 573"/>
                  <a:gd name="T26" fmla="*/ 136 w 545"/>
                  <a:gd name="T27" fmla="*/ 208 h 573"/>
                  <a:gd name="T28" fmla="*/ 74 w 545"/>
                  <a:gd name="T29" fmla="*/ 216 h 573"/>
                  <a:gd name="T30" fmla="*/ 38 w 545"/>
                  <a:gd name="T31" fmla="*/ 251 h 573"/>
                  <a:gd name="T32" fmla="*/ 40 w 545"/>
                  <a:gd name="T33" fmla="*/ 305 h 573"/>
                  <a:gd name="T34" fmla="*/ 88 w 545"/>
                  <a:gd name="T35" fmla="*/ 347 h 573"/>
                  <a:gd name="T36" fmla="*/ 157 w 545"/>
                  <a:gd name="T37" fmla="*/ 418 h 573"/>
                  <a:gd name="T38" fmla="*/ 214 w 545"/>
                  <a:gd name="T39" fmla="*/ 476 h 573"/>
                  <a:gd name="T40" fmla="*/ 162 w 545"/>
                  <a:gd name="T41" fmla="*/ 541 h 573"/>
                  <a:gd name="T42" fmla="*/ 98 w 545"/>
                  <a:gd name="T43" fmla="*/ 552 h 573"/>
                  <a:gd name="T44" fmla="*/ 418 w 545"/>
                  <a:gd name="T45" fmla="*/ 543 h 573"/>
                  <a:gd name="T46" fmla="*/ 388 w 545"/>
                  <a:gd name="T47" fmla="*/ 459 h 573"/>
                  <a:gd name="T48" fmla="*/ 402 w 545"/>
                  <a:gd name="T49" fmla="*/ 307 h 573"/>
                  <a:gd name="T50" fmla="*/ 509 w 545"/>
                  <a:gd name="T51" fmla="*/ 290 h 573"/>
                  <a:gd name="T52" fmla="*/ 494 w 545"/>
                  <a:gd name="T53" fmla="*/ 207 h 573"/>
                  <a:gd name="T54" fmla="*/ 483 w 545"/>
                  <a:gd name="T55" fmla="*/ 266 h 573"/>
                  <a:gd name="T56" fmla="*/ 454 w 545"/>
                  <a:gd name="T57" fmla="*/ 255 h 573"/>
                  <a:gd name="T58" fmla="*/ 391 w 545"/>
                  <a:gd name="T59" fmla="*/ 280 h 573"/>
                  <a:gd name="T60" fmla="*/ 422 w 545"/>
                  <a:gd name="T61" fmla="*/ 184 h 573"/>
                  <a:gd name="T62" fmla="*/ 431 w 545"/>
                  <a:gd name="T63" fmla="*/ 157 h 573"/>
                  <a:gd name="T64" fmla="*/ 401 w 545"/>
                  <a:gd name="T65" fmla="*/ 138 h 573"/>
                  <a:gd name="T66" fmla="*/ 415 w 545"/>
                  <a:gd name="T67" fmla="*/ 89 h 573"/>
                  <a:gd name="T68" fmla="*/ 367 w 545"/>
                  <a:gd name="T69" fmla="*/ 40 h 573"/>
                  <a:gd name="T70" fmla="*/ 244 w 545"/>
                  <a:gd name="T71" fmla="*/ 9 h 573"/>
                  <a:gd name="T72" fmla="*/ 253 w 545"/>
                  <a:gd name="T73" fmla="*/ 0 h 573"/>
                  <a:gd name="T74" fmla="*/ 534 w 545"/>
                  <a:gd name="T75" fmla="*/ 315 h 573"/>
                  <a:gd name="T76" fmla="*/ 358 w 545"/>
                  <a:gd name="T77" fmla="*/ 48 h 573"/>
                  <a:gd name="T78" fmla="*/ 396 w 545"/>
                  <a:gd name="T79" fmla="*/ 199 h 573"/>
                  <a:gd name="T80" fmla="*/ 394 w 545"/>
                  <a:gd name="T81" fmla="*/ 184 h 573"/>
                  <a:gd name="T82" fmla="*/ 433 w 545"/>
                  <a:gd name="T83" fmla="*/ 274 h 573"/>
                  <a:gd name="T84" fmla="*/ 363 w 545"/>
                  <a:gd name="T85" fmla="*/ 81 h 573"/>
                  <a:gd name="T86" fmla="*/ 357 w 545"/>
                  <a:gd name="T87" fmla="*/ 153 h 573"/>
                  <a:gd name="T88" fmla="*/ 246 w 545"/>
                  <a:gd name="T89" fmla="*/ 59 h 573"/>
                  <a:gd name="T90" fmla="*/ 246 w 545"/>
                  <a:gd name="T91" fmla="*/ 63 h 573"/>
                  <a:gd name="T92" fmla="*/ 227 w 545"/>
                  <a:gd name="T93" fmla="*/ 51 h 573"/>
                  <a:gd name="T94" fmla="*/ 236 w 545"/>
                  <a:gd name="T95" fmla="*/ 66 h 573"/>
                  <a:gd name="T96" fmla="*/ 276 w 545"/>
                  <a:gd name="T97" fmla="*/ 70 h 573"/>
                  <a:gd name="T98" fmla="*/ 285 w 545"/>
                  <a:gd name="T99" fmla="*/ 88 h 573"/>
                  <a:gd name="T100" fmla="*/ 326 w 545"/>
                  <a:gd name="T101" fmla="*/ 134 h 573"/>
                  <a:gd name="T102" fmla="*/ 320 w 545"/>
                  <a:gd name="T103" fmla="*/ 73 h 573"/>
                  <a:gd name="T104" fmla="*/ 224 w 545"/>
                  <a:gd name="T105" fmla="*/ 53 h 573"/>
                  <a:gd name="T106" fmla="*/ 241 w 545"/>
                  <a:gd name="T107" fmla="*/ 100 h 573"/>
                  <a:gd name="T108" fmla="*/ 230 w 545"/>
                  <a:gd name="T109" fmla="*/ 116 h 573"/>
                  <a:gd name="T110" fmla="*/ 260 w 545"/>
                  <a:gd name="T111" fmla="*/ 102 h 573"/>
                  <a:gd name="T112" fmla="*/ 206 w 545"/>
                  <a:gd name="T113" fmla="*/ 100 h 573"/>
                  <a:gd name="T114" fmla="*/ 200 w 545"/>
                  <a:gd name="T115" fmla="*/ 195 h 573"/>
                  <a:gd name="T116" fmla="*/ 87 w 545"/>
                  <a:gd name="T117" fmla="*/ 304 h 573"/>
                  <a:gd name="T118" fmla="*/ 73 w 545"/>
                  <a:gd name="T119" fmla="*/ 296 h 573"/>
                  <a:gd name="T120" fmla="*/ 74 w 545"/>
                  <a:gd name="T121" fmla="*/ 26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573">
                    <a:moveTo>
                      <a:pt x="371" y="41"/>
                    </a:moveTo>
                    <a:cubicBezTo>
                      <a:pt x="370" y="41"/>
                      <a:pt x="370" y="40"/>
                      <a:pt x="369" y="40"/>
                    </a:cubicBezTo>
                    <a:lnTo>
                      <a:pt x="371" y="41"/>
                    </a:lnTo>
                    <a:close/>
                    <a:moveTo>
                      <a:pt x="233" y="62"/>
                    </a:moveTo>
                    <a:cubicBezTo>
                      <a:pt x="235" y="61"/>
                      <a:pt x="237" y="61"/>
                      <a:pt x="237" y="61"/>
                    </a:cubicBezTo>
                    <a:cubicBezTo>
                      <a:pt x="236" y="60"/>
                      <a:pt x="235" y="59"/>
                      <a:pt x="234" y="60"/>
                    </a:cubicBezTo>
                    <a:cubicBezTo>
                      <a:pt x="234" y="61"/>
                      <a:pt x="233" y="62"/>
                      <a:pt x="233" y="62"/>
                    </a:cubicBezTo>
                    <a:moveTo>
                      <a:pt x="72" y="565"/>
                    </a:moveTo>
                    <a:cubicBezTo>
                      <a:pt x="70" y="564"/>
                      <a:pt x="70" y="564"/>
                      <a:pt x="70" y="564"/>
                    </a:cubicBezTo>
                    <a:cubicBezTo>
                      <a:pt x="70" y="564"/>
                      <a:pt x="68" y="562"/>
                      <a:pt x="66" y="562"/>
                    </a:cubicBezTo>
                    <a:cubicBezTo>
                      <a:pt x="65" y="561"/>
                      <a:pt x="64" y="560"/>
                      <a:pt x="63" y="558"/>
                    </a:cubicBezTo>
                    <a:cubicBezTo>
                      <a:pt x="61" y="557"/>
                      <a:pt x="60" y="557"/>
                      <a:pt x="59" y="556"/>
                    </a:cubicBezTo>
                    <a:cubicBezTo>
                      <a:pt x="58" y="556"/>
                      <a:pt x="56" y="554"/>
                      <a:pt x="55" y="552"/>
                    </a:cubicBezTo>
                    <a:cubicBezTo>
                      <a:pt x="54" y="549"/>
                      <a:pt x="54" y="550"/>
                      <a:pt x="52" y="548"/>
                    </a:cubicBezTo>
                    <a:cubicBezTo>
                      <a:pt x="51" y="546"/>
                      <a:pt x="50" y="544"/>
                      <a:pt x="50" y="540"/>
                    </a:cubicBezTo>
                    <a:cubicBezTo>
                      <a:pt x="47" y="539"/>
                      <a:pt x="45" y="537"/>
                      <a:pt x="45" y="536"/>
                    </a:cubicBezTo>
                    <a:cubicBezTo>
                      <a:pt x="45" y="536"/>
                      <a:pt x="43" y="533"/>
                      <a:pt x="43" y="532"/>
                    </a:cubicBezTo>
                    <a:cubicBezTo>
                      <a:pt x="43" y="530"/>
                      <a:pt x="43" y="529"/>
                      <a:pt x="41" y="527"/>
                    </a:cubicBezTo>
                    <a:cubicBezTo>
                      <a:pt x="42" y="526"/>
                      <a:pt x="44" y="523"/>
                      <a:pt x="46" y="521"/>
                    </a:cubicBezTo>
                    <a:cubicBezTo>
                      <a:pt x="46" y="521"/>
                      <a:pt x="45" y="514"/>
                      <a:pt x="45" y="511"/>
                    </a:cubicBezTo>
                    <a:cubicBezTo>
                      <a:pt x="44" y="508"/>
                      <a:pt x="45" y="503"/>
                      <a:pt x="46" y="502"/>
                    </a:cubicBezTo>
                    <a:cubicBezTo>
                      <a:pt x="47" y="501"/>
                      <a:pt x="47" y="497"/>
                      <a:pt x="48" y="495"/>
                    </a:cubicBezTo>
                    <a:cubicBezTo>
                      <a:pt x="48" y="492"/>
                      <a:pt x="47" y="490"/>
                      <a:pt x="49" y="489"/>
                    </a:cubicBezTo>
                    <a:cubicBezTo>
                      <a:pt x="51" y="487"/>
                      <a:pt x="50" y="485"/>
                      <a:pt x="50" y="482"/>
                    </a:cubicBezTo>
                    <a:cubicBezTo>
                      <a:pt x="51" y="479"/>
                      <a:pt x="50" y="477"/>
                      <a:pt x="50" y="476"/>
                    </a:cubicBezTo>
                    <a:cubicBezTo>
                      <a:pt x="50" y="473"/>
                      <a:pt x="48" y="472"/>
                      <a:pt x="48" y="471"/>
                    </a:cubicBezTo>
                    <a:cubicBezTo>
                      <a:pt x="48" y="469"/>
                      <a:pt x="46" y="466"/>
                      <a:pt x="45" y="465"/>
                    </a:cubicBezTo>
                    <a:cubicBezTo>
                      <a:pt x="43" y="464"/>
                      <a:pt x="42" y="462"/>
                      <a:pt x="41" y="460"/>
                    </a:cubicBezTo>
                    <a:cubicBezTo>
                      <a:pt x="40" y="458"/>
                      <a:pt x="39" y="457"/>
                      <a:pt x="38" y="456"/>
                    </a:cubicBezTo>
                    <a:cubicBezTo>
                      <a:pt x="36" y="455"/>
                      <a:pt x="36" y="454"/>
                      <a:pt x="34" y="451"/>
                    </a:cubicBezTo>
                    <a:cubicBezTo>
                      <a:pt x="33" y="448"/>
                      <a:pt x="31" y="447"/>
                      <a:pt x="30" y="445"/>
                    </a:cubicBezTo>
                    <a:cubicBezTo>
                      <a:pt x="29" y="443"/>
                      <a:pt x="28" y="440"/>
                      <a:pt x="28" y="439"/>
                    </a:cubicBezTo>
                    <a:cubicBezTo>
                      <a:pt x="29" y="438"/>
                      <a:pt x="28" y="435"/>
                      <a:pt x="27" y="433"/>
                    </a:cubicBezTo>
                    <a:cubicBezTo>
                      <a:pt x="26" y="431"/>
                      <a:pt x="25" y="429"/>
                      <a:pt x="26" y="427"/>
                    </a:cubicBezTo>
                    <a:cubicBezTo>
                      <a:pt x="27" y="425"/>
                      <a:pt x="26" y="423"/>
                      <a:pt x="25" y="421"/>
                    </a:cubicBezTo>
                    <a:cubicBezTo>
                      <a:pt x="24" y="418"/>
                      <a:pt x="23" y="417"/>
                      <a:pt x="24" y="415"/>
                    </a:cubicBezTo>
                    <a:cubicBezTo>
                      <a:pt x="24" y="413"/>
                      <a:pt x="24" y="413"/>
                      <a:pt x="23" y="408"/>
                    </a:cubicBezTo>
                    <a:cubicBezTo>
                      <a:pt x="22" y="405"/>
                      <a:pt x="19" y="398"/>
                      <a:pt x="17" y="396"/>
                    </a:cubicBezTo>
                    <a:cubicBezTo>
                      <a:pt x="16" y="393"/>
                      <a:pt x="18" y="392"/>
                      <a:pt x="18" y="390"/>
                    </a:cubicBezTo>
                    <a:cubicBezTo>
                      <a:pt x="17" y="388"/>
                      <a:pt x="18" y="387"/>
                      <a:pt x="20" y="388"/>
                    </a:cubicBezTo>
                    <a:cubicBezTo>
                      <a:pt x="22" y="388"/>
                      <a:pt x="23" y="387"/>
                      <a:pt x="23" y="386"/>
                    </a:cubicBezTo>
                    <a:cubicBezTo>
                      <a:pt x="24" y="384"/>
                      <a:pt x="24" y="384"/>
                      <a:pt x="23" y="381"/>
                    </a:cubicBezTo>
                    <a:cubicBezTo>
                      <a:pt x="23" y="381"/>
                      <a:pt x="24" y="377"/>
                      <a:pt x="24" y="375"/>
                    </a:cubicBezTo>
                    <a:cubicBezTo>
                      <a:pt x="24" y="373"/>
                      <a:pt x="26" y="374"/>
                      <a:pt x="27" y="372"/>
                    </a:cubicBezTo>
                    <a:cubicBezTo>
                      <a:pt x="28" y="370"/>
                      <a:pt x="29" y="369"/>
                      <a:pt x="31" y="370"/>
                    </a:cubicBezTo>
                    <a:cubicBezTo>
                      <a:pt x="33" y="370"/>
                      <a:pt x="35" y="370"/>
                      <a:pt x="37" y="368"/>
                    </a:cubicBezTo>
                    <a:cubicBezTo>
                      <a:pt x="38" y="365"/>
                      <a:pt x="40" y="365"/>
                      <a:pt x="41" y="367"/>
                    </a:cubicBezTo>
                    <a:cubicBezTo>
                      <a:pt x="43" y="369"/>
                      <a:pt x="43" y="368"/>
                      <a:pt x="47" y="365"/>
                    </a:cubicBezTo>
                    <a:cubicBezTo>
                      <a:pt x="47" y="365"/>
                      <a:pt x="46" y="365"/>
                      <a:pt x="45" y="362"/>
                    </a:cubicBezTo>
                    <a:cubicBezTo>
                      <a:pt x="44" y="360"/>
                      <a:pt x="47" y="355"/>
                      <a:pt x="48" y="352"/>
                    </a:cubicBezTo>
                    <a:cubicBezTo>
                      <a:pt x="49" y="350"/>
                      <a:pt x="49" y="351"/>
                      <a:pt x="49" y="346"/>
                    </a:cubicBezTo>
                    <a:cubicBezTo>
                      <a:pt x="48" y="343"/>
                      <a:pt x="48" y="341"/>
                      <a:pt x="49" y="341"/>
                    </a:cubicBezTo>
                    <a:cubicBezTo>
                      <a:pt x="50" y="341"/>
                      <a:pt x="50" y="341"/>
                      <a:pt x="50" y="339"/>
                    </a:cubicBezTo>
                    <a:cubicBezTo>
                      <a:pt x="49" y="337"/>
                      <a:pt x="47" y="334"/>
                      <a:pt x="47" y="334"/>
                    </a:cubicBezTo>
                    <a:cubicBezTo>
                      <a:pt x="45" y="334"/>
                      <a:pt x="43" y="334"/>
                      <a:pt x="42" y="335"/>
                    </a:cubicBezTo>
                    <a:cubicBezTo>
                      <a:pt x="41" y="335"/>
                      <a:pt x="41" y="335"/>
                      <a:pt x="41" y="335"/>
                    </a:cubicBezTo>
                    <a:cubicBezTo>
                      <a:pt x="42" y="336"/>
                      <a:pt x="41" y="338"/>
                      <a:pt x="41" y="339"/>
                    </a:cubicBezTo>
                    <a:cubicBezTo>
                      <a:pt x="41" y="339"/>
                      <a:pt x="39" y="339"/>
                      <a:pt x="39" y="339"/>
                    </a:cubicBezTo>
                    <a:cubicBezTo>
                      <a:pt x="38" y="336"/>
                      <a:pt x="37" y="336"/>
                      <a:pt x="37" y="335"/>
                    </a:cubicBezTo>
                    <a:cubicBezTo>
                      <a:pt x="37" y="335"/>
                      <a:pt x="37" y="333"/>
                      <a:pt x="37" y="333"/>
                    </a:cubicBezTo>
                    <a:cubicBezTo>
                      <a:pt x="37" y="332"/>
                      <a:pt x="36" y="331"/>
                      <a:pt x="35" y="330"/>
                    </a:cubicBezTo>
                    <a:cubicBezTo>
                      <a:pt x="34" y="329"/>
                      <a:pt x="32" y="327"/>
                      <a:pt x="32" y="326"/>
                    </a:cubicBezTo>
                    <a:cubicBezTo>
                      <a:pt x="32" y="324"/>
                      <a:pt x="30" y="319"/>
                      <a:pt x="30" y="318"/>
                    </a:cubicBezTo>
                    <a:cubicBezTo>
                      <a:pt x="31" y="316"/>
                      <a:pt x="29" y="313"/>
                      <a:pt x="29" y="313"/>
                    </a:cubicBezTo>
                    <a:cubicBezTo>
                      <a:pt x="28" y="315"/>
                      <a:pt x="28" y="316"/>
                      <a:pt x="28" y="315"/>
                    </a:cubicBezTo>
                    <a:cubicBezTo>
                      <a:pt x="27" y="314"/>
                      <a:pt x="26" y="313"/>
                      <a:pt x="26" y="311"/>
                    </a:cubicBezTo>
                    <a:cubicBezTo>
                      <a:pt x="27" y="310"/>
                      <a:pt x="28" y="307"/>
                      <a:pt x="28" y="307"/>
                    </a:cubicBezTo>
                    <a:cubicBezTo>
                      <a:pt x="28" y="303"/>
                      <a:pt x="27" y="290"/>
                      <a:pt x="27" y="290"/>
                    </a:cubicBezTo>
                    <a:cubicBezTo>
                      <a:pt x="25" y="290"/>
                      <a:pt x="24" y="290"/>
                      <a:pt x="24" y="289"/>
                    </a:cubicBezTo>
                    <a:cubicBezTo>
                      <a:pt x="24" y="287"/>
                      <a:pt x="22" y="283"/>
                      <a:pt x="20" y="282"/>
                    </a:cubicBezTo>
                    <a:cubicBezTo>
                      <a:pt x="19" y="280"/>
                      <a:pt x="19" y="277"/>
                      <a:pt x="18" y="276"/>
                    </a:cubicBezTo>
                    <a:cubicBezTo>
                      <a:pt x="17" y="274"/>
                      <a:pt x="17" y="271"/>
                      <a:pt x="17" y="269"/>
                    </a:cubicBezTo>
                    <a:cubicBezTo>
                      <a:pt x="17" y="268"/>
                      <a:pt x="16" y="263"/>
                      <a:pt x="16" y="263"/>
                    </a:cubicBezTo>
                    <a:cubicBezTo>
                      <a:pt x="15" y="261"/>
                      <a:pt x="13" y="257"/>
                      <a:pt x="13" y="257"/>
                    </a:cubicBezTo>
                    <a:cubicBezTo>
                      <a:pt x="9" y="257"/>
                      <a:pt x="9" y="257"/>
                      <a:pt x="9" y="255"/>
                    </a:cubicBezTo>
                    <a:cubicBezTo>
                      <a:pt x="8" y="254"/>
                      <a:pt x="6" y="251"/>
                      <a:pt x="6" y="250"/>
                    </a:cubicBezTo>
                    <a:cubicBezTo>
                      <a:pt x="6" y="249"/>
                      <a:pt x="6" y="247"/>
                      <a:pt x="6" y="246"/>
                    </a:cubicBezTo>
                    <a:cubicBezTo>
                      <a:pt x="6" y="244"/>
                      <a:pt x="5" y="243"/>
                      <a:pt x="4" y="241"/>
                    </a:cubicBezTo>
                    <a:cubicBezTo>
                      <a:pt x="4" y="239"/>
                      <a:pt x="4" y="235"/>
                      <a:pt x="3" y="233"/>
                    </a:cubicBezTo>
                    <a:cubicBezTo>
                      <a:pt x="2" y="231"/>
                      <a:pt x="2" y="228"/>
                      <a:pt x="2" y="227"/>
                    </a:cubicBezTo>
                    <a:cubicBezTo>
                      <a:pt x="1" y="226"/>
                      <a:pt x="1" y="225"/>
                      <a:pt x="1" y="223"/>
                    </a:cubicBezTo>
                    <a:cubicBezTo>
                      <a:pt x="1" y="221"/>
                      <a:pt x="2" y="220"/>
                      <a:pt x="1" y="219"/>
                    </a:cubicBezTo>
                    <a:cubicBezTo>
                      <a:pt x="0" y="218"/>
                      <a:pt x="1" y="216"/>
                      <a:pt x="1" y="216"/>
                    </a:cubicBezTo>
                    <a:cubicBezTo>
                      <a:pt x="1" y="216"/>
                      <a:pt x="2" y="217"/>
                      <a:pt x="1" y="215"/>
                    </a:cubicBezTo>
                    <a:cubicBezTo>
                      <a:pt x="1" y="214"/>
                      <a:pt x="1" y="213"/>
                      <a:pt x="2" y="212"/>
                    </a:cubicBezTo>
                    <a:cubicBezTo>
                      <a:pt x="3" y="210"/>
                      <a:pt x="9" y="200"/>
                      <a:pt x="9" y="200"/>
                    </a:cubicBezTo>
                    <a:cubicBezTo>
                      <a:pt x="10" y="194"/>
                      <a:pt x="11" y="192"/>
                      <a:pt x="11" y="191"/>
                    </a:cubicBezTo>
                    <a:cubicBezTo>
                      <a:pt x="12" y="191"/>
                      <a:pt x="12" y="190"/>
                      <a:pt x="12" y="189"/>
                    </a:cubicBezTo>
                    <a:cubicBezTo>
                      <a:pt x="12" y="187"/>
                      <a:pt x="12" y="186"/>
                      <a:pt x="13" y="185"/>
                    </a:cubicBezTo>
                    <a:cubicBezTo>
                      <a:pt x="13" y="184"/>
                      <a:pt x="14" y="181"/>
                      <a:pt x="14" y="181"/>
                    </a:cubicBezTo>
                    <a:cubicBezTo>
                      <a:pt x="14" y="180"/>
                      <a:pt x="14" y="179"/>
                      <a:pt x="14" y="179"/>
                    </a:cubicBezTo>
                    <a:cubicBezTo>
                      <a:pt x="16" y="177"/>
                      <a:pt x="17" y="176"/>
                      <a:pt x="17" y="176"/>
                    </a:cubicBezTo>
                    <a:cubicBezTo>
                      <a:pt x="17" y="174"/>
                      <a:pt x="17" y="174"/>
                      <a:pt x="18" y="172"/>
                    </a:cubicBezTo>
                    <a:cubicBezTo>
                      <a:pt x="20" y="168"/>
                      <a:pt x="20" y="168"/>
                      <a:pt x="20" y="168"/>
                    </a:cubicBezTo>
                    <a:cubicBezTo>
                      <a:pt x="20" y="168"/>
                      <a:pt x="22" y="162"/>
                      <a:pt x="22" y="161"/>
                    </a:cubicBezTo>
                    <a:cubicBezTo>
                      <a:pt x="22" y="159"/>
                      <a:pt x="26" y="152"/>
                      <a:pt x="28" y="151"/>
                    </a:cubicBezTo>
                    <a:cubicBezTo>
                      <a:pt x="30" y="149"/>
                      <a:pt x="32" y="143"/>
                      <a:pt x="32" y="140"/>
                    </a:cubicBezTo>
                    <a:cubicBezTo>
                      <a:pt x="32" y="140"/>
                      <a:pt x="24" y="149"/>
                      <a:pt x="23" y="150"/>
                    </a:cubicBezTo>
                    <a:cubicBezTo>
                      <a:pt x="23" y="150"/>
                      <a:pt x="21" y="155"/>
                      <a:pt x="20" y="156"/>
                    </a:cubicBezTo>
                    <a:cubicBezTo>
                      <a:pt x="19" y="157"/>
                      <a:pt x="19" y="159"/>
                      <a:pt x="18" y="161"/>
                    </a:cubicBezTo>
                    <a:cubicBezTo>
                      <a:pt x="16" y="165"/>
                      <a:pt x="16" y="165"/>
                      <a:pt x="16" y="165"/>
                    </a:cubicBezTo>
                    <a:cubicBezTo>
                      <a:pt x="16" y="165"/>
                      <a:pt x="14" y="170"/>
                      <a:pt x="12" y="171"/>
                    </a:cubicBezTo>
                    <a:cubicBezTo>
                      <a:pt x="10" y="173"/>
                      <a:pt x="8" y="179"/>
                      <a:pt x="8" y="181"/>
                    </a:cubicBezTo>
                    <a:cubicBezTo>
                      <a:pt x="7" y="184"/>
                      <a:pt x="7" y="186"/>
                      <a:pt x="7" y="186"/>
                    </a:cubicBezTo>
                    <a:cubicBezTo>
                      <a:pt x="7" y="186"/>
                      <a:pt x="5" y="188"/>
                      <a:pt x="4" y="187"/>
                    </a:cubicBezTo>
                    <a:cubicBezTo>
                      <a:pt x="4" y="186"/>
                      <a:pt x="5" y="182"/>
                      <a:pt x="6" y="179"/>
                    </a:cubicBezTo>
                    <a:cubicBezTo>
                      <a:pt x="6" y="179"/>
                      <a:pt x="7" y="177"/>
                      <a:pt x="7" y="175"/>
                    </a:cubicBezTo>
                    <a:cubicBezTo>
                      <a:pt x="6" y="174"/>
                      <a:pt x="12" y="167"/>
                      <a:pt x="14" y="163"/>
                    </a:cubicBezTo>
                    <a:cubicBezTo>
                      <a:pt x="15" y="156"/>
                      <a:pt x="15" y="156"/>
                      <a:pt x="15" y="156"/>
                    </a:cubicBezTo>
                    <a:cubicBezTo>
                      <a:pt x="19" y="155"/>
                      <a:pt x="19" y="155"/>
                      <a:pt x="19" y="155"/>
                    </a:cubicBezTo>
                    <a:cubicBezTo>
                      <a:pt x="19" y="155"/>
                      <a:pt x="21" y="149"/>
                      <a:pt x="22" y="146"/>
                    </a:cubicBezTo>
                    <a:cubicBezTo>
                      <a:pt x="24" y="144"/>
                      <a:pt x="27" y="140"/>
                      <a:pt x="28" y="138"/>
                    </a:cubicBezTo>
                    <a:cubicBezTo>
                      <a:pt x="29" y="136"/>
                      <a:pt x="33" y="131"/>
                      <a:pt x="37" y="124"/>
                    </a:cubicBezTo>
                    <a:cubicBezTo>
                      <a:pt x="37" y="124"/>
                      <a:pt x="38" y="120"/>
                      <a:pt x="38" y="118"/>
                    </a:cubicBezTo>
                    <a:cubicBezTo>
                      <a:pt x="39" y="116"/>
                      <a:pt x="42" y="114"/>
                      <a:pt x="43" y="112"/>
                    </a:cubicBezTo>
                    <a:cubicBezTo>
                      <a:pt x="44" y="110"/>
                      <a:pt x="49" y="107"/>
                      <a:pt x="53" y="104"/>
                    </a:cubicBezTo>
                    <a:cubicBezTo>
                      <a:pt x="52" y="102"/>
                      <a:pt x="52" y="102"/>
                      <a:pt x="52" y="102"/>
                    </a:cubicBezTo>
                    <a:cubicBezTo>
                      <a:pt x="52" y="102"/>
                      <a:pt x="53" y="102"/>
                      <a:pt x="56" y="100"/>
                    </a:cubicBezTo>
                    <a:cubicBezTo>
                      <a:pt x="57" y="97"/>
                      <a:pt x="58" y="97"/>
                      <a:pt x="61" y="95"/>
                    </a:cubicBezTo>
                    <a:cubicBezTo>
                      <a:pt x="62" y="93"/>
                      <a:pt x="67" y="91"/>
                      <a:pt x="67" y="91"/>
                    </a:cubicBezTo>
                    <a:cubicBezTo>
                      <a:pt x="69" y="91"/>
                      <a:pt x="82" y="83"/>
                      <a:pt x="85" y="83"/>
                    </a:cubicBezTo>
                    <a:cubicBezTo>
                      <a:pt x="87" y="82"/>
                      <a:pt x="94" y="77"/>
                      <a:pt x="97" y="74"/>
                    </a:cubicBezTo>
                    <a:cubicBezTo>
                      <a:pt x="100" y="70"/>
                      <a:pt x="99" y="74"/>
                      <a:pt x="98" y="78"/>
                    </a:cubicBezTo>
                    <a:cubicBezTo>
                      <a:pt x="98" y="78"/>
                      <a:pt x="104" y="73"/>
                      <a:pt x="106" y="72"/>
                    </a:cubicBezTo>
                    <a:cubicBezTo>
                      <a:pt x="109" y="71"/>
                      <a:pt x="112" y="65"/>
                      <a:pt x="113" y="63"/>
                    </a:cubicBezTo>
                    <a:cubicBezTo>
                      <a:pt x="114" y="61"/>
                      <a:pt x="134" y="52"/>
                      <a:pt x="137" y="51"/>
                    </a:cubicBezTo>
                    <a:cubicBezTo>
                      <a:pt x="140" y="50"/>
                      <a:pt x="139" y="49"/>
                      <a:pt x="137" y="48"/>
                    </a:cubicBezTo>
                    <a:cubicBezTo>
                      <a:pt x="137" y="48"/>
                      <a:pt x="139" y="48"/>
                      <a:pt x="142" y="47"/>
                    </a:cubicBezTo>
                    <a:cubicBezTo>
                      <a:pt x="144" y="46"/>
                      <a:pt x="151" y="42"/>
                      <a:pt x="155" y="42"/>
                    </a:cubicBezTo>
                    <a:cubicBezTo>
                      <a:pt x="159" y="41"/>
                      <a:pt x="157" y="40"/>
                      <a:pt x="155" y="40"/>
                    </a:cubicBezTo>
                    <a:cubicBezTo>
                      <a:pt x="153" y="39"/>
                      <a:pt x="148" y="41"/>
                      <a:pt x="150" y="40"/>
                    </a:cubicBezTo>
                    <a:cubicBezTo>
                      <a:pt x="152" y="39"/>
                      <a:pt x="157" y="35"/>
                      <a:pt x="159" y="35"/>
                    </a:cubicBezTo>
                    <a:cubicBezTo>
                      <a:pt x="161" y="35"/>
                      <a:pt x="163" y="32"/>
                      <a:pt x="164" y="30"/>
                    </a:cubicBezTo>
                    <a:cubicBezTo>
                      <a:pt x="165" y="28"/>
                      <a:pt x="173" y="26"/>
                      <a:pt x="175" y="25"/>
                    </a:cubicBezTo>
                    <a:cubicBezTo>
                      <a:pt x="175" y="25"/>
                      <a:pt x="173" y="24"/>
                      <a:pt x="171" y="24"/>
                    </a:cubicBezTo>
                    <a:cubicBezTo>
                      <a:pt x="170" y="24"/>
                      <a:pt x="169" y="23"/>
                      <a:pt x="169" y="21"/>
                    </a:cubicBezTo>
                    <a:cubicBezTo>
                      <a:pt x="170" y="19"/>
                      <a:pt x="168" y="19"/>
                      <a:pt x="164" y="15"/>
                    </a:cubicBezTo>
                    <a:cubicBezTo>
                      <a:pt x="164" y="15"/>
                      <a:pt x="164" y="14"/>
                      <a:pt x="166" y="14"/>
                    </a:cubicBezTo>
                    <a:cubicBezTo>
                      <a:pt x="168" y="14"/>
                      <a:pt x="171" y="14"/>
                      <a:pt x="173" y="16"/>
                    </a:cubicBezTo>
                    <a:cubicBezTo>
                      <a:pt x="174" y="17"/>
                      <a:pt x="180" y="14"/>
                      <a:pt x="181" y="12"/>
                    </a:cubicBezTo>
                    <a:cubicBezTo>
                      <a:pt x="183" y="10"/>
                      <a:pt x="191" y="9"/>
                      <a:pt x="194" y="10"/>
                    </a:cubicBezTo>
                    <a:cubicBezTo>
                      <a:pt x="198" y="11"/>
                      <a:pt x="196" y="10"/>
                      <a:pt x="200" y="9"/>
                    </a:cubicBezTo>
                    <a:cubicBezTo>
                      <a:pt x="200" y="9"/>
                      <a:pt x="200" y="12"/>
                      <a:pt x="201" y="13"/>
                    </a:cubicBezTo>
                    <a:cubicBezTo>
                      <a:pt x="202" y="15"/>
                      <a:pt x="206" y="14"/>
                      <a:pt x="208" y="13"/>
                    </a:cubicBezTo>
                    <a:cubicBezTo>
                      <a:pt x="210" y="12"/>
                      <a:pt x="211" y="11"/>
                      <a:pt x="212" y="11"/>
                    </a:cubicBezTo>
                    <a:cubicBezTo>
                      <a:pt x="214" y="10"/>
                      <a:pt x="220" y="10"/>
                      <a:pt x="220" y="10"/>
                    </a:cubicBezTo>
                    <a:cubicBezTo>
                      <a:pt x="219" y="11"/>
                      <a:pt x="220" y="13"/>
                      <a:pt x="218" y="13"/>
                    </a:cubicBezTo>
                    <a:cubicBezTo>
                      <a:pt x="217" y="14"/>
                      <a:pt x="212" y="16"/>
                      <a:pt x="212" y="16"/>
                    </a:cubicBezTo>
                    <a:cubicBezTo>
                      <a:pt x="218" y="16"/>
                      <a:pt x="218" y="16"/>
                      <a:pt x="218" y="16"/>
                    </a:cubicBezTo>
                    <a:cubicBezTo>
                      <a:pt x="221" y="14"/>
                      <a:pt x="222" y="15"/>
                      <a:pt x="224" y="15"/>
                    </a:cubicBezTo>
                    <a:cubicBezTo>
                      <a:pt x="225" y="15"/>
                      <a:pt x="228" y="16"/>
                      <a:pt x="228" y="15"/>
                    </a:cubicBezTo>
                    <a:cubicBezTo>
                      <a:pt x="232" y="18"/>
                      <a:pt x="232" y="18"/>
                      <a:pt x="232" y="20"/>
                    </a:cubicBezTo>
                    <a:cubicBezTo>
                      <a:pt x="232" y="21"/>
                      <a:pt x="231" y="23"/>
                      <a:pt x="229" y="23"/>
                    </a:cubicBezTo>
                    <a:cubicBezTo>
                      <a:pt x="227" y="22"/>
                      <a:pt x="224" y="23"/>
                      <a:pt x="224" y="24"/>
                    </a:cubicBezTo>
                    <a:cubicBezTo>
                      <a:pt x="223" y="24"/>
                      <a:pt x="218" y="28"/>
                      <a:pt x="216" y="29"/>
                    </a:cubicBezTo>
                    <a:cubicBezTo>
                      <a:pt x="213" y="31"/>
                      <a:pt x="211" y="32"/>
                      <a:pt x="210" y="33"/>
                    </a:cubicBezTo>
                    <a:cubicBezTo>
                      <a:pt x="209" y="35"/>
                      <a:pt x="205" y="37"/>
                      <a:pt x="205" y="37"/>
                    </a:cubicBezTo>
                    <a:cubicBezTo>
                      <a:pt x="206" y="37"/>
                      <a:pt x="206" y="37"/>
                      <a:pt x="206" y="37"/>
                    </a:cubicBezTo>
                    <a:cubicBezTo>
                      <a:pt x="208" y="37"/>
                      <a:pt x="208" y="37"/>
                      <a:pt x="210" y="38"/>
                    </a:cubicBezTo>
                    <a:cubicBezTo>
                      <a:pt x="211" y="40"/>
                      <a:pt x="214" y="42"/>
                      <a:pt x="214" y="42"/>
                    </a:cubicBezTo>
                    <a:cubicBezTo>
                      <a:pt x="212" y="47"/>
                      <a:pt x="208" y="52"/>
                      <a:pt x="207" y="55"/>
                    </a:cubicBezTo>
                    <a:cubicBezTo>
                      <a:pt x="207" y="57"/>
                      <a:pt x="205" y="58"/>
                      <a:pt x="205" y="58"/>
                    </a:cubicBezTo>
                    <a:cubicBezTo>
                      <a:pt x="202" y="57"/>
                      <a:pt x="201" y="57"/>
                      <a:pt x="201" y="59"/>
                    </a:cubicBezTo>
                    <a:cubicBezTo>
                      <a:pt x="202" y="61"/>
                      <a:pt x="202" y="61"/>
                      <a:pt x="202" y="61"/>
                    </a:cubicBezTo>
                    <a:cubicBezTo>
                      <a:pt x="205" y="63"/>
                      <a:pt x="212" y="66"/>
                      <a:pt x="212" y="66"/>
                    </a:cubicBezTo>
                    <a:cubicBezTo>
                      <a:pt x="209" y="67"/>
                      <a:pt x="209" y="68"/>
                      <a:pt x="209" y="69"/>
                    </a:cubicBezTo>
                    <a:cubicBezTo>
                      <a:pt x="208" y="69"/>
                      <a:pt x="208" y="72"/>
                      <a:pt x="208" y="72"/>
                    </a:cubicBezTo>
                    <a:cubicBezTo>
                      <a:pt x="211" y="73"/>
                      <a:pt x="215" y="77"/>
                      <a:pt x="212" y="81"/>
                    </a:cubicBezTo>
                    <a:cubicBezTo>
                      <a:pt x="216" y="80"/>
                      <a:pt x="221" y="81"/>
                      <a:pt x="222" y="80"/>
                    </a:cubicBezTo>
                    <a:cubicBezTo>
                      <a:pt x="222" y="79"/>
                      <a:pt x="224" y="78"/>
                      <a:pt x="224" y="78"/>
                    </a:cubicBezTo>
                    <a:cubicBezTo>
                      <a:pt x="224" y="76"/>
                      <a:pt x="224" y="74"/>
                      <a:pt x="224" y="74"/>
                    </a:cubicBezTo>
                    <a:cubicBezTo>
                      <a:pt x="228" y="74"/>
                      <a:pt x="229" y="74"/>
                      <a:pt x="230" y="73"/>
                    </a:cubicBezTo>
                    <a:cubicBezTo>
                      <a:pt x="233" y="72"/>
                      <a:pt x="233" y="74"/>
                      <a:pt x="235" y="73"/>
                    </a:cubicBezTo>
                    <a:cubicBezTo>
                      <a:pt x="236" y="71"/>
                      <a:pt x="239" y="71"/>
                      <a:pt x="240" y="70"/>
                    </a:cubicBezTo>
                    <a:cubicBezTo>
                      <a:pt x="242" y="69"/>
                      <a:pt x="243" y="67"/>
                      <a:pt x="245" y="69"/>
                    </a:cubicBezTo>
                    <a:cubicBezTo>
                      <a:pt x="246" y="71"/>
                      <a:pt x="247" y="74"/>
                      <a:pt x="245" y="73"/>
                    </a:cubicBezTo>
                    <a:cubicBezTo>
                      <a:pt x="244" y="72"/>
                      <a:pt x="240" y="73"/>
                      <a:pt x="239" y="73"/>
                    </a:cubicBezTo>
                    <a:cubicBezTo>
                      <a:pt x="238" y="74"/>
                      <a:pt x="234" y="73"/>
                      <a:pt x="234" y="74"/>
                    </a:cubicBezTo>
                    <a:cubicBezTo>
                      <a:pt x="233" y="75"/>
                      <a:pt x="231" y="80"/>
                      <a:pt x="229" y="79"/>
                    </a:cubicBezTo>
                    <a:cubicBezTo>
                      <a:pt x="228" y="79"/>
                      <a:pt x="226" y="81"/>
                      <a:pt x="226" y="81"/>
                    </a:cubicBezTo>
                    <a:cubicBezTo>
                      <a:pt x="223" y="85"/>
                      <a:pt x="223" y="85"/>
                      <a:pt x="223" y="85"/>
                    </a:cubicBezTo>
                    <a:cubicBezTo>
                      <a:pt x="227" y="84"/>
                      <a:pt x="226" y="84"/>
                      <a:pt x="228" y="85"/>
                    </a:cubicBezTo>
                    <a:cubicBezTo>
                      <a:pt x="230" y="87"/>
                      <a:pt x="233" y="87"/>
                      <a:pt x="235" y="86"/>
                    </a:cubicBezTo>
                    <a:cubicBezTo>
                      <a:pt x="236" y="85"/>
                      <a:pt x="236" y="88"/>
                      <a:pt x="236" y="88"/>
                    </a:cubicBezTo>
                    <a:cubicBezTo>
                      <a:pt x="236" y="88"/>
                      <a:pt x="236" y="89"/>
                      <a:pt x="236" y="91"/>
                    </a:cubicBezTo>
                    <a:cubicBezTo>
                      <a:pt x="235" y="93"/>
                      <a:pt x="233" y="96"/>
                      <a:pt x="231" y="96"/>
                    </a:cubicBezTo>
                    <a:cubicBezTo>
                      <a:pt x="230" y="96"/>
                      <a:pt x="228" y="96"/>
                      <a:pt x="226" y="97"/>
                    </a:cubicBezTo>
                    <a:cubicBezTo>
                      <a:pt x="224" y="98"/>
                      <a:pt x="222" y="97"/>
                      <a:pt x="222" y="96"/>
                    </a:cubicBezTo>
                    <a:cubicBezTo>
                      <a:pt x="222" y="94"/>
                      <a:pt x="218" y="91"/>
                      <a:pt x="217" y="92"/>
                    </a:cubicBezTo>
                    <a:cubicBezTo>
                      <a:pt x="215" y="93"/>
                      <a:pt x="211" y="93"/>
                      <a:pt x="211" y="93"/>
                    </a:cubicBezTo>
                    <a:cubicBezTo>
                      <a:pt x="211" y="93"/>
                      <a:pt x="212" y="90"/>
                      <a:pt x="211" y="93"/>
                    </a:cubicBezTo>
                    <a:cubicBezTo>
                      <a:pt x="210" y="96"/>
                      <a:pt x="207" y="97"/>
                      <a:pt x="207" y="97"/>
                    </a:cubicBezTo>
                    <a:cubicBezTo>
                      <a:pt x="205" y="95"/>
                      <a:pt x="204" y="95"/>
                      <a:pt x="202" y="95"/>
                    </a:cubicBezTo>
                    <a:cubicBezTo>
                      <a:pt x="201" y="96"/>
                      <a:pt x="198" y="95"/>
                      <a:pt x="198" y="95"/>
                    </a:cubicBezTo>
                    <a:cubicBezTo>
                      <a:pt x="198" y="95"/>
                      <a:pt x="194" y="95"/>
                      <a:pt x="192" y="96"/>
                    </a:cubicBezTo>
                    <a:cubicBezTo>
                      <a:pt x="188" y="96"/>
                      <a:pt x="186" y="95"/>
                      <a:pt x="186" y="95"/>
                    </a:cubicBezTo>
                    <a:cubicBezTo>
                      <a:pt x="183" y="97"/>
                      <a:pt x="181" y="100"/>
                      <a:pt x="179" y="99"/>
                    </a:cubicBezTo>
                    <a:cubicBezTo>
                      <a:pt x="178" y="99"/>
                      <a:pt x="174" y="104"/>
                      <a:pt x="174" y="104"/>
                    </a:cubicBezTo>
                    <a:cubicBezTo>
                      <a:pt x="176" y="104"/>
                      <a:pt x="175" y="105"/>
                      <a:pt x="174" y="106"/>
                    </a:cubicBezTo>
                    <a:cubicBezTo>
                      <a:pt x="173" y="107"/>
                      <a:pt x="168" y="110"/>
                      <a:pt x="168" y="110"/>
                    </a:cubicBezTo>
                    <a:cubicBezTo>
                      <a:pt x="172" y="110"/>
                      <a:pt x="173" y="111"/>
                      <a:pt x="173" y="114"/>
                    </a:cubicBezTo>
                    <a:cubicBezTo>
                      <a:pt x="173" y="116"/>
                      <a:pt x="175" y="121"/>
                      <a:pt x="174" y="123"/>
                    </a:cubicBezTo>
                    <a:cubicBezTo>
                      <a:pt x="174" y="125"/>
                      <a:pt x="174" y="127"/>
                      <a:pt x="175" y="128"/>
                    </a:cubicBezTo>
                    <a:cubicBezTo>
                      <a:pt x="177" y="129"/>
                      <a:pt x="180" y="133"/>
                      <a:pt x="180" y="133"/>
                    </a:cubicBezTo>
                    <a:cubicBezTo>
                      <a:pt x="174" y="134"/>
                      <a:pt x="174" y="138"/>
                      <a:pt x="173" y="139"/>
                    </a:cubicBezTo>
                    <a:cubicBezTo>
                      <a:pt x="173" y="140"/>
                      <a:pt x="170" y="143"/>
                      <a:pt x="170" y="144"/>
                    </a:cubicBezTo>
                    <a:cubicBezTo>
                      <a:pt x="171" y="146"/>
                      <a:pt x="169" y="149"/>
                      <a:pt x="171" y="151"/>
                    </a:cubicBezTo>
                    <a:cubicBezTo>
                      <a:pt x="173" y="152"/>
                      <a:pt x="173" y="152"/>
                      <a:pt x="173" y="152"/>
                    </a:cubicBezTo>
                    <a:cubicBezTo>
                      <a:pt x="174" y="152"/>
                      <a:pt x="177" y="149"/>
                      <a:pt x="179" y="150"/>
                    </a:cubicBezTo>
                    <a:cubicBezTo>
                      <a:pt x="178" y="148"/>
                      <a:pt x="178" y="148"/>
                      <a:pt x="179" y="145"/>
                    </a:cubicBezTo>
                    <a:cubicBezTo>
                      <a:pt x="181" y="143"/>
                      <a:pt x="181" y="140"/>
                      <a:pt x="183" y="140"/>
                    </a:cubicBezTo>
                    <a:cubicBezTo>
                      <a:pt x="185" y="140"/>
                      <a:pt x="187" y="139"/>
                      <a:pt x="187" y="139"/>
                    </a:cubicBezTo>
                    <a:cubicBezTo>
                      <a:pt x="191" y="140"/>
                      <a:pt x="195" y="139"/>
                      <a:pt x="195" y="139"/>
                    </a:cubicBezTo>
                    <a:cubicBezTo>
                      <a:pt x="197" y="139"/>
                      <a:pt x="197" y="139"/>
                      <a:pt x="197" y="139"/>
                    </a:cubicBezTo>
                    <a:cubicBezTo>
                      <a:pt x="199" y="134"/>
                      <a:pt x="199" y="135"/>
                      <a:pt x="200" y="132"/>
                    </a:cubicBezTo>
                    <a:cubicBezTo>
                      <a:pt x="201" y="129"/>
                      <a:pt x="202" y="130"/>
                      <a:pt x="201" y="128"/>
                    </a:cubicBezTo>
                    <a:cubicBezTo>
                      <a:pt x="201" y="126"/>
                      <a:pt x="200" y="125"/>
                      <a:pt x="200" y="125"/>
                    </a:cubicBezTo>
                    <a:cubicBezTo>
                      <a:pt x="203" y="126"/>
                      <a:pt x="204" y="126"/>
                      <a:pt x="206" y="126"/>
                    </a:cubicBezTo>
                    <a:cubicBezTo>
                      <a:pt x="207" y="126"/>
                      <a:pt x="208" y="123"/>
                      <a:pt x="208" y="123"/>
                    </a:cubicBezTo>
                    <a:cubicBezTo>
                      <a:pt x="209" y="121"/>
                      <a:pt x="210" y="120"/>
                      <a:pt x="212" y="119"/>
                    </a:cubicBezTo>
                    <a:cubicBezTo>
                      <a:pt x="213" y="118"/>
                      <a:pt x="218" y="115"/>
                      <a:pt x="218" y="115"/>
                    </a:cubicBezTo>
                    <a:cubicBezTo>
                      <a:pt x="218" y="117"/>
                      <a:pt x="220" y="120"/>
                      <a:pt x="222" y="120"/>
                    </a:cubicBezTo>
                    <a:cubicBezTo>
                      <a:pt x="224" y="120"/>
                      <a:pt x="225" y="120"/>
                      <a:pt x="224" y="122"/>
                    </a:cubicBezTo>
                    <a:cubicBezTo>
                      <a:pt x="224" y="123"/>
                      <a:pt x="223" y="126"/>
                      <a:pt x="224" y="128"/>
                    </a:cubicBezTo>
                    <a:cubicBezTo>
                      <a:pt x="225" y="129"/>
                      <a:pt x="227" y="130"/>
                      <a:pt x="227" y="130"/>
                    </a:cubicBezTo>
                    <a:cubicBezTo>
                      <a:pt x="225" y="134"/>
                      <a:pt x="224" y="137"/>
                      <a:pt x="223" y="137"/>
                    </a:cubicBezTo>
                    <a:cubicBezTo>
                      <a:pt x="222" y="137"/>
                      <a:pt x="219" y="138"/>
                      <a:pt x="219" y="138"/>
                    </a:cubicBezTo>
                    <a:cubicBezTo>
                      <a:pt x="223" y="142"/>
                      <a:pt x="223" y="141"/>
                      <a:pt x="225" y="142"/>
                    </a:cubicBezTo>
                    <a:cubicBezTo>
                      <a:pt x="228" y="142"/>
                      <a:pt x="232" y="142"/>
                      <a:pt x="232" y="142"/>
                    </a:cubicBezTo>
                    <a:cubicBezTo>
                      <a:pt x="232" y="142"/>
                      <a:pt x="235" y="140"/>
                      <a:pt x="236" y="139"/>
                    </a:cubicBezTo>
                    <a:cubicBezTo>
                      <a:pt x="238" y="141"/>
                      <a:pt x="237" y="144"/>
                      <a:pt x="236" y="145"/>
                    </a:cubicBezTo>
                    <a:cubicBezTo>
                      <a:pt x="235" y="146"/>
                      <a:pt x="234" y="147"/>
                      <a:pt x="234" y="147"/>
                    </a:cubicBezTo>
                    <a:cubicBezTo>
                      <a:pt x="236" y="149"/>
                      <a:pt x="236" y="149"/>
                      <a:pt x="236" y="149"/>
                    </a:cubicBezTo>
                    <a:cubicBezTo>
                      <a:pt x="234" y="151"/>
                      <a:pt x="233" y="153"/>
                      <a:pt x="234" y="154"/>
                    </a:cubicBezTo>
                    <a:cubicBezTo>
                      <a:pt x="235" y="156"/>
                      <a:pt x="231" y="159"/>
                      <a:pt x="231" y="159"/>
                    </a:cubicBezTo>
                    <a:cubicBezTo>
                      <a:pt x="235" y="162"/>
                      <a:pt x="236" y="165"/>
                      <a:pt x="237" y="168"/>
                    </a:cubicBezTo>
                    <a:cubicBezTo>
                      <a:pt x="239" y="170"/>
                      <a:pt x="241" y="172"/>
                      <a:pt x="241" y="172"/>
                    </a:cubicBezTo>
                    <a:cubicBezTo>
                      <a:pt x="236" y="170"/>
                      <a:pt x="235" y="170"/>
                      <a:pt x="233" y="171"/>
                    </a:cubicBezTo>
                    <a:cubicBezTo>
                      <a:pt x="231" y="171"/>
                      <a:pt x="227" y="170"/>
                      <a:pt x="227" y="170"/>
                    </a:cubicBezTo>
                    <a:cubicBezTo>
                      <a:pt x="227" y="172"/>
                      <a:pt x="229" y="173"/>
                      <a:pt x="231" y="173"/>
                    </a:cubicBezTo>
                    <a:cubicBezTo>
                      <a:pt x="232" y="173"/>
                      <a:pt x="234" y="172"/>
                      <a:pt x="237" y="173"/>
                    </a:cubicBezTo>
                    <a:cubicBezTo>
                      <a:pt x="239" y="173"/>
                      <a:pt x="239" y="174"/>
                      <a:pt x="240" y="176"/>
                    </a:cubicBezTo>
                    <a:cubicBezTo>
                      <a:pt x="241" y="177"/>
                      <a:pt x="241" y="180"/>
                      <a:pt x="240" y="181"/>
                    </a:cubicBezTo>
                    <a:cubicBezTo>
                      <a:pt x="239" y="183"/>
                      <a:pt x="237" y="187"/>
                      <a:pt x="235" y="186"/>
                    </a:cubicBezTo>
                    <a:cubicBezTo>
                      <a:pt x="233" y="184"/>
                      <a:pt x="231" y="183"/>
                      <a:pt x="229" y="184"/>
                    </a:cubicBezTo>
                    <a:cubicBezTo>
                      <a:pt x="227" y="186"/>
                      <a:pt x="223" y="186"/>
                      <a:pt x="222" y="186"/>
                    </a:cubicBezTo>
                    <a:cubicBezTo>
                      <a:pt x="221" y="186"/>
                      <a:pt x="214" y="183"/>
                      <a:pt x="214" y="183"/>
                    </a:cubicBezTo>
                    <a:cubicBezTo>
                      <a:pt x="214" y="183"/>
                      <a:pt x="211" y="179"/>
                      <a:pt x="208" y="179"/>
                    </a:cubicBezTo>
                    <a:cubicBezTo>
                      <a:pt x="205" y="179"/>
                      <a:pt x="203" y="177"/>
                      <a:pt x="203" y="177"/>
                    </a:cubicBezTo>
                    <a:cubicBezTo>
                      <a:pt x="201" y="176"/>
                      <a:pt x="201" y="176"/>
                      <a:pt x="200" y="178"/>
                    </a:cubicBezTo>
                    <a:cubicBezTo>
                      <a:pt x="198" y="180"/>
                      <a:pt x="194" y="180"/>
                      <a:pt x="193" y="179"/>
                    </a:cubicBezTo>
                    <a:cubicBezTo>
                      <a:pt x="192" y="179"/>
                      <a:pt x="188" y="180"/>
                      <a:pt x="188" y="180"/>
                    </a:cubicBezTo>
                    <a:cubicBezTo>
                      <a:pt x="194" y="182"/>
                      <a:pt x="193" y="183"/>
                      <a:pt x="196" y="182"/>
                    </a:cubicBezTo>
                    <a:cubicBezTo>
                      <a:pt x="200" y="182"/>
                      <a:pt x="204" y="182"/>
                      <a:pt x="204" y="184"/>
                    </a:cubicBezTo>
                    <a:cubicBezTo>
                      <a:pt x="204" y="185"/>
                      <a:pt x="202" y="188"/>
                      <a:pt x="201" y="187"/>
                    </a:cubicBezTo>
                    <a:cubicBezTo>
                      <a:pt x="199" y="186"/>
                      <a:pt x="196" y="186"/>
                      <a:pt x="196" y="186"/>
                    </a:cubicBezTo>
                    <a:cubicBezTo>
                      <a:pt x="199" y="188"/>
                      <a:pt x="200" y="190"/>
                      <a:pt x="198" y="191"/>
                    </a:cubicBezTo>
                    <a:cubicBezTo>
                      <a:pt x="197" y="192"/>
                      <a:pt x="196" y="196"/>
                      <a:pt x="196" y="196"/>
                    </a:cubicBezTo>
                    <a:cubicBezTo>
                      <a:pt x="196" y="196"/>
                      <a:pt x="196" y="200"/>
                      <a:pt x="198" y="200"/>
                    </a:cubicBezTo>
                    <a:cubicBezTo>
                      <a:pt x="199" y="200"/>
                      <a:pt x="203" y="204"/>
                      <a:pt x="204" y="204"/>
                    </a:cubicBezTo>
                    <a:cubicBezTo>
                      <a:pt x="205" y="204"/>
                      <a:pt x="205" y="207"/>
                      <a:pt x="206" y="207"/>
                    </a:cubicBezTo>
                    <a:cubicBezTo>
                      <a:pt x="206" y="208"/>
                      <a:pt x="208" y="208"/>
                      <a:pt x="202" y="207"/>
                    </a:cubicBezTo>
                    <a:cubicBezTo>
                      <a:pt x="197" y="206"/>
                      <a:pt x="194" y="204"/>
                      <a:pt x="191" y="206"/>
                    </a:cubicBezTo>
                    <a:cubicBezTo>
                      <a:pt x="189" y="208"/>
                      <a:pt x="186" y="210"/>
                      <a:pt x="186" y="208"/>
                    </a:cubicBezTo>
                    <a:cubicBezTo>
                      <a:pt x="186" y="206"/>
                      <a:pt x="186" y="203"/>
                      <a:pt x="188" y="203"/>
                    </a:cubicBezTo>
                    <a:cubicBezTo>
                      <a:pt x="190" y="203"/>
                      <a:pt x="196" y="203"/>
                      <a:pt x="196" y="203"/>
                    </a:cubicBezTo>
                    <a:cubicBezTo>
                      <a:pt x="194" y="200"/>
                      <a:pt x="190" y="198"/>
                      <a:pt x="187" y="198"/>
                    </a:cubicBezTo>
                    <a:cubicBezTo>
                      <a:pt x="186" y="198"/>
                      <a:pt x="184" y="198"/>
                      <a:pt x="184" y="200"/>
                    </a:cubicBezTo>
                    <a:cubicBezTo>
                      <a:pt x="184" y="200"/>
                      <a:pt x="181" y="200"/>
                      <a:pt x="180" y="200"/>
                    </a:cubicBezTo>
                    <a:cubicBezTo>
                      <a:pt x="179" y="199"/>
                      <a:pt x="177" y="199"/>
                      <a:pt x="176" y="199"/>
                    </a:cubicBezTo>
                    <a:cubicBezTo>
                      <a:pt x="175" y="199"/>
                      <a:pt x="173" y="199"/>
                      <a:pt x="171" y="198"/>
                    </a:cubicBezTo>
                    <a:cubicBezTo>
                      <a:pt x="170" y="198"/>
                      <a:pt x="169" y="199"/>
                      <a:pt x="168" y="200"/>
                    </a:cubicBezTo>
                    <a:cubicBezTo>
                      <a:pt x="168" y="201"/>
                      <a:pt x="167" y="202"/>
                      <a:pt x="165" y="203"/>
                    </a:cubicBezTo>
                    <a:cubicBezTo>
                      <a:pt x="165" y="203"/>
                      <a:pt x="165" y="204"/>
                      <a:pt x="165" y="205"/>
                    </a:cubicBezTo>
                    <a:cubicBezTo>
                      <a:pt x="166" y="207"/>
                      <a:pt x="166" y="208"/>
                      <a:pt x="168" y="207"/>
                    </a:cubicBezTo>
                    <a:cubicBezTo>
                      <a:pt x="167" y="208"/>
                      <a:pt x="166" y="208"/>
                      <a:pt x="165" y="207"/>
                    </a:cubicBezTo>
                    <a:cubicBezTo>
                      <a:pt x="163" y="206"/>
                      <a:pt x="161" y="205"/>
                      <a:pt x="160" y="205"/>
                    </a:cubicBezTo>
                    <a:cubicBezTo>
                      <a:pt x="159" y="206"/>
                      <a:pt x="159" y="205"/>
                      <a:pt x="157" y="204"/>
                    </a:cubicBezTo>
                    <a:cubicBezTo>
                      <a:pt x="156" y="203"/>
                      <a:pt x="156" y="204"/>
                      <a:pt x="155" y="203"/>
                    </a:cubicBezTo>
                    <a:cubicBezTo>
                      <a:pt x="155" y="203"/>
                      <a:pt x="151" y="203"/>
                      <a:pt x="150" y="204"/>
                    </a:cubicBezTo>
                    <a:cubicBezTo>
                      <a:pt x="150" y="204"/>
                      <a:pt x="149" y="206"/>
                      <a:pt x="149" y="206"/>
                    </a:cubicBezTo>
                    <a:cubicBezTo>
                      <a:pt x="149" y="207"/>
                      <a:pt x="147" y="208"/>
                      <a:pt x="146" y="208"/>
                    </a:cubicBezTo>
                    <a:cubicBezTo>
                      <a:pt x="145" y="208"/>
                      <a:pt x="144" y="209"/>
                      <a:pt x="142" y="210"/>
                    </a:cubicBezTo>
                    <a:cubicBezTo>
                      <a:pt x="142" y="210"/>
                      <a:pt x="143" y="207"/>
                      <a:pt x="142" y="206"/>
                    </a:cubicBezTo>
                    <a:cubicBezTo>
                      <a:pt x="142" y="206"/>
                      <a:pt x="141" y="208"/>
                      <a:pt x="141" y="209"/>
                    </a:cubicBezTo>
                    <a:cubicBezTo>
                      <a:pt x="141" y="210"/>
                      <a:pt x="140" y="211"/>
                      <a:pt x="140" y="212"/>
                    </a:cubicBezTo>
                    <a:cubicBezTo>
                      <a:pt x="139" y="213"/>
                      <a:pt x="138" y="212"/>
                      <a:pt x="137" y="214"/>
                    </a:cubicBezTo>
                    <a:cubicBezTo>
                      <a:pt x="135" y="215"/>
                      <a:pt x="135" y="214"/>
                      <a:pt x="134" y="213"/>
                    </a:cubicBezTo>
                    <a:cubicBezTo>
                      <a:pt x="133" y="212"/>
                      <a:pt x="135" y="212"/>
                      <a:pt x="135" y="211"/>
                    </a:cubicBezTo>
                    <a:cubicBezTo>
                      <a:pt x="136" y="210"/>
                      <a:pt x="137" y="208"/>
                      <a:pt x="137" y="208"/>
                    </a:cubicBezTo>
                    <a:cubicBezTo>
                      <a:pt x="137" y="208"/>
                      <a:pt x="138" y="207"/>
                      <a:pt x="140" y="206"/>
                    </a:cubicBezTo>
                    <a:cubicBezTo>
                      <a:pt x="141" y="205"/>
                      <a:pt x="141" y="205"/>
                      <a:pt x="139" y="205"/>
                    </a:cubicBezTo>
                    <a:cubicBezTo>
                      <a:pt x="138" y="205"/>
                      <a:pt x="138" y="205"/>
                      <a:pt x="137" y="206"/>
                    </a:cubicBezTo>
                    <a:cubicBezTo>
                      <a:pt x="137" y="207"/>
                      <a:pt x="137" y="207"/>
                      <a:pt x="136" y="208"/>
                    </a:cubicBezTo>
                    <a:cubicBezTo>
                      <a:pt x="135" y="209"/>
                      <a:pt x="135" y="210"/>
                      <a:pt x="135" y="209"/>
                    </a:cubicBezTo>
                    <a:cubicBezTo>
                      <a:pt x="135" y="209"/>
                      <a:pt x="134" y="208"/>
                      <a:pt x="133" y="206"/>
                    </a:cubicBezTo>
                    <a:cubicBezTo>
                      <a:pt x="133" y="206"/>
                      <a:pt x="134" y="210"/>
                      <a:pt x="134" y="211"/>
                    </a:cubicBezTo>
                    <a:cubicBezTo>
                      <a:pt x="134" y="212"/>
                      <a:pt x="132" y="213"/>
                      <a:pt x="130" y="215"/>
                    </a:cubicBezTo>
                    <a:cubicBezTo>
                      <a:pt x="130" y="215"/>
                      <a:pt x="131" y="215"/>
                      <a:pt x="132" y="216"/>
                    </a:cubicBezTo>
                    <a:cubicBezTo>
                      <a:pt x="132" y="218"/>
                      <a:pt x="131" y="218"/>
                      <a:pt x="129" y="222"/>
                    </a:cubicBezTo>
                    <a:cubicBezTo>
                      <a:pt x="129" y="222"/>
                      <a:pt x="124" y="224"/>
                      <a:pt x="123" y="224"/>
                    </a:cubicBezTo>
                    <a:cubicBezTo>
                      <a:pt x="121" y="225"/>
                      <a:pt x="116" y="225"/>
                      <a:pt x="112" y="225"/>
                    </a:cubicBezTo>
                    <a:cubicBezTo>
                      <a:pt x="108" y="225"/>
                      <a:pt x="104" y="223"/>
                      <a:pt x="101" y="226"/>
                    </a:cubicBezTo>
                    <a:cubicBezTo>
                      <a:pt x="99" y="228"/>
                      <a:pt x="101" y="226"/>
                      <a:pt x="101" y="226"/>
                    </a:cubicBezTo>
                    <a:cubicBezTo>
                      <a:pt x="101" y="226"/>
                      <a:pt x="98" y="228"/>
                      <a:pt x="95" y="230"/>
                    </a:cubicBezTo>
                    <a:cubicBezTo>
                      <a:pt x="95" y="230"/>
                      <a:pt x="94" y="232"/>
                      <a:pt x="93" y="234"/>
                    </a:cubicBezTo>
                    <a:cubicBezTo>
                      <a:pt x="93" y="235"/>
                      <a:pt x="90" y="244"/>
                      <a:pt x="88" y="249"/>
                    </a:cubicBezTo>
                    <a:cubicBezTo>
                      <a:pt x="87" y="254"/>
                      <a:pt x="86" y="251"/>
                      <a:pt x="85" y="254"/>
                    </a:cubicBezTo>
                    <a:cubicBezTo>
                      <a:pt x="84" y="256"/>
                      <a:pt x="83" y="257"/>
                      <a:pt x="81" y="257"/>
                    </a:cubicBezTo>
                    <a:cubicBezTo>
                      <a:pt x="78" y="257"/>
                      <a:pt x="77" y="254"/>
                      <a:pt x="80" y="250"/>
                    </a:cubicBezTo>
                    <a:cubicBezTo>
                      <a:pt x="80" y="250"/>
                      <a:pt x="82" y="240"/>
                      <a:pt x="82" y="240"/>
                    </a:cubicBezTo>
                    <a:cubicBezTo>
                      <a:pt x="82" y="239"/>
                      <a:pt x="85" y="236"/>
                      <a:pt x="86" y="234"/>
                    </a:cubicBezTo>
                    <a:cubicBezTo>
                      <a:pt x="86" y="233"/>
                      <a:pt x="86" y="228"/>
                      <a:pt x="85" y="227"/>
                    </a:cubicBezTo>
                    <a:cubicBezTo>
                      <a:pt x="84" y="226"/>
                      <a:pt x="80" y="224"/>
                      <a:pt x="80" y="219"/>
                    </a:cubicBezTo>
                    <a:cubicBezTo>
                      <a:pt x="79" y="214"/>
                      <a:pt x="78" y="218"/>
                      <a:pt x="74" y="216"/>
                    </a:cubicBezTo>
                    <a:cubicBezTo>
                      <a:pt x="71" y="214"/>
                      <a:pt x="72" y="217"/>
                      <a:pt x="70" y="213"/>
                    </a:cubicBezTo>
                    <a:cubicBezTo>
                      <a:pt x="68" y="210"/>
                      <a:pt x="67" y="215"/>
                      <a:pt x="67" y="215"/>
                    </a:cubicBezTo>
                    <a:cubicBezTo>
                      <a:pt x="67" y="215"/>
                      <a:pt x="63" y="211"/>
                      <a:pt x="62" y="208"/>
                    </a:cubicBezTo>
                    <a:cubicBezTo>
                      <a:pt x="62" y="204"/>
                      <a:pt x="60" y="206"/>
                      <a:pt x="60" y="206"/>
                    </a:cubicBezTo>
                    <a:cubicBezTo>
                      <a:pt x="60" y="206"/>
                      <a:pt x="53" y="200"/>
                      <a:pt x="54" y="202"/>
                    </a:cubicBezTo>
                    <a:cubicBezTo>
                      <a:pt x="56" y="203"/>
                      <a:pt x="49" y="203"/>
                      <a:pt x="46" y="201"/>
                    </a:cubicBezTo>
                    <a:cubicBezTo>
                      <a:pt x="43" y="200"/>
                      <a:pt x="43" y="202"/>
                      <a:pt x="41" y="204"/>
                    </a:cubicBezTo>
                    <a:cubicBezTo>
                      <a:pt x="40" y="206"/>
                      <a:pt x="39" y="208"/>
                      <a:pt x="37" y="210"/>
                    </a:cubicBezTo>
                    <a:cubicBezTo>
                      <a:pt x="37" y="210"/>
                      <a:pt x="33" y="213"/>
                      <a:pt x="32" y="213"/>
                    </a:cubicBezTo>
                    <a:cubicBezTo>
                      <a:pt x="30" y="214"/>
                      <a:pt x="30" y="214"/>
                      <a:pt x="30" y="216"/>
                    </a:cubicBezTo>
                    <a:cubicBezTo>
                      <a:pt x="30" y="216"/>
                      <a:pt x="27" y="218"/>
                      <a:pt x="27" y="220"/>
                    </a:cubicBezTo>
                    <a:cubicBezTo>
                      <a:pt x="27" y="222"/>
                      <a:pt x="26" y="223"/>
                      <a:pt x="23" y="226"/>
                    </a:cubicBezTo>
                    <a:cubicBezTo>
                      <a:pt x="23" y="226"/>
                      <a:pt x="22" y="229"/>
                      <a:pt x="22" y="232"/>
                    </a:cubicBezTo>
                    <a:cubicBezTo>
                      <a:pt x="21" y="235"/>
                      <a:pt x="22" y="235"/>
                      <a:pt x="19" y="238"/>
                    </a:cubicBezTo>
                    <a:cubicBezTo>
                      <a:pt x="19" y="240"/>
                      <a:pt x="19" y="241"/>
                      <a:pt x="19" y="243"/>
                    </a:cubicBezTo>
                    <a:cubicBezTo>
                      <a:pt x="19" y="246"/>
                      <a:pt x="20" y="246"/>
                      <a:pt x="20" y="250"/>
                    </a:cubicBezTo>
                    <a:cubicBezTo>
                      <a:pt x="20" y="250"/>
                      <a:pt x="23" y="252"/>
                      <a:pt x="26" y="253"/>
                    </a:cubicBezTo>
                    <a:cubicBezTo>
                      <a:pt x="29" y="253"/>
                      <a:pt x="29" y="254"/>
                      <a:pt x="29" y="257"/>
                    </a:cubicBezTo>
                    <a:cubicBezTo>
                      <a:pt x="29" y="260"/>
                      <a:pt x="29" y="257"/>
                      <a:pt x="29" y="257"/>
                    </a:cubicBezTo>
                    <a:cubicBezTo>
                      <a:pt x="29" y="257"/>
                      <a:pt x="32" y="258"/>
                      <a:pt x="34" y="254"/>
                    </a:cubicBezTo>
                    <a:cubicBezTo>
                      <a:pt x="34" y="254"/>
                      <a:pt x="37" y="252"/>
                      <a:pt x="38" y="251"/>
                    </a:cubicBezTo>
                    <a:cubicBezTo>
                      <a:pt x="39" y="249"/>
                      <a:pt x="39" y="249"/>
                      <a:pt x="41" y="250"/>
                    </a:cubicBezTo>
                    <a:cubicBezTo>
                      <a:pt x="44" y="250"/>
                      <a:pt x="43" y="251"/>
                      <a:pt x="46" y="252"/>
                    </a:cubicBezTo>
                    <a:cubicBezTo>
                      <a:pt x="49" y="253"/>
                      <a:pt x="48" y="254"/>
                      <a:pt x="49" y="256"/>
                    </a:cubicBezTo>
                    <a:cubicBezTo>
                      <a:pt x="50" y="258"/>
                      <a:pt x="50" y="258"/>
                      <a:pt x="48" y="259"/>
                    </a:cubicBezTo>
                    <a:cubicBezTo>
                      <a:pt x="47" y="261"/>
                      <a:pt x="46" y="260"/>
                      <a:pt x="44" y="262"/>
                    </a:cubicBezTo>
                    <a:cubicBezTo>
                      <a:pt x="43" y="262"/>
                      <a:pt x="41" y="265"/>
                      <a:pt x="41" y="266"/>
                    </a:cubicBezTo>
                    <a:cubicBezTo>
                      <a:pt x="40" y="267"/>
                      <a:pt x="40" y="269"/>
                      <a:pt x="39" y="269"/>
                    </a:cubicBezTo>
                    <a:cubicBezTo>
                      <a:pt x="39" y="269"/>
                      <a:pt x="38" y="267"/>
                      <a:pt x="38" y="266"/>
                    </a:cubicBezTo>
                    <a:cubicBezTo>
                      <a:pt x="38" y="266"/>
                      <a:pt x="37" y="268"/>
                      <a:pt x="36" y="269"/>
                    </a:cubicBezTo>
                    <a:cubicBezTo>
                      <a:pt x="35" y="270"/>
                      <a:pt x="35" y="271"/>
                      <a:pt x="34" y="273"/>
                    </a:cubicBezTo>
                    <a:cubicBezTo>
                      <a:pt x="34" y="273"/>
                      <a:pt x="34" y="273"/>
                      <a:pt x="34" y="273"/>
                    </a:cubicBezTo>
                    <a:cubicBezTo>
                      <a:pt x="33" y="274"/>
                      <a:pt x="33" y="275"/>
                      <a:pt x="30" y="276"/>
                    </a:cubicBezTo>
                    <a:cubicBezTo>
                      <a:pt x="30" y="276"/>
                      <a:pt x="31" y="277"/>
                      <a:pt x="31" y="278"/>
                    </a:cubicBezTo>
                    <a:cubicBezTo>
                      <a:pt x="31" y="279"/>
                      <a:pt x="33" y="280"/>
                      <a:pt x="36" y="282"/>
                    </a:cubicBezTo>
                    <a:cubicBezTo>
                      <a:pt x="38" y="283"/>
                      <a:pt x="38" y="283"/>
                      <a:pt x="38" y="284"/>
                    </a:cubicBezTo>
                    <a:cubicBezTo>
                      <a:pt x="38" y="285"/>
                      <a:pt x="40" y="285"/>
                      <a:pt x="41" y="286"/>
                    </a:cubicBezTo>
                    <a:cubicBezTo>
                      <a:pt x="43" y="287"/>
                      <a:pt x="44" y="289"/>
                      <a:pt x="44" y="290"/>
                    </a:cubicBezTo>
                    <a:cubicBezTo>
                      <a:pt x="43" y="292"/>
                      <a:pt x="44" y="293"/>
                      <a:pt x="45" y="294"/>
                    </a:cubicBezTo>
                    <a:cubicBezTo>
                      <a:pt x="46" y="295"/>
                      <a:pt x="46" y="295"/>
                      <a:pt x="45" y="297"/>
                    </a:cubicBezTo>
                    <a:cubicBezTo>
                      <a:pt x="44" y="297"/>
                      <a:pt x="45" y="298"/>
                      <a:pt x="43" y="300"/>
                    </a:cubicBezTo>
                    <a:cubicBezTo>
                      <a:pt x="43" y="300"/>
                      <a:pt x="42" y="303"/>
                      <a:pt x="40" y="305"/>
                    </a:cubicBezTo>
                    <a:cubicBezTo>
                      <a:pt x="39" y="306"/>
                      <a:pt x="38" y="308"/>
                      <a:pt x="37" y="309"/>
                    </a:cubicBezTo>
                    <a:cubicBezTo>
                      <a:pt x="36" y="311"/>
                      <a:pt x="37" y="311"/>
                      <a:pt x="35" y="313"/>
                    </a:cubicBezTo>
                    <a:cubicBezTo>
                      <a:pt x="35" y="313"/>
                      <a:pt x="35" y="315"/>
                      <a:pt x="35" y="317"/>
                    </a:cubicBezTo>
                    <a:cubicBezTo>
                      <a:pt x="35" y="318"/>
                      <a:pt x="35" y="318"/>
                      <a:pt x="36" y="320"/>
                    </a:cubicBezTo>
                    <a:cubicBezTo>
                      <a:pt x="37" y="322"/>
                      <a:pt x="37" y="324"/>
                      <a:pt x="38" y="326"/>
                    </a:cubicBezTo>
                    <a:cubicBezTo>
                      <a:pt x="39" y="328"/>
                      <a:pt x="38" y="329"/>
                      <a:pt x="39" y="329"/>
                    </a:cubicBezTo>
                    <a:cubicBezTo>
                      <a:pt x="40" y="329"/>
                      <a:pt x="43" y="331"/>
                      <a:pt x="46" y="331"/>
                    </a:cubicBezTo>
                    <a:cubicBezTo>
                      <a:pt x="50" y="332"/>
                      <a:pt x="49" y="332"/>
                      <a:pt x="50" y="334"/>
                    </a:cubicBezTo>
                    <a:cubicBezTo>
                      <a:pt x="50" y="336"/>
                      <a:pt x="50" y="338"/>
                      <a:pt x="53" y="341"/>
                    </a:cubicBezTo>
                    <a:cubicBezTo>
                      <a:pt x="55" y="342"/>
                      <a:pt x="59" y="343"/>
                      <a:pt x="59" y="342"/>
                    </a:cubicBezTo>
                    <a:cubicBezTo>
                      <a:pt x="60" y="342"/>
                      <a:pt x="63" y="341"/>
                      <a:pt x="63" y="341"/>
                    </a:cubicBezTo>
                    <a:cubicBezTo>
                      <a:pt x="64" y="337"/>
                      <a:pt x="63" y="337"/>
                      <a:pt x="65" y="338"/>
                    </a:cubicBezTo>
                    <a:cubicBezTo>
                      <a:pt x="68" y="338"/>
                      <a:pt x="72" y="341"/>
                      <a:pt x="75" y="339"/>
                    </a:cubicBezTo>
                    <a:cubicBezTo>
                      <a:pt x="78" y="338"/>
                      <a:pt x="81" y="340"/>
                      <a:pt x="84" y="339"/>
                    </a:cubicBezTo>
                    <a:cubicBezTo>
                      <a:pt x="86" y="338"/>
                      <a:pt x="86" y="339"/>
                      <a:pt x="86" y="339"/>
                    </a:cubicBezTo>
                    <a:cubicBezTo>
                      <a:pt x="87" y="340"/>
                      <a:pt x="86" y="339"/>
                      <a:pt x="85" y="340"/>
                    </a:cubicBezTo>
                    <a:cubicBezTo>
                      <a:pt x="84" y="341"/>
                      <a:pt x="79" y="346"/>
                      <a:pt x="79" y="347"/>
                    </a:cubicBezTo>
                    <a:cubicBezTo>
                      <a:pt x="79" y="347"/>
                      <a:pt x="79" y="349"/>
                      <a:pt x="79" y="350"/>
                    </a:cubicBezTo>
                    <a:cubicBezTo>
                      <a:pt x="82" y="351"/>
                      <a:pt x="83" y="351"/>
                      <a:pt x="84" y="351"/>
                    </a:cubicBezTo>
                    <a:cubicBezTo>
                      <a:pt x="85" y="350"/>
                      <a:pt x="85" y="350"/>
                      <a:pt x="86" y="350"/>
                    </a:cubicBezTo>
                    <a:cubicBezTo>
                      <a:pt x="87" y="349"/>
                      <a:pt x="88" y="349"/>
                      <a:pt x="88" y="347"/>
                    </a:cubicBezTo>
                    <a:cubicBezTo>
                      <a:pt x="89" y="347"/>
                      <a:pt x="90" y="349"/>
                      <a:pt x="90" y="349"/>
                    </a:cubicBezTo>
                    <a:cubicBezTo>
                      <a:pt x="91" y="350"/>
                      <a:pt x="92" y="353"/>
                      <a:pt x="93" y="354"/>
                    </a:cubicBezTo>
                    <a:cubicBezTo>
                      <a:pt x="94" y="355"/>
                      <a:pt x="94" y="356"/>
                      <a:pt x="95" y="357"/>
                    </a:cubicBezTo>
                    <a:cubicBezTo>
                      <a:pt x="98" y="358"/>
                      <a:pt x="99" y="358"/>
                      <a:pt x="100" y="359"/>
                    </a:cubicBezTo>
                    <a:cubicBezTo>
                      <a:pt x="102" y="361"/>
                      <a:pt x="103" y="360"/>
                      <a:pt x="104" y="361"/>
                    </a:cubicBezTo>
                    <a:cubicBezTo>
                      <a:pt x="105" y="362"/>
                      <a:pt x="107" y="365"/>
                      <a:pt x="107" y="366"/>
                    </a:cubicBezTo>
                    <a:cubicBezTo>
                      <a:pt x="109" y="366"/>
                      <a:pt x="111" y="367"/>
                      <a:pt x="113" y="368"/>
                    </a:cubicBezTo>
                    <a:cubicBezTo>
                      <a:pt x="115" y="369"/>
                      <a:pt x="115" y="370"/>
                      <a:pt x="117" y="370"/>
                    </a:cubicBezTo>
                    <a:cubicBezTo>
                      <a:pt x="118" y="371"/>
                      <a:pt x="119" y="370"/>
                      <a:pt x="119" y="371"/>
                    </a:cubicBezTo>
                    <a:cubicBezTo>
                      <a:pt x="119" y="372"/>
                      <a:pt x="119" y="374"/>
                      <a:pt x="120" y="374"/>
                    </a:cubicBezTo>
                    <a:cubicBezTo>
                      <a:pt x="121" y="374"/>
                      <a:pt x="125" y="379"/>
                      <a:pt x="125" y="379"/>
                    </a:cubicBezTo>
                    <a:cubicBezTo>
                      <a:pt x="123" y="380"/>
                      <a:pt x="123" y="382"/>
                      <a:pt x="123" y="383"/>
                    </a:cubicBezTo>
                    <a:cubicBezTo>
                      <a:pt x="123" y="384"/>
                      <a:pt x="125" y="384"/>
                      <a:pt x="126" y="385"/>
                    </a:cubicBezTo>
                    <a:cubicBezTo>
                      <a:pt x="126" y="385"/>
                      <a:pt x="128" y="386"/>
                      <a:pt x="129" y="387"/>
                    </a:cubicBezTo>
                    <a:cubicBezTo>
                      <a:pt x="129" y="389"/>
                      <a:pt x="130" y="390"/>
                      <a:pt x="131" y="392"/>
                    </a:cubicBezTo>
                    <a:cubicBezTo>
                      <a:pt x="132" y="393"/>
                      <a:pt x="134" y="395"/>
                      <a:pt x="133" y="398"/>
                    </a:cubicBezTo>
                    <a:cubicBezTo>
                      <a:pt x="132" y="400"/>
                      <a:pt x="136" y="404"/>
                      <a:pt x="136" y="404"/>
                    </a:cubicBezTo>
                    <a:cubicBezTo>
                      <a:pt x="137" y="404"/>
                      <a:pt x="139" y="404"/>
                      <a:pt x="141" y="405"/>
                    </a:cubicBezTo>
                    <a:cubicBezTo>
                      <a:pt x="143" y="406"/>
                      <a:pt x="145" y="407"/>
                      <a:pt x="147" y="407"/>
                    </a:cubicBezTo>
                    <a:cubicBezTo>
                      <a:pt x="148" y="408"/>
                      <a:pt x="150" y="408"/>
                      <a:pt x="151" y="411"/>
                    </a:cubicBezTo>
                    <a:cubicBezTo>
                      <a:pt x="156" y="414"/>
                      <a:pt x="157" y="416"/>
                      <a:pt x="157" y="418"/>
                    </a:cubicBezTo>
                    <a:cubicBezTo>
                      <a:pt x="160" y="421"/>
                      <a:pt x="160" y="421"/>
                      <a:pt x="161" y="422"/>
                    </a:cubicBezTo>
                    <a:cubicBezTo>
                      <a:pt x="162" y="423"/>
                      <a:pt x="165" y="425"/>
                      <a:pt x="165" y="427"/>
                    </a:cubicBezTo>
                    <a:cubicBezTo>
                      <a:pt x="165" y="430"/>
                      <a:pt x="165" y="431"/>
                      <a:pt x="165" y="433"/>
                    </a:cubicBezTo>
                    <a:cubicBezTo>
                      <a:pt x="166" y="435"/>
                      <a:pt x="169" y="436"/>
                      <a:pt x="166" y="437"/>
                    </a:cubicBezTo>
                    <a:cubicBezTo>
                      <a:pt x="164" y="438"/>
                      <a:pt x="159" y="441"/>
                      <a:pt x="159" y="441"/>
                    </a:cubicBezTo>
                    <a:cubicBezTo>
                      <a:pt x="154" y="443"/>
                      <a:pt x="157" y="444"/>
                      <a:pt x="157" y="445"/>
                    </a:cubicBezTo>
                    <a:cubicBezTo>
                      <a:pt x="157" y="446"/>
                      <a:pt x="156" y="446"/>
                      <a:pt x="157" y="448"/>
                    </a:cubicBezTo>
                    <a:cubicBezTo>
                      <a:pt x="159" y="446"/>
                      <a:pt x="158" y="449"/>
                      <a:pt x="160" y="445"/>
                    </a:cubicBezTo>
                    <a:cubicBezTo>
                      <a:pt x="162" y="441"/>
                      <a:pt x="164" y="444"/>
                      <a:pt x="165" y="445"/>
                    </a:cubicBezTo>
                    <a:cubicBezTo>
                      <a:pt x="166" y="446"/>
                      <a:pt x="170" y="449"/>
                      <a:pt x="171" y="449"/>
                    </a:cubicBezTo>
                    <a:cubicBezTo>
                      <a:pt x="171" y="449"/>
                      <a:pt x="166" y="453"/>
                      <a:pt x="164" y="452"/>
                    </a:cubicBezTo>
                    <a:cubicBezTo>
                      <a:pt x="161" y="452"/>
                      <a:pt x="159" y="451"/>
                      <a:pt x="159" y="451"/>
                    </a:cubicBezTo>
                    <a:cubicBezTo>
                      <a:pt x="159" y="453"/>
                      <a:pt x="160" y="454"/>
                      <a:pt x="162" y="454"/>
                    </a:cubicBezTo>
                    <a:cubicBezTo>
                      <a:pt x="163" y="455"/>
                      <a:pt x="164" y="455"/>
                      <a:pt x="166" y="454"/>
                    </a:cubicBezTo>
                    <a:cubicBezTo>
                      <a:pt x="168" y="453"/>
                      <a:pt x="170" y="451"/>
                      <a:pt x="173" y="451"/>
                    </a:cubicBezTo>
                    <a:cubicBezTo>
                      <a:pt x="175" y="452"/>
                      <a:pt x="177" y="452"/>
                      <a:pt x="180" y="455"/>
                    </a:cubicBezTo>
                    <a:cubicBezTo>
                      <a:pt x="183" y="457"/>
                      <a:pt x="188" y="461"/>
                      <a:pt x="190" y="463"/>
                    </a:cubicBezTo>
                    <a:cubicBezTo>
                      <a:pt x="192" y="465"/>
                      <a:pt x="192" y="466"/>
                      <a:pt x="196" y="467"/>
                    </a:cubicBezTo>
                    <a:cubicBezTo>
                      <a:pt x="199" y="468"/>
                      <a:pt x="202" y="469"/>
                      <a:pt x="204" y="471"/>
                    </a:cubicBezTo>
                    <a:cubicBezTo>
                      <a:pt x="206" y="473"/>
                      <a:pt x="207" y="473"/>
                      <a:pt x="209" y="473"/>
                    </a:cubicBezTo>
                    <a:cubicBezTo>
                      <a:pt x="211" y="473"/>
                      <a:pt x="212" y="475"/>
                      <a:pt x="214" y="476"/>
                    </a:cubicBezTo>
                    <a:cubicBezTo>
                      <a:pt x="216" y="478"/>
                      <a:pt x="220" y="483"/>
                      <a:pt x="221" y="485"/>
                    </a:cubicBezTo>
                    <a:cubicBezTo>
                      <a:pt x="223" y="486"/>
                      <a:pt x="223" y="487"/>
                      <a:pt x="225" y="487"/>
                    </a:cubicBezTo>
                    <a:cubicBezTo>
                      <a:pt x="227" y="487"/>
                      <a:pt x="230" y="489"/>
                      <a:pt x="231" y="489"/>
                    </a:cubicBezTo>
                    <a:cubicBezTo>
                      <a:pt x="231" y="489"/>
                      <a:pt x="233" y="493"/>
                      <a:pt x="231" y="497"/>
                    </a:cubicBezTo>
                    <a:cubicBezTo>
                      <a:pt x="228" y="502"/>
                      <a:pt x="226" y="505"/>
                      <a:pt x="226" y="505"/>
                    </a:cubicBezTo>
                    <a:cubicBezTo>
                      <a:pt x="226" y="506"/>
                      <a:pt x="220" y="509"/>
                      <a:pt x="218" y="509"/>
                    </a:cubicBezTo>
                    <a:cubicBezTo>
                      <a:pt x="215" y="509"/>
                      <a:pt x="214" y="510"/>
                      <a:pt x="212" y="511"/>
                    </a:cubicBezTo>
                    <a:cubicBezTo>
                      <a:pt x="210" y="512"/>
                      <a:pt x="209" y="512"/>
                      <a:pt x="209" y="513"/>
                    </a:cubicBezTo>
                    <a:cubicBezTo>
                      <a:pt x="208" y="514"/>
                      <a:pt x="204" y="516"/>
                      <a:pt x="201" y="517"/>
                    </a:cubicBezTo>
                    <a:cubicBezTo>
                      <a:pt x="201" y="517"/>
                      <a:pt x="200" y="519"/>
                      <a:pt x="199" y="520"/>
                    </a:cubicBezTo>
                    <a:cubicBezTo>
                      <a:pt x="199" y="521"/>
                      <a:pt x="199" y="521"/>
                      <a:pt x="198" y="522"/>
                    </a:cubicBezTo>
                    <a:cubicBezTo>
                      <a:pt x="198" y="524"/>
                      <a:pt x="198" y="524"/>
                      <a:pt x="197" y="526"/>
                    </a:cubicBezTo>
                    <a:cubicBezTo>
                      <a:pt x="196" y="527"/>
                      <a:pt x="194" y="529"/>
                      <a:pt x="194" y="531"/>
                    </a:cubicBezTo>
                    <a:cubicBezTo>
                      <a:pt x="194" y="531"/>
                      <a:pt x="193" y="532"/>
                      <a:pt x="191" y="534"/>
                    </a:cubicBezTo>
                    <a:cubicBezTo>
                      <a:pt x="189" y="534"/>
                      <a:pt x="187" y="537"/>
                      <a:pt x="185" y="538"/>
                    </a:cubicBezTo>
                    <a:cubicBezTo>
                      <a:pt x="184" y="539"/>
                      <a:pt x="184" y="539"/>
                      <a:pt x="183" y="541"/>
                    </a:cubicBezTo>
                    <a:cubicBezTo>
                      <a:pt x="181" y="541"/>
                      <a:pt x="181" y="541"/>
                      <a:pt x="180" y="543"/>
                    </a:cubicBezTo>
                    <a:cubicBezTo>
                      <a:pt x="178" y="543"/>
                      <a:pt x="175" y="543"/>
                      <a:pt x="174" y="544"/>
                    </a:cubicBezTo>
                    <a:cubicBezTo>
                      <a:pt x="174" y="544"/>
                      <a:pt x="171" y="544"/>
                      <a:pt x="170" y="543"/>
                    </a:cubicBezTo>
                    <a:cubicBezTo>
                      <a:pt x="170" y="542"/>
                      <a:pt x="168" y="542"/>
                      <a:pt x="167" y="542"/>
                    </a:cubicBezTo>
                    <a:cubicBezTo>
                      <a:pt x="165" y="542"/>
                      <a:pt x="164" y="542"/>
                      <a:pt x="162" y="541"/>
                    </a:cubicBezTo>
                    <a:cubicBezTo>
                      <a:pt x="162" y="541"/>
                      <a:pt x="159" y="541"/>
                      <a:pt x="159" y="541"/>
                    </a:cubicBezTo>
                    <a:cubicBezTo>
                      <a:pt x="158" y="541"/>
                      <a:pt x="155" y="541"/>
                      <a:pt x="155" y="541"/>
                    </a:cubicBezTo>
                    <a:cubicBezTo>
                      <a:pt x="154" y="541"/>
                      <a:pt x="152" y="541"/>
                      <a:pt x="151" y="542"/>
                    </a:cubicBezTo>
                    <a:cubicBezTo>
                      <a:pt x="149" y="542"/>
                      <a:pt x="148" y="542"/>
                      <a:pt x="145" y="542"/>
                    </a:cubicBezTo>
                    <a:cubicBezTo>
                      <a:pt x="145" y="543"/>
                      <a:pt x="144" y="543"/>
                      <a:pt x="143" y="543"/>
                    </a:cubicBezTo>
                    <a:cubicBezTo>
                      <a:pt x="142" y="543"/>
                      <a:pt x="141" y="543"/>
                      <a:pt x="141" y="544"/>
                    </a:cubicBezTo>
                    <a:cubicBezTo>
                      <a:pt x="140" y="545"/>
                      <a:pt x="140" y="547"/>
                      <a:pt x="140" y="548"/>
                    </a:cubicBezTo>
                    <a:cubicBezTo>
                      <a:pt x="140" y="549"/>
                      <a:pt x="140" y="548"/>
                      <a:pt x="139" y="550"/>
                    </a:cubicBezTo>
                    <a:cubicBezTo>
                      <a:pt x="135" y="551"/>
                      <a:pt x="135" y="551"/>
                      <a:pt x="135" y="551"/>
                    </a:cubicBezTo>
                    <a:cubicBezTo>
                      <a:pt x="134" y="551"/>
                      <a:pt x="132" y="551"/>
                      <a:pt x="131" y="552"/>
                    </a:cubicBezTo>
                    <a:cubicBezTo>
                      <a:pt x="130" y="553"/>
                      <a:pt x="128" y="553"/>
                      <a:pt x="127" y="553"/>
                    </a:cubicBezTo>
                    <a:cubicBezTo>
                      <a:pt x="126" y="553"/>
                      <a:pt x="125" y="553"/>
                      <a:pt x="124" y="554"/>
                    </a:cubicBezTo>
                    <a:cubicBezTo>
                      <a:pt x="123" y="554"/>
                      <a:pt x="122" y="555"/>
                      <a:pt x="121" y="555"/>
                    </a:cubicBezTo>
                    <a:cubicBezTo>
                      <a:pt x="121" y="555"/>
                      <a:pt x="119" y="556"/>
                      <a:pt x="118" y="556"/>
                    </a:cubicBezTo>
                    <a:cubicBezTo>
                      <a:pt x="116" y="556"/>
                      <a:pt x="113" y="556"/>
                      <a:pt x="111" y="557"/>
                    </a:cubicBezTo>
                    <a:cubicBezTo>
                      <a:pt x="109" y="557"/>
                      <a:pt x="106" y="555"/>
                      <a:pt x="105" y="554"/>
                    </a:cubicBezTo>
                    <a:cubicBezTo>
                      <a:pt x="105" y="554"/>
                      <a:pt x="102" y="552"/>
                      <a:pt x="102" y="552"/>
                    </a:cubicBezTo>
                    <a:cubicBezTo>
                      <a:pt x="101" y="552"/>
                      <a:pt x="99" y="551"/>
                      <a:pt x="99" y="550"/>
                    </a:cubicBezTo>
                    <a:cubicBezTo>
                      <a:pt x="99" y="549"/>
                      <a:pt x="98" y="549"/>
                      <a:pt x="97" y="549"/>
                    </a:cubicBezTo>
                    <a:cubicBezTo>
                      <a:pt x="96" y="548"/>
                      <a:pt x="96" y="547"/>
                      <a:pt x="96" y="548"/>
                    </a:cubicBezTo>
                    <a:cubicBezTo>
                      <a:pt x="96" y="550"/>
                      <a:pt x="98" y="551"/>
                      <a:pt x="98" y="552"/>
                    </a:cubicBezTo>
                    <a:cubicBezTo>
                      <a:pt x="98" y="553"/>
                      <a:pt x="99" y="555"/>
                      <a:pt x="100" y="556"/>
                    </a:cubicBezTo>
                    <a:cubicBezTo>
                      <a:pt x="102" y="557"/>
                      <a:pt x="102" y="558"/>
                      <a:pt x="102" y="559"/>
                    </a:cubicBezTo>
                    <a:cubicBezTo>
                      <a:pt x="101" y="559"/>
                      <a:pt x="97" y="559"/>
                      <a:pt x="97" y="559"/>
                    </a:cubicBezTo>
                    <a:cubicBezTo>
                      <a:pt x="97" y="559"/>
                      <a:pt x="98" y="559"/>
                      <a:pt x="97" y="559"/>
                    </a:cubicBezTo>
                    <a:cubicBezTo>
                      <a:pt x="96" y="559"/>
                      <a:pt x="94" y="557"/>
                      <a:pt x="92" y="557"/>
                    </a:cubicBezTo>
                    <a:cubicBezTo>
                      <a:pt x="91" y="558"/>
                      <a:pt x="88" y="555"/>
                      <a:pt x="87" y="555"/>
                    </a:cubicBezTo>
                    <a:cubicBezTo>
                      <a:pt x="86" y="554"/>
                      <a:pt x="86" y="554"/>
                      <a:pt x="85" y="554"/>
                    </a:cubicBezTo>
                    <a:cubicBezTo>
                      <a:pt x="83" y="554"/>
                      <a:pt x="83" y="553"/>
                      <a:pt x="81" y="552"/>
                    </a:cubicBezTo>
                    <a:cubicBezTo>
                      <a:pt x="81" y="552"/>
                      <a:pt x="81" y="553"/>
                      <a:pt x="81" y="554"/>
                    </a:cubicBezTo>
                    <a:cubicBezTo>
                      <a:pt x="81" y="555"/>
                      <a:pt x="81" y="556"/>
                      <a:pt x="82" y="557"/>
                    </a:cubicBezTo>
                    <a:cubicBezTo>
                      <a:pt x="82" y="557"/>
                      <a:pt x="81" y="558"/>
                      <a:pt x="80" y="558"/>
                    </a:cubicBezTo>
                    <a:cubicBezTo>
                      <a:pt x="80" y="557"/>
                      <a:pt x="78" y="557"/>
                      <a:pt x="78" y="557"/>
                    </a:cubicBezTo>
                    <a:cubicBezTo>
                      <a:pt x="77" y="557"/>
                      <a:pt x="76" y="558"/>
                      <a:pt x="76" y="557"/>
                    </a:cubicBezTo>
                    <a:cubicBezTo>
                      <a:pt x="75" y="557"/>
                      <a:pt x="74" y="558"/>
                      <a:pt x="74" y="559"/>
                    </a:cubicBezTo>
                    <a:cubicBezTo>
                      <a:pt x="74" y="559"/>
                      <a:pt x="75" y="562"/>
                      <a:pt x="76" y="564"/>
                    </a:cubicBezTo>
                    <a:cubicBezTo>
                      <a:pt x="76" y="566"/>
                      <a:pt x="74" y="565"/>
                      <a:pt x="72" y="565"/>
                    </a:cubicBezTo>
                    <a:moveTo>
                      <a:pt x="390" y="573"/>
                    </a:moveTo>
                    <a:cubicBezTo>
                      <a:pt x="392" y="571"/>
                      <a:pt x="398" y="566"/>
                      <a:pt x="400" y="565"/>
                    </a:cubicBezTo>
                    <a:cubicBezTo>
                      <a:pt x="402" y="563"/>
                      <a:pt x="407" y="560"/>
                      <a:pt x="407" y="558"/>
                    </a:cubicBezTo>
                    <a:cubicBezTo>
                      <a:pt x="410" y="555"/>
                      <a:pt x="413" y="554"/>
                      <a:pt x="414" y="550"/>
                    </a:cubicBezTo>
                    <a:cubicBezTo>
                      <a:pt x="415" y="546"/>
                      <a:pt x="418" y="543"/>
                      <a:pt x="418" y="543"/>
                    </a:cubicBezTo>
                    <a:cubicBezTo>
                      <a:pt x="418" y="537"/>
                      <a:pt x="419" y="537"/>
                      <a:pt x="421" y="534"/>
                    </a:cubicBezTo>
                    <a:cubicBezTo>
                      <a:pt x="423" y="531"/>
                      <a:pt x="425" y="528"/>
                      <a:pt x="428" y="526"/>
                    </a:cubicBezTo>
                    <a:cubicBezTo>
                      <a:pt x="431" y="524"/>
                      <a:pt x="434" y="522"/>
                      <a:pt x="435" y="520"/>
                    </a:cubicBezTo>
                    <a:cubicBezTo>
                      <a:pt x="435" y="518"/>
                      <a:pt x="438" y="513"/>
                      <a:pt x="439" y="513"/>
                    </a:cubicBezTo>
                    <a:cubicBezTo>
                      <a:pt x="441" y="512"/>
                      <a:pt x="443" y="509"/>
                      <a:pt x="443" y="509"/>
                    </a:cubicBezTo>
                    <a:cubicBezTo>
                      <a:pt x="442" y="504"/>
                      <a:pt x="443" y="504"/>
                      <a:pt x="444" y="502"/>
                    </a:cubicBezTo>
                    <a:cubicBezTo>
                      <a:pt x="446" y="501"/>
                      <a:pt x="446" y="498"/>
                      <a:pt x="446" y="496"/>
                    </a:cubicBezTo>
                    <a:cubicBezTo>
                      <a:pt x="446" y="495"/>
                      <a:pt x="450" y="488"/>
                      <a:pt x="450" y="488"/>
                    </a:cubicBezTo>
                    <a:cubicBezTo>
                      <a:pt x="448" y="487"/>
                      <a:pt x="448" y="485"/>
                      <a:pt x="447" y="482"/>
                    </a:cubicBezTo>
                    <a:cubicBezTo>
                      <a:pt x="446" y="479"/>
                      <a:pt x="444" y="472"/>
                      <a:pt x="444" y="472"/>
                    </a:cubicBezTo>
                    <a:cubicBezTo>
                      <a:pt x="448" y="468"/>
                      <a:pt x="449" y="464"/>
                      <a:pt x="449" y="464"/>
                    </a:cubicBezTo>
                    <a:cubicBezTo>
                      <a:pt x="449" y="464"/>
                      <a:pt x="451" y="458"/>
                      <a:pt x="451" y="458"/>
                    </a:cubicBezTo>
                    <a:cubicBezTo>
                      <a:pt x="453" y="450"/>
                      <a:pt x="453" y="450"/>
                      <a:pt x="453" y="450"/>
                    </a:cubicBezTo>
                    <a:cubicBezTo>
                      <a:pt x="450" y="448"/>
                      <a:pt x="448" y="448"/>
                      <a:pt x="446" y="450"/>
                    </a:cubicBezTo>
                    <a:cubicBezTo>
                      <a:pt x="445" y="451"/>
                      <a:pt x="441" y="453"/>
                      <a:pt x="441" y="453"/>
                    </a:cubicBezTo>
                    <a:cubicBezTo>
                      <a:pt x="439" y="448"/>
                      <a:pt x="436" y="444"/>
                      <a:pt x="436" y="444"/>
                    </a:cubicBezTo>
                    <a:cubicBezTo>
                      <a:pt x="430" y="446"/>
                      <a:pt x="426" y="446"/>
                      <a:pt x="423" y="448"/>
                    </a:cubicBezTo>
                    <a:cubicBezTo>
                      <a:pt x="420" y="450"/>
                      <a:pt x="410" y="456"/>
                      <a:pt x="408" y="457"/>
                    </a:cubicBezTo>
                    <a:cubicBezTo>
                      <a:pt x="405" y="454"/>
                      <a:pt x="403" y="455"/>
                      <a:pt x="401" y="456"/>
                    </a:cubicBezTo>
                    <a:cubicBezTo>
                      <a:pt x="396" y="458"/>
                      <a:pt x="395" y="458"/>
                      <a:pt x="393" y="458"/>
                    </a:cubicBezTo>
                    <a:cubicBezTo>
                      <a:pt x="392" y="457"/>
                      <a:pt x="389" y="458"/>
                      <a:pt x="388" y="459"/>
                    </a:cubicBezTo>
                    <a:cubicBezTo>
                      <a:pt x="386" y="461"/>
                      <a:pt x="385" y="461"/>
                      <a:pt x="383" y="460"/>
                    </a:cubicBezTo>
                    <a:cubicBezTo>
                      <a:pt x="381" y="459"/>
                      <a:pt x="375" y="458"/>
                      <a:pt x="374" y="455"/>
                    </a:cubicBezTo>
                    <a:cubicBezTo>
                      <a:pt x="373" y="452"/>
                      <a:pt x="369" y="449"/>
                      <a:pt x="368" y="449"/>
                    </a:cubicBezTo>
                    <a:cubicBezTo>
                      <a:pt x="367" y="447"/>
                      <a:pt x="362" y="444"/>
                      <a:pt x="362" y="444"/>
                    </a:cubicBezTo>
                    <a:cubicBezTo>
                      <a:pt x="362" y="440"/>
                      <a:pt x="363" y="439"/>
                      <a:pt x="361" y="437"/>
                    </a:cubicBezTo>
                    <a:cubicBezTo>
                      <a:pt x="359" y="434"/>
                      <a:pt x="356" y="431"/>
                      <a:pt x="355" y="429"/>
                    </a:cubicBezTo>
                    <a:cubicBezTo>
                      <a:pt x="355" y="427"/>
                      <a:pt x="350" y="422"/>
                      <a:pt x="349" y="421"/>
                    </a:cubicBezTo>
                    <a:cubicBezTo>
                      <a:pt x="348" y="420"/>
                      <a:pt x="349" y="419"/>
                      <a:pt x="349" y="418"/>
                    </a:cubicBezTo>
                    <a:cubicBezTo>
                      <a:pt x="350" y="417"/>
                      <a:pt x="351" y="415"/>
                      <a:pt x="351" y="415"/>
                    </a:cubicBezTo>
                    <a:cubicBezTo>
                      <a:pt x="349" y="413"/>
                      <a:pt x="349" y="411"/>
                      <a:pt x="347" y="409"/>
                    </a:cubicBezTo>
                    <a:cubicBezTo>
                      <a:pt x="350" y="406"/>
                      <a:pt x="351" y="405"/>
                      <a:pt x="353" y="404"/>
                    </a:cubicBezTo>
                    <a:cubicBezTo>
                      <a:pt x="354" y="400"/>
                      <a:pt x="356" y="395"/>
                      <a:pt x="358" y="391"/>
                    </a:cubicBezTo>
                    <a:cubicBezTo>
                      <a:pt x="357" y="384"/>
                      <a:pt x="357" y="379"/>
                      <a:pt x="355" y="377"/>
                    </a:cubicBezTo>
                    <a:cubicBezTo>
                      <a:pt x="362" y="365"/>
                      <a:pt x="361" y="365"/>
                      <a:pt x="363" y="363"/>
                    </a:cubicBezTo>
                    <a:cubicBezTo>
                      <a:pt x="366" y="361"/>
                      <a:pt x="368" y="354"/>
                      <a:pt x="370" y="351"/>
                    </a:cubicBezTo>
                    <a:cubicBezTo>
                      <a:pt x="371" y="349"/>
                      <a:pt x="374" y="346"/>
                      <a:pt x="376" y="344"/>
                    </a:cubicBezTo>
                    <a:cubicBezTo>
                      <a:pt x="378" y="342"/>
                      <a:pt x="384" y="338"/>
                      <a:pt x="384" y="338"/>
                    </a:cubicBezTo>
                    <a:cubicBezTo>
                      <a:pt x="390" y="333"/>
                      <a:pt x="390" y="333"/>
                      <a:pt x="390" y="333"/>
                    </a:cubicBezTo>
                    <a:cubicBezTo>
                      <a:pt x="389" y="326"/>
                      <a:pt x="393" y="320"/>
                      <a:pt x="393" y="318"/>
                    </a:cubicBezTo>
                    <a:cubicBezTo>
                      <a:pt x="393" y="317"/>
                      <a:pt x="394" y="315"/>
                      <a:pt x="396" y="314"/>
                    </a:cubicBezTo>
                    <a:cubicBezTo>
                      <a:pt x="398" y="313"/>
                      <a:pt x="401" y="311"/>
                      <a:pt x="402" y="307"/>
                    </a:cubicBezTo>
                    <a:cubicBezTo>
                      <a:pt x="403" y="302"/>
                      <a:pt x="405" y="298"/>
                      <a:pt x="408" y="300"/>
                    </a:cubicBezTo>
                    <a:cubicBezTo>
                      <a:pt x="410" y="302"/>
                      <a:pt x="413" y="302"/>
                      <a:pt x="416" y="301"/>
                    </a:cubicBezTo>
                    <a:cubicBezTo>
                      <a:pt x="419" y="301"/>
                      <a:pt x="421" y="300"/>
                      <a:pt x="423" y="297"/>
                    </a:cubicBezTo>
                    <a:cubicBezTo>
                      <a:pt x="425" y="295"/>
                      <a:pt x="427" y="293"/>
                      <a:pt x="433" y="291"/>
                    </a:cubicBezTo>
                    <a:cubicBezTo>
                      <a:pt x="439" y="289"/>
                      <a:pt x="445" y="285"/>
                      <a:pt x="447" y="286"/>
                    </a:cubicBezTo>
                    <a:cubicBezTo>
                      <a:pt x="449" y="286"/>
                      <a:pt x="452" y="284"/>
                      <a:pt x="453" y="283"/>
                    </a:cubicBezTo>
                    <a:cubicBezTo>
                      <a:pt x="455" y="282"/>
                      <a:pt x="454" y="281"/>
                      <a:pt x="454" y="281"/>
                    </a:cubicBezTo>
                    <a:cubicBezTo>
                      <a:pt x="456" y="283"/>
                      <a:pt x="457" y="283"/>
                      <a:pt x="459" y="282"/>
                    </a:cubicBezTo>
                    <a:cubicBezTo>
                      <a:pt x="457" y="288"/>
                      <a:pt x="458" y="286"/>
                      <a:pt x="459" y="289"/>
                    </a:cubicBezTo>
                    <a:cubicBezTo>
                      <a:pt x="461" y="291"/>
                      <a:pt x="461" y="292"/>
                      <a:pt x="460" y="293"/>
                    </a:cubicBezTo>
                    <a:cubicBezTo>
                      <a:pt x="460" y="295"/>
                      <a:pt x="459" y="299"/>
                      <a:pt x="459" y="299"/>
                    </a:cubicBezTo>
                    <a:cubicBezTo>
                      <a:pt x="461" y="302"/>
                      <a:pt x="464" y="302"/>
                      <a:pt x="465" y="302"/>
                    </a:cubicBezTo>
                    <a:cubicBezTo>
                      <a:pt x="467" y="302"/>
                      <a:pt x="474" y="301"/>
                      <a:pt x="475" y="302"/>
                    </a:cubicBezTo>
                    <a:cubicBezTo>
                      <a:pt x="476" y="303"/>
                      <a:pt x="478" y="306"/>
                      <a:pt x="478" y="306"/>
                    </a:cubicBezTo>
                    <a:cubicBezTo>
                      <a:pt x="481" y="307"/>
                      <a:pt x="487" y="308"/>
                      <a:pt x="487" y="308"/>
                    </a:cubicBezTo>
                    <a:cubicBezTo>
                      <a:pt x="489" y="307"/>
                      <a:pt x="490" y="306"/>
                      <a:pt x="489" y="305"/>
                    </a:cubicBezTo>
                    <a:cubicBezTo>
                      <a:pt x="488" y="303"/>
                      <a:pt x="487" y="299"/>
                      <a:pt x="488" y="297"/>
                    </a:cubicBezTo>
                    <a:cubicBezTo>
                      <a:pt x="488" y="296"/>
                      <a:pt x="489" y="293"/>
                      <a:pt x="489" y="293"/>
                    </a:cubicBezTo>
                    <a:cubicBezTo>
                      <a:pt x="491" y="291"/>
                      <a:pt x="493" y="290"/>
                      <a:pt x="494" y="291"/>
                    </a:cubicBezTo>
                    <a:cubicBezTo>
                      <a:pt x="496" y="291"/>
                      <a:pt x="501" y="292"/>
                      <a:pt x="502" y="291"/>
                    </a:cubicBezTo>
                    <a:cubicBezTo>
                      <a:pt x="503" y="291"/>
                      <a:pt x="509" y="290"/>
                      <a:pt x="509" y="290"/>
                    </a:cubicBezTo>
                    <a:cubicBezTo>
                      <a:pt x="510" y="286"/>
                      <a:pt x="511" y="282"/>
                      <a:pt x="513" y="281"/>
                    </a:cubicBezTo>
                    <a:cubicBezTo>
                      <a:pt x="515" y="280"/>
                      <a:pt x="517" y="278"/>
                      <a:pt x="517" y="278"/>
                    </a:cubicBezTo>
                    <a:cubicBezTo>
                      <a:pt x="517" y="271"/>
                      <a:pt x="516" y="266"/>
                      <a:pt x="516" y="265"/>
                    </a:cubicBezTo>
                    <a:cubicBezTo>
                      <a:pt x="516" y="263"/>
                      <a:pt x="515" y="256"/>
                      <a:pt x="514" y="254"/>
                    </a:cubicBezTo>
                    <a:cubicBezTo>
                      <a:pt x="513" y="253"/>
                      <a:pt x="513" y="253"/>
                      <a:pt x="513" y="253"/>
                    </a:cubicBezTo>
                    <a:cubicBezTo>
                      <a:pt x="509" y="256"/>
                      <a:pt x="504" y="262"/>
                      <a:pt x="503" y="261"/>
                    </a:cubicBezTo>
                    <a:cubicBezTo>
                      <a:pt x="502" y="260"/>
                      <a:pt x="500" y="260"/>
                      <a:pt x="499" y="261"/>
                    </a:cubicBezTo>
                    <a:cubicBezTo>
                      <a:pt x="498" y="263"/>
                      <a:pt x="498" y="263"/>
                      <a:pt x="498" y="263"/>
                    </a:cubicBezTo>
                    <a:cubicBezTo>
                      <a:pt x="495" y="259"/>
                      <a:pt x="494" y="259"/>
                      <a:pt x="493" y="256"/>
                    </a:cubicBezTo>
                    <a:cubicBezTo>
                      <a:pt x="493" y="254"/>
                      <a:pt x="492" y="251"/>
                      <a:pt x="491" y="249"/>
                    </a:cubicBezTo>
                    <a:cubicBezTo>
                      <a:pt x="490" y="248"/>
                      <a:pt x="490" y="248"/>
                      <a:pt x="490" y="248"/>
                    </a:cubicBezTo>
                    <a:cubicBezTo>
                      <a:pt x="493" y="245"/>
                      <a:pt x="495" y="239"/>
                      <a:pt x="495" y="239"/>
                    </a:cubicBezTo>
                    <a:cubicBezTo>
                      <a:pt x="493" y="238"/>
                      <a:pt x="492" y="238"/>
                      <a:pt x="494" y="237"/>
                    </a:cubicBezTo>
                    <a:cubicBezTo>
                      <a:pt x="496" y="236"/>
                      <a:pt x="497" y="235"/>
                      <a:pt x="497" y="233"/>
                    </a:cubicBezTo>
                    <a:cubicBezTo>
                      <a:pt x="497" y="230"/>
                      <a:pt x="498" y="227"/>
                      <a:pt x="498" y="227"/>
                    </a:cubicBezTo>
                    <a:cubicBezTo>
                      <a:pt x="500" y="224"/>
                      <a:pt x="500" y="224"/>
                      <a:pt x="500" y="224"/>
                    </a:cubicBezTo>
                    <a:cubicBezTo>
                      <a:pt x="502" y="226"/>
                      <a:pt x="503" y="226"/>
                      <a:pt x="503" y="226"/>
                    </a:cubicBezTo>
                    <a:cubicBezTo>
                      <a:pt x="503" y="226"/>
                      <a:pt x="506" y="224"/>
                      <a:pt x="506" y="224"/>
                    </a:cubicBezTo>
                    <a:cubicBezTo>
                      <a:pt x="506" y="220"/>
                      <a:pt x="507" y="216"/>
                      <a:pt x="507" y="215"/>
                    </a:cubicBezTo>
                    <a:cubicBezTo>
                      <a:pt x="505" y="211"/>
                      <a:pt x="507" y="211"/>
                      <a:pt x="503" y="210"/>
                    </a:cubicBezTo>
                    <a:cubicBezTo>
                      <a:pt x="500" y="209"/>
                      <a:pt x="494" y="207"/>
                      <a:pt x="494" y="207"/>
                    </a:cubicBezTo>
                    <a:cubicBezTo>
                      <a:pt x="494" y="200"/>
                      <a:pt x="491" y="194"/>
                      <a:pt x="491" y="194"/>
                    </a:cubicBezTo>
                    <a:cubicBezTo>
                      <a:pt x="490" y="198"/>
                      <a:pt x="488" y="202"/>
                      <a:pt x="489" y="204"/>
                    </a:cubicBezTo>
                    <a:cubicBezTo>
                      <a:pt x="490" y="206"/>
                      <a:pt x="489" y="208"/>
                      <a:pt x="490" y="209"/>
                    </a:cubicBezTo>
                    <a:cubicBezTo>
                      <a:pt x="492" y="209"/>
                      <a:pt x="492" y="210"/>
                      <a:pt x="492" y="211"/>
                    </a:cubicBezTo>
                    <a:cubicBezTo>
                      <a:pt x="492" y="213"/>
                      <a:pt x="494" y="216"/>
                      <a:pt x="491" y="214"/>
                    </a:cubicBezTo>
                    <a:cubicBezTo>
                      <a:pt x="488" y="213"/>
                      <a:pt x="488" y="211"/>
                      <a:pt x="488" y="209"/>
                    </a:cubicBezTo>
                    <a:cubicBezTo>
                      <a:pt x="486" y="210"/>
                      <a:pt x="485" y="209"/>
                      <a:pt x="484" y="207"/>
                    </a:cubicBezTo>
                    <a:cubicBezTo>
                      <a:pt x="483" y="212"/>
                      <a:pt x="482" y="213"/>
                      <a:pt x="484" y="215"/>
                    </a:cubicBezTo>
                    <a:cubicBezTo>
                      <a:pt x="485" y="216"/>
                      <a:pt x="486" y="221"/>
                      <a:pt x="486" y="223"/>
                    </a:cubicBezTo>
                    <a:cubicBezTo>
                      <a:pt x="486" y="225"/>
                      <a:pt x="489" y="235"/>
                      <a:pt x="489" y="236"/>
                    </a:cubicBezTo>
                    <a:cubicBezTo>
                      <a:pt x="490" y="237"/>
                      <a:pt x="494" y="237"/>
                      <a:pt x="493" y="239"/>
                    </a:cubicBezTo>
                    <a:cubicBezTo>
                      <a:pt x="492" y="241"/>
                      <a:pt x="492" y="247"/>
                      <a:pt x="490" y="246"/>
                    </a:cubicBezTo>
                    <a:cubicBezTo>
                      <a:pt x="489" y="245"/>
                      <a:pt x="485" y="245"/>
                      <a:pt x="485" y="248"/>
                    </a:cubicBezTo>
                    <a:cubicBezTo>
                      <a:pt x="485" y="250"/>
                      <a:pt x="487" y="255"/>
                      <a:pt x="486" y="256"/>
                    </a:cubicBezTo>
                    <a:cubicBezTo>
                      <a:pt x="484" y="258"/>
                      <a:pt x="484" y="258"/>
                      <a:pt x="484" y="258"/>
                    </a:cubicBezTo>
                    <a:cubicBezTo>
                      <a:pt x="487" y="259"/>
                      <a:pt x="488" y="258"/>
                      <a:pt x="489" y="260"/>
                    </a:cubicBezTo>
                    <a:cubicBezTo>
                      <a:pt x="490" y="262"/>
                      <a:pt x="489" y="263"/>
                      <a:pt x="488" y="262"/>
                    </a:cubicBezTo>
                    <a:cubicBezTo>
                      <a:pt x="487" y="262"/>
                      <a:pt x="484" y="263"/>
                      <a:pt x="486" y="264"/>
                    </a:cubicBezTo>
                    <a:cubicBezTo>
                      <a:pt x="488" y="265"/>
                      <a:pt x="489" y="264"/>
                      <a:pt x="489" y="267"/>
                    </a:cubicBezTo>
                    <a:cubicBezTo>
                      <a:pt x="489" y="271"/>
                      <a:pt x="489" y="272"/>
                      <a:pt x="488" y="271"/>
                    </a:cubicBezTo>
                    <a:cubicBezTo>
                      <a:pt x="488" y="270"/>
                      <a:pt x="484" y="267"/>
                      <a:pt x="483" y="266"/>
                    </a:cubicBezTo>
                    <a:cubicBezTo>
                      <a:pt x="484" y="264"/>
                      <a:pt x="484" y="263"/>
                      <a:pt x="484" y="263"/>
                    </a:cubicBezTo>
                    <a:cubicBezTo>
                      <a:pt x="482" y="264"/>
                      <a:pt x="482" y="263"/>
                      <a:pt x="481" y="262"/>
                    </a:cubicBezTo>
                    <a:cubicBezTo>
                      <a:pt x="480" y="260"/>
                      <a:pt x="478" y="258"/>
                      <a:pt x="476" y="256"/>
                    </a:cubicBezTo>
                    <a:cubicBezTo>
                      <a:pt x="475" y="255"/>
                      <a:pt x="474" y="253"/>
                      <a:pt x="474" y="252"/>
                    </a:cubicBezTo>
                    <a:cubicBezTo>
                      <a:pt x="473" y="250"/>
                      <a:pt x="473" y="248"/>
                      <a:pt x="473" y="248"/>
                    </a:cubicBezTo>
                    <a:cubicBezTo>
                      <a:pt x="466" y="245"/>
                      <a:pt x="458" y="240"/>
                      <a:pt x="457" y="239"/>
                    </a:cubicBezTo>
                    <a:cubicBezTo>
                      <a:pt x="455" y="237"/>
                      <a:pt x="453" y="236"/>
                      <a:pt x="453" y="236"/>
                    </a:cubicBezTo>
                    <a:cubicBezTo>
                      <a:pt x="450" y="237"/>
                      <a:pt x="450" y="238"/>
                      <a:pt x="451" y="241"/>
                    </a:cubicBezTo>
                    <a:cubicBezTo>
                      <a:pt x="451" y="243"/>
                      <a:pt x="456" y="246"/>
                      <a:pt x="456" y="246"/>
                    </a:cubicBezTo>
                    <a:cubicBezTo>
                      <a:pt x="456" y="246"/>
                      <a:pt x="467" y="256"/>
                      <a:pt x="471" y="257"/>
                    </a:cubicBezTo>
                    <a:cubicBezTo>
                      <a:pt x="475" y="257"/>
                      <a:pt x="474" y="258"/>
                      <a:pt x="474" y="258"/>
                    </a:cubicBezTo>
                    <a:cubicBezTo>
                      <a:pt x="474" y="259"/>
                      <a:pt x="474" y="259"/>
                      <a:pt x="474" y="259"/>
                    </a:cubicBezTo>
                    <a:cubicBezTo>
                      <a:pt x="471" y="258"/>
                      <a:pt x="468" y="256"/>
                      <a:pt x="469" y="259"/>
                    </a:cubicBezTo>
                    <a:cubicBezTo>
                      <a:pt x="470" y="261"/>
                      <a:pt x="473" y="264"/>
                      <a:pt x="472" y="265"/>
                    </a:cubicBezTo>
                    <a:cubicBezTo>
                      <a:pt x="471" y="266"/>
                      <a:pt x="471" y="272"/>
                      <a:pt x="471" y="272"/>
                    </a:cubicBezTo>
                    <a:cubicBezTo>
                      <a:pt x="471" y="272"/>
                      <a:pt x="469" y="270"/>
                      <a:pt x="469" y="268"/>
                    </a:cubicBezTo>
                    <a:cubicBezTo>
                      <a:pt x="470" y="265"/>
                      <a:pt x="467" y="262"/>
                      <a:pt x="467" y="261"/>
                    </a:cubicBezTo>
                    <a:cubicBezTo>
                      <a:pt x="463" y="260"/>
                      <a:pt x="463" y="260"/>
                      <a:pt x="463" y="260"/>
                    </a:cubicBezTo>
                    <a:cubicBezTo>
                      <a:pt x="463" y="260"/>
                      <a:pt x="462" y="258"/>
                      <a:pt x="460" y="258"/>
                    </a:cubicBezTo>
                    <a:cubicBezTo>
                      <a:pt x="458" y="257"/>
                      <a:pt x="457" y="256"/>
                      <a:pt x="457" y="256"/>
                    </a:cubicBezTo>
                    <a:cubicBezTo>
                      <a:pt x="454" y="255"/>
                      <a:pt x="454" y="255"/>
                      <a:pt x="454" y="255"/>
                    </a:cubicBezTo>
                    <a:cubicBezTo>
                      <a:pt x="454" y="255"/>
                      <a:pt x="452" y="254"/>
                      <a:pt x="451" y="253"/>
                    </a:cubicBezTo>
                    <a:cubicBezTo>
                      <a:pt x="451" y="251"/>
                      <a:pt x="448" y="248"/>
                      <a:pt x="447" y="247"/>
                    </a:cubicBezTo>
                    <a:cubicBezTo>
                      <a:pt x="446" y="245"/>
                      <a:pt x="444" y="245"/>
                      <a:pt x="443" y="246"/>
                    </a:cubicBezTo>
                    <a:cubicBezTo>
                      <a:pt x="443" y="246"/>
                      <a:pt x="439" y="250"/>
                      <a:pt x="439" y="252"/>
                    </a:cubicBezTo>
                    <a:cubicBezTo>
                      <a:pt x="438" y="254"/>
                      <a:pt x="436" y="254"/>
                      <a:pt x="434" y="253"/>
                    </a:cubicBezTo>
                    <a:cubicBezTo>
                      <a:pt x="434" y="253"/>
                      <a:pt x="432" y="255"/>
                      <a:pt x="429" y="255"/>
                    </a:cubicBezTo>
                    <a:cubicBezTo>
                      <a:pt x="430" y="256"/>
                      <a:pt x="430" y="259"/>
                      <a:pt x="430" y="263"/>
                    </a:cubicBezTo>
                    <a:cubicBezTo>
                      <a:pt x="430" y="263"/>
                      <a:pt x="426" y="267"/>
                      <a:pt x="425" y="268"/>
                    </a:cubicBezTo>
                    <a:cubicBezTo>
                      <a:pt x="423" y="270"/>
                      <a:pt x="424" y="271"/>
                      <a:pt x="423" y="274"/>
                    </a:cubicBezTo>
                    <a:cubicBezTo>
                      <a:pt x="422" y="276"/>
                      <a:pt x="423" y="279"/>
                      <a:pt x="423" y="279"/>
                    </a:cubicBezTo>
                    <a:cubicBezTo>
                      <a:pt x="424" y="280"/>
                      <a:pt x="424" y="280"/>
                      <a:pt x="424" y="280"/>
                    </a:cubicBezTo>
                    <a:cubicBezTo>
                      <a:pt x="424" y="280"/>
                      <a:pt x="423" y="283"/>
                      <a:pt x="423" y="284"/>
                    </a:cubicBezTo>
                    <a:cubicBezTo>
                      <a:pt x="423" y="286"/>
                      <a:pt x="420" y="291"/>
                      <a:pt x="418" y="292"/>
                    </a:cubicBezTo>
                    <a:cubicBezTo>
                      <a:pt x="418" y="292"/>
                      <a:pt x="416" y="293"/>
                      <a:pt x="412" y="293"/>
                    </a:cubicBezTo>
                    <a:cubicBezTo>
                      <a:pt x="409" y="293"/>
                      <a:pt x="409" y="295"/>
                      <a:pt x="409" y="295"/>
                    </a:cubicBezTo>
                    <a:cubicBezTo>
                      <a:pt x="409" y="295"/>
                      <a:pt x="408" y="297"/>
                      <a:pt x="407" y="297"/>
                    </a:cubicBezTo>
                    <a:cubicBezTo>
                      <a:pt x="407" y="297"/>
                      <a:pt x="403" y="294"/>
                      <a:pt x="402" y="292"/>
                    </a:cubicBezTo>
                    <a:cubicBezTo>
                      <a:pt x="401" y="290"/>
                      <a:pt x="396" y="292"/>
                      <a:pt x="394" y="292"/>
                    </a:cubicBezTo>
                    <a:cubicBezTo>
                      <a:pt x="394" y="292"/>
                      <a:pt x="394" y="288"/>
                      <a:pt x="394" y="286"/>
                    </a:cubicBezTo>
                    <a:cubicBezTo>
                      <a:pt x="394" y="285"/>
                      <a:pt x="393" y="284"/>
                      <a:pt x="392" y="283"/>
                    </a:cubicBezTo>
                    <a:cubicBezTo>
                      <a:pt x="390" y="283"/>
                      <a:pt x="391" y="281"/>
                      <a:pt x="391" y="280"/>
                    </a:cubicBezTo>
                    <a:cubicBezTo>
                      <a:pt x="392" y="279"/>
                      <a:pt x="392" y="270"/>
                      <a:pt x="392" y="268"/>
                    </a:cubicBezTo>
                    <a:cubicBezTo>
                      <a:pt x="392" y="267"/>
                      <a:pt x="392" y="264"/>
                      <a:pt x="390" y="263"/>
                    </a:cubicBezTo>
                    <a:cubicBezTo>
                      <a:pt x="389" y="261"/>
                      <a:pt x="393" y="257"/>
                      <a:pt x="393" y="257"/>
                    </a:cubicBezTo>
                    <a:cubicBezTo>
                      <a:pt x="393" y="257"/>
                      <a:pt x="394" y="257"/>
                      <a:pt x="395" y="257"/>
                    </a:cubicBezTo>
                    <a:cubicBezTo>
                      <a:pt x="397" y="257"/>
                      <a:pt x="400" y="256"/>
                      <a:pt x="402" y="257"/>
                    </a:cubicBezTo>
                    <a:cubicBezTo>
                      <a:pt x="408" y="257"/>
                      <a:pt x="412" y="256"/>
                      <a:pt x="414" y="257"/>
                    </a:cubicBezTo>
                    <a:cubicBezTo>
                      <a:pt x="413" y="253"/>
                      <a:pt x="413" y="242"/>
                      <a:pt x="413" y="241"/>
                    </a:cubicBezTo>
                    <a:cubicBezTo>
                      <a:pt x="411" y="240"/>
                      <a:pt x="408" y="240"/>
                      <a:pt x="410" y="237"/>
                    </a:cubicBezTo>
                    <a:cubicBezTo>
                      <a:pt x="406" y="236"/>
                      <a:pt x="404" y="235"/>
                      <a:pt x="403" y="235"/>
                    </a:cubicBezTo>
                    <a:cubicBezTo>
                      <a:pt x="400" y="233"/>
                      <a:pt x="400" y="232"/>
                      <a:pt x="401" y="231"/>
                    </a:cubicBezTo>
                    <a:cubicBezTo>
                      <a:pt x="403" y="229"/>
                      <a:pt x="409" y="230"/>
                      <a:pt x="409" y="230"/>
                    </a:cubicBezTo>
                    <a:cubicBezTo>
                      <a:pt x="407" y="226"/>
                      <a:pt x="406" y="224"/>
                      <a:pt x="406" y="224"/>
                    </a:cubicBezTo>
                    <a:cubicBezTo>
                      <a:pt x="406" y="224"/>
                      <a:pt x="410" y="224"/>
                      <a:pt x="411" y="224"/>
                    </a:cubicBezTo>
                    <a:cubicBezTo>
                      <a:pt x="413" y="225"/>
                      <a:pt x="414" y="222"/>
                      <a:pt x="414" y="220"/>
                    </a:cubicBezTo>
                    <a:cubicBezTo>
                      <a:pt x="414" y="218"/>
                      <a:pt x="413" y="218"/>
                      <a:pt x="415" y="216"/>
                    </a:cubicBezTo>
                    <a:cubicBezTo>
                      <a:pt x="418" y="214"/>
                      <a:pt x="419" y="209"/>
                      <a:pt x="419" y="206"/>
                    </a:cubicBezTo>
                    <a:cubicBezTo>
                      <a:pt x="419" y="203"/>
                      <a:pt x="421" y="202"/>
                      <a:pt x="423" y="202"/>
                    </a:cubicBezTo>
                    <a:cubicBezTo>
                      <a:pt x="423" y="202"/>
                      <a:pt x="423" y="195"/>
                      <a:pt x="423" y="193"/>
                    </a:cubicBezTo>
                    <a:cubicBezTo>
                      <a:pt x="423" y="191"/>
                      <a:pt x="420" y="186"/>
                      <a:pt x="419" y="185"/>
                    </a:cubicBezTo>
                    <a:cubicBezTo>
                      <a:pt x="417" y="183"/>
                      <a:pt x="418" y="181"/>
                      <a:pt x="420" y="178"/>
                    </a:cubicBezTo>
                    <a:cubicBezTo>
                      <a:pt x="422" y="184"/>
                      <a:pt x="422" y="184"/>
                      <a:pt x="422" y="184"/>
                    </a:cubicBezTo>
                    <a:cubicBezTo>
                      <a:pt x="423" y="184"/>
                      <a:pt x="423" y="184"/>
                      <a:pt x="423" y="184"/>
                    </a:cubicBezTo>
                    <a:cubicBezTo>
                      <a:pt x="425" y="185"/>
                      <a:pt x="424" y="185"/>
                      <a:pt x="423" y="187"/>
                    </a:cubicBezTo>
                    <a:cubicBezTo>
                      <a:pt x="423" y="189"/>
                      <a:pt x="424" y="191"/>
                      <a:pt x="425" y="192"/>
                    </a:cubicBezTo>
                    <a:cubicBezTo>
                      <a:pt x="425" y="192"/>
                      <a:pt x="428" y="193"/>
                      <a:pt x="430" y="192"/>
                    </a:cubicBezTo>
                    <a:cubicBezTo>
                      <a:pt x="432" y="191"/>
                      <a:pt x="435" y="193"/>
                      <a:pt x="437" y="195"/>
                    </a:cubicBezTo>
                    <a:cubicBezTo>
                      <a:pt x="437" y="195"/>
                      <a:pt x="439" y="189"/>
                      <a:pt x="440" y="188"/>
                    </a:cubicBezTo>
                    <a:cubicBezTo>
                      <a:pt x="440" y="187"/>
                      <a:pt x="443" y="187"/>
                      <a:pt x="444" y="188"/>
                    </a:cubicBezTo>
                    <a:cubicBezTo>
                      <a:pt x="444" y="188"/>
                      <a:pt x="445" y="183"/>
                      <a:pt x="445" y="183"/>
                    </a:cubicBezTo>
                    <a:cubicBezTo>
                      <a:pt x="446" y="182"/>
                      <a:pt x="444" y="179"/>
                      <a:pt x="444" y="178"/>
                    </a:cubicBezTo>
                    <a:cubicBezTo>
                      <a:pt x="444" y="176"/>
                      <a:pt x="443" y="175"/>
                      <a:pt x="442" y="174"/>
                    </a:cubicBezTo>
                    <a:cubicBezTo>
                      <a:pt x="441" y="173"/>
                      <a:pt x="440" y="171"/>
                      <a:pt x="440" y="170"/>
                    </a:cubicBezTo>
                    <a:cubicBezTo>
                      <a:pt x="439" y="169"/>
                      <a:pt x="442" y="169"/>
                      <a:pt x="443" y="170"/>
                    </a:cubicBezTo>
                    <a:cubicBezTo>
                      <a:pt x="446" y="171"/>
                      <a:pt x="445" y="170"/>
                      <a:pt x="444" y="169"/>
                    </a:cubicBezTo>
                    <a:cubicBezTo>
                      <a:pt x="443" y="168"/>
                      <a:pt x="441" y="166"/>
                      <a:pt x="440" y="165"/>
                    </a:cubicBezTo>
                    <a:cubicBezTo>
                      <a:pt x="439" y="164"/>
                      <a:pt x="438" y="163"/>
                      <a:pt x="437" y="161"/>
                    </a:cubicBezTo>
                    <a:cubicBezTo>
                      <a:pt x="436" y="159"/>
                      <a:pt x="441" y="156"/>
                      <a:pt x="442" y="156"/>
                    </a:cubicBezTo>
                    <a:cubicBezTo>
                      <a:pt x="443" y="157"/>
                      <a:pt x="443" y="154"/>
                      <a:pt x="443" y="151"/>
                    </a:cubicBezTo>
                    <a:cubicBezTo>
                      <a:pt x="443" y="149"/>
                      <a:pt x="440" y="150"/>
                      <a:pt x="439" y="150"/>
                    </a:cubicBezTo>
                    <a:cubicBezTo>
                      <a:pt x="439" y="150"/>
                      <a:pt x="438" y="151"/>
                      <a:pt x="437" y="153"/>
                    </a:cubicBezTo>
                    <a:cubicBezTo>
                      <a:pt x="436" y="155"/>
                      <a:pt x="436" y="155"/>
                      <a:pt x="435" y="159"/>
                    </a:cubicBezTo>
                    <a:cubicBezTo>
                      <a:pt x="435" y="159"/>
                      <a:pt x="433" y="159"/>
                      <a:pt x="431" y="157"/>
                    </a:cubicBezTo>
                    <a:cubicBezTo>
                      <a:pt x="428" y="156"/>
                      <a:pt x="428" y="155"/>
                      <a:pt x="426" y="151"/>
                    </a:cubicBezTo>
                    <a:cubicBezTo>
                      <a:pt x="423" y="147"/>
                      <a:pt x="422" y="144"/>
                      <a:pt x="421" y="139"/>
                    </a:cubicBezTo>
                    <a:cubicBezTo>
                      <a:pt x="420" y="133"/>
                      <a:pt x="419" y="134"/>
                      <a:pt x="416" y="132"/>
                    </a:cubicBezTo>
                    <a:cubicBezTo>
                      <a:pt x="412" y="135"/>
                      <a:pt x="416" y="139"/>
                      <a:pt x="418" y="141"/>
                    </a:cubicBezTo>
                    <a:cubicBezTo>
                      <a:pt x="420" y="143"/>
                      <a:pt x="419" y="145"/>
                      <a:pt x="419" y="149"/>
                    </a:cubicBezTo>
                    <a:cubicBezTo>
                      <a:pt x="419" y="149"/>
                      <a:pt x="423" y="157"/>
                      <a:pt x="424" y="160"/>
                    </a:cubicBezTo>
                    <a:cubicBezTo>
                      <a:pt x="424" y="160"/>
                      <a:pt x="427" y="161"/>
                      <a:pt x="429" y="163"/>
                    </a:cubicBezTo>
                    <a:cubicBezTo>
                      <a:pt x="432" y="165"/>
                      <a:pt x="428" y="169"/>
                      <a:pt x="428" y="170"/>
                    </a:cubicBezTo>
                    <a:cubicBezTo>
                      <a:pt x="427" y="171"/>
                      <a:pt x="432" y="178"/>
                      <a:pt x="433" y="180"/>
                    </a:cubicBezTo>
                    <a:cubicBezTo>
                      <a:pt x="434" y="182"/>
                      <a:pt x="434" y="183"/>
                      <a:pt x="431" y="183"/>
                    </a:cubicBezTo>
                    <a:cubicBezTo>
                      <a:pt x="432" y="184"/>
                      <a:pt x="432" y="187"/>
                      <a:pt x="430" y="188"/>
                    </a:cubicBezTo>
                    <a:cubicBezTo>
                      <a:pt x="428" y="188"/>
                      <a:pt x="430" y="190"/>
                      <a:pt x="429" y="190"/>
                    </a:cubicBezTo>
                    <a:cubicBezTo>
                      <a:pt x="429" y="190"/>
                      <a:pt x="426" y="185"/>
                      <a:pt x="426" y="183"/>
                    </a:cubicBezTo>
                    <a:cubicBezTo>
                      <a:pt x="426" y="180"/>
                      <a:pt x="421" y="175"/>
                      <a:pt x="420" y="174"/>
                    </a:cubicBezTo>
                    <a:cubicBezTo>
                      <a:pt x="419" y="172"/>
                      <a:pt x="419" y="170"/>
                      <a:pt x="416" y="169"/>
                    </a:cubicBezTo>
                    <a:cubicBezTo>
                      <a:pt x="415" y="168"/>
                      <a:pt x="414" y="168"/>
                      <a:pt x="414" y="171"/>
                    </a:cubicBezTo>
                    <a:cubicBezTo>
                      <a:pt x="415" y="173"/>
                      <a:pt x="413" y="173"/>
                      <a:pt x="414" y="176"/>
                    </a:cubicBezTo>
                    <a:cubicBezTo>
                      <a:pt x="414" y="180"/>
                      <a:pt x="412" y="179"/>
                      <a:pt x="408" y="176"/>
                    </a:cubicBezTo>
                    <a:cubicBezTo>
                      <a:pt x="408" y="176"/>
                      <a:pt x="406" y="171"/>
                      <a:pt x="403" y="168"/>
                    </a:cubicBezTo>
                    <a:cubicBezTo>
                      <a:pt x="401" y="164"/>
                      <a:pt x="402" y="150"/>
                      <a:pt x="402" y="148"/>
                    </a:cubicBezTo>
                    <a:cubicBezTo>
                      <a:pt x="403" y="145"/>
                      <a:pt x="403" y="142"/>
                      <a:pt x="401" y="138"/>
                    </a:cubicBezTo>
                    <a:cubicBezTo>
                      <a:pt x="399" y="135"/>
                      <a:pt x="398" y="126"/>
                      <a:pt x="398" y="123"/>
                    </a:cubicBezTo>
                    <a:cubicBezTo>
                      <a:pt x="399" y="121"/>
                      <a:pt x="397" y="122"/>
                      <a:pt x="399" y="120"/>
                    </a:cubicBezTo>
                    <a:cubicBezTo>
                      <a:pt x="400" y="118"/>
                      <a:pt x="402" y="112"/>
                      <a:pt x="401" y="110"/>
                    </a:cubicBezTo>
                    <a:cubicBezTo>
                      <a:pt x="401" y="108"/>
                      <a:pt x="403" y="108"/>
                      <a:pt x="405" y="110"/>
                    </a:cubicBezTo>
                    <a:cubicBezTo>
                      <a:pt x="407" y="113"/>
                      <a:pt x="407" y="113"/>
                      <a:pt x="409" y="111"/>
                    </a:cubicBezTo>
                    <a:cubicBezTo>
                      <a:pt x="409" y="111"/>
                      <a:pt x="416" y="112"/>
                      <a:pt x="419" y="112"/>
                    </a:cubicBezTo>
                    <a:cubicBezTo>
                      <a:pt x="422" y="112"/>
                      <a:pt x="424" y="113"/>
                      <a:pt x="424" y="115"/>
                    </a:cubicBezTo>
                    <a:cubicBezTo>
                      <a:pt x="425" y="118"/>
                      <a:pt x="426" y="118"/>
                      <a:pt x="426" y="120"/>
                    </a:cubicBezTo>
                    <a:cubicBezTo>
                      <a:pt x="426" y="122"/>
                      <a:pt x="422" y="121"/>
                      <a:pt x="419" y="122"/>
                    </a:cubicBezTo>
                    <a:cubicBezTo>
                      <a:pt x="421" y="123"/>
                      <a:pt x="428" y="127"/>
                      <a:pt x="431" y="129"/>
                    </a:cubicBezTo>
                    <a:cubicBezTo>
                      <a:pt x="435" y="129"/>
                      <a:pt x="435" y="129"/>
                      <a:pt x="435" y="129"/>
                    </a:cubicBezTo>
                    <a:cubicBezTo>
                      <a:pt x="435" y="129"/>
                      <a:pt x="434" y="126"/>
                      <a:pt x="433" y="126"/>
                    </a:cubicBezTo>
                    <a:cubicBezTo>
                      <a:pt x="432" y="125"/>
                      <a:pt x="429" y="119"/>
                      <a:pt x="428" y="118"/>
                    </a:cubicBezTo>
                    <a:cubicBezTo>
                      <a:pt x="427" y="117"/>
                      <a:pt x="427" y="115"/>
                      <a:pt x="429" y="115"/>
                    </a:cubicBezTo>
                    <a:cubicBezTo>
                      <a:pt x="430" y="116"/>
                      <a:pt x="428" y="112"/>
                      <a:pt x="427" y="112"/>
                    </a:cubicBezTo>
                    <a:cubicBezTo>
                      <a:pt x="426" y="112"/>
                      <a:pt x="422" y="108"/>
                      <a:pt x="420" y="108"/>
                    </a:cubicBezTo>
                    <a:cubicBezTo>
                      <a:pt x="418" y="108"/>
                      <a:pt x="419" y="106"/>
                      <a:pt x="422" y="105"/>
                    </a:cubicBezTo>
                    <a:cubicBezTo>
                      <a:pt x="424" y="104"/>
                      <a:pt x="425" y="107"/>
                      <a:pt x="427" y="109"/>
                    </a:cubicBezTo>
                    <a:cubicBezTo>
                      <a:pt x="429" y="110"/>
                      <a:pt x="428" y="106"/>
                      <a:pt x="425" y="105"/>
                    </a:cubicBezTo>
                    <a:cubicBezTo>
                      <a:pt x="423" y="105"/>
                      <a:pt x="423" y="101"/>
                      <a:pt x="422" y="99"/>
                    </a:cubicBezTo>
                    <a:cubicBezTo>
                      <a:pt x="421" y="98"/>
                      <a:pt x="416" y="91"/>
                      <a:pt x="415" y="89"/>
                    </a:cubicBezTo>
                    <a:cubicBezTo>
                      <a:pt x="415" y="89"/>
                      <a:pt x="411" y="85"/>
                      <a:pt x="411" y="83"/>
                    </a:cubicBezTo>
                    <a:cubicBezTo>
                      <a:pt x="411" y="81"/>
                      <a:pt x="404" y="75"/>
                      <a:pt x="402" y="74"/>
                    </a:cubicBezTo>
                    <a:cubicBezTo>
                      <a:pt x="399" y="73"/>
                      <a:pt x="397" y="71"/>
                      <a:pt x="398" y="69"/>
                    </a:cubicBezTo>
                    <a:cubicBezTo>
                      <a:pt x="402" y="73"/>
                      <a:pt x="402" y="73"/>
                      <a:pt x="402" y="73"/>
                    </a:cubicBezTo>
                    <a:cubicBezTo>
                      <a:pt x="402" y="73"/>
                      <a:pt x="410" y="74"/>
                      <a:pt x="412" y="77"/>
                    </a:cubicBezTo>
                    <a:cubicBezTo>
                      <a:pt x="414" y="79"/>
                      <a:pt x="419" y="80"/>
                      <a:pt x="422" y="82"/>
                    </a:cubicBezTo>
                    <a:cubicBezTo>
                      <a:pt x="425" y="84"/>
                      <a:pt x="425" y="81"/>
                      <a:pt x="422" y="79"/>
                    </a:cubicBezTo>
                    <a:cubicBezTo>
                      <a:pt x="420" y="77"/>
                      <a:pt x="418" y="73"/>
                      <a:pt x="415" y="71"/>
                    </a:cubicBezTo>
                    <a:cubicBezTo>
                      <a:pt x="412" y="69"/>
                      <a:pt x="411" y="70"/>
                      <a:pt x="412" y="73"/>
                    </a:cubicBezTo>
                    <a:cubicBezTo>
                      <a:pt x="413" y="75"/>
                      <a:pt x="412" y="74"/>
                      <a:pt x="406" y="72"/>
                    </a:cubicBezTo>
                    <a:cubicBezTo>
                      <a:pt x="399" y="70"/>
                      <a:pt x="402" y="70"/>
                      <a:pt x="402" y="69"/>
                    </a:cubicBezTo>
                    <a:cubicBezTo>
                      <a:pt x="402" y="68"/>
                      <a:pt x="402" y="67"/>
                      <a:pt x="398" y="65"/>
                    </a:cubicBezTo>
                    <a:cubicBezTo>
                      <a:pt x="394" y="64"/>
                      <a:pt x="396" y="62"/>
                      <a:pt x="396" y="61"/>
                    </a:cubicBezTo>
                    <a:cubicBezTo>
                      <a:pt x="396" y="61"/>
                      <a:pt x="392" y="62"/>
                      <a:pt x="390" y="61"/>
                    </a:cubicBezTo>
                    <a:cubicBezTo>
                      <a:pt x="388" y="59"/>
                      <a:pt x="385" y="56"/>
                      <a:pt x="382" y="56"/>
                    </a:cubicBezTo>
                    <a:cubicBezTo>
                      <a:pt x="379" y="55"/>
                      <a:pt x="378" y="53"/>
                      <a:pt x="375" y="52"/>
                    </a:cubicBezTo>
                    <a:cubicBezTo>
                      <a:pt x="373" y="50"/>
                      <a:pt x="367" y="47"/>
                      <a:pt x="365" y="46"/>
                    </a:cubicBezTo>
                    <a:cubicBezTo>
                      <a:pt x="364" y="44"/>
                      <a:pt x="359" y="42"/>
                      <a:pt x="357" y="42"/>
                    </a:cubicBezTo>
                    <a:cubicBezTo>
                      <a:pt x="355" y="43"/>
                      <a:pt x="355" y="40"/>
                      <a:pt x="354" y="38"/>
                    </a:cubicBezTo>
                    <a:cubicBezTo>
                      <a:pt x="352" y="36"/>
                      <a:pt x="355" y="37"/>
                      <a:pt x="358" y="37"/>
                    </a:cubicBezTo>
                    <a:cubicBezTo>
                      <a:pt x="360" y="38"/>
                      <a:pt x="360" y="38"/>
                      <a:pt x="367" y="40"/>
                    </a:cubicBezTo>
                    <a:cubicBezTo>
                      <a:pt x="369" y="41"/>
                      <a:pt x="370" y="41"/>
                      <a:pt x="370" y="41"/>
                    </a:cubicBezTo>
                    <a:cubicBezTo>
                      <a:pt x="371" y="41"/>
                      <a:pt x="371" y="41"/>
                      <a:pt x="371" y="41"/>
                    </a:cubicBezTo>
                    <a:cubicBezTo>
                      <a:pt x="371" y="41"/>
                      <a:pt x="370" y="40"/>
                      <a:pt x="369" y="40"/>
                    </a:cubicBezTo>
                    <a:cubicBezTo>
                      <a:pt x="368" y="39"/>
                      <a:pt x="366" y="38"/>
                      <a:pt x="364" y="38"/>
                    </a:cubicBezTo>
                    <a:cubicBezTo>
                      <a:pt x="361" y="38"/>
                      <a:pt x="356" y="34"/>
                      <a:pt x="352" y="32"/>
                    </a:cubicBezTo>
                    <a:cubicBezTo>
                      <a:pt x="347" y="31"/>
                      <a:pt x="342" y="28"/>
                      <a:pt x="342" y="28"/>
                    </a:cubicBezTo>
                    <a:cubicBezTo>
                      <a:pt x="342" y="28"/>
                      <a:pt x="337" y="24"/>
                      <a:pt x="335" y="21"/>
                    </a:cubicBezTo>
                    <a:cubicBezTo>
                      <a:pt x="333" y="22"/>
                      <a:pt x="321" y="18"/>
                      <a:pt x="318" y="18"/>
                    </a:cubicBezTo>
                    <a:cubicBezTo>
                      <a:pt x="315" y="18"/>
                      <a:pt x="308" y="14"/>
                      <a:pt x="307" y="14"/>
                    </a:cubicBezTo>
                    <a:cubicBezTo>
                      <a:pt x="305" y="15"/>
                      <a:pt x="299" y="13"/>
                      <a:pt x="296" y="12"/>
                    </a:cubicBezTo>
                    <a:cubicBezTo>
                      <a:pt x="293" y="11"/>
                      <a:pt x="291" y="12"/>
                      <a:pt x="290" y="12"/>
                    </a:cubicBezTo>
                    <a:cubicBezTo>
                      <a:pt x="289" y="11"/>
                      <a:pt x="285" y="12"/>
                      <a:pt x="284" y="10"/>
                    </a:cubicBezTo>
                    <a:cubicBezTo>
                      <a:pt x="282" y="9"/>
                      <a:pt x="282" y="9"/>
                      <a:pt x="278" y="9"/>
                    </a:cubicBezTo>
                    <a:cubicBezTo>
                      <a:pt x="277" y="9"/>
                      <a:pt x="274" y="8"/>
                      <a:pt x="273" y="9"/>
                    </a:cubicBezTo>
                    <a:cubicBezTo>
                      <a:pt x="272" y="9"/>
                      <a:pt x="270" y="8"/>
                      <a:pt x="269" y="9"/>
                    </a:cubicBezTo>
                    <a:cubicBezTo>
                      <a:pt x="268" y="9"/>
                      <a:pt x="266" y="9"/>
                      <a:pt x="265" y="9"/>
                    </a:cubicBezTo>
                    <a:cubicBezTo>
                      <a:pt x="264" y="9"/>
                      <a:pt x="263" y="8"/>
                      <a:pt x="261" y="9"/>
                    </a:cubicBezTo>
                    <a:cubicBezTo>
                      <a:pt x="260" y="10"/>
                      <a:pt x="257" y="9"/>
                      <a:pt x="257" y="9"/>
                    </a:cubicBezTo>
                    <a:cubicBezTo>
                      <a:pt x="257" y="9"/>
                      <a:pt x="253" y="8"/>
                      <a:pt x="253" y="9"/>
                    </a:cubicBezTo>
                    <a:cubicBezTo>
                      <a:pt x="252" y="10"/>
                      <a:pt x="250" y="10"/>
                      <a:pt x="249" y="9"/>
                    </a:cubicBezTo>
                    <a:cubicBezTo>
                      <a:pt x="247" y="9"/>
                      <a:pt x="244" y="9"/>
                      <a:pt x="244" y="9"/>
                    </a:cubicBezTo>
                    <a:cubicBezTo>
                      <a:pt x="243" y="10"/>
                      <a:pt x="241" y="10"/>
                      <a:pt x="241" y="10"/>
                    </a:cubicBezTo>
                    <a:cubicBezTo>
                      <a:pt x="240" y="10"/>
                      <a:pt x="235" y="10"/>
                      <a:pt x="235" y="10"/>
                    </a:cubicBezTo>
                    <a:cubicBezTo>
                      <a:pt x="235" y="10"/>
                      <a:pt x="232" y="10"/>
                      <a:pt x="231" y="10"/>
                    </a:cubicBezTo>
                    <a:cubicBezTo>
                      <a:pt x="231" y="11"/>
                      <a:pt x="229" y="10"/>
                      <a:pt x="228" y="9"/>
                    </a:cubicBezTo>
                    <a:cubicBezTo>
                      <a:pt x="227" y="9"/>
                      <a:pt x="225" y="9"/>
                      <a:pt x="224" y="10"/>
                    </a:cubicBezTo>
                    <a:cubicBezTo>
                      <a:pt x="224" y="9"/>
                      <a:pt x="224" y="8"/>
                      <a:pt x="223" y="8"/>
                    </a:cubicBezTo>
                    <a:cubicBezTo>
                      <a:pt x="222" y="8"/>
                      <a:pt x="222" y="7"/>
                      <a:pt x="222" y="7"/>
                    </a:cubicBezTo>
                    <a:cubicBezTo>
                      <a:pt x="223" y="7"/>
                      <a:pt x="223" y="7"/>
                      <a:pt x="223" y="7"/>
                    </a:cubicBezTo>
                    <a:cubicBezTo>
                      <a:pt x="224" y="7"/>
                      <a:pt x="225" y="7"/>
                      <a:pt x="226" y="7"/>
                    </a:cubicBezTo>
                    <a:cubicBezTo>
                      <a:pt x="226" y="7"/>
                      <a:pt x="228" y="7"/>
                      <a:pt x="229" y="7"/>
                    </a:cubicBezTo>
                    <a:cubicBezTo>
                      <a:pt x="230" y="7"/>
                      <a:pt x="233" y="7"/>
                      <a:pt x="234" y="7"/>
                    </a:cubicBezTo>
                    <a:cubicBezTo>
                      <a:pt x="240" y="8"/>
                      <a:pt x="241" y="6"/>
                      <a:pt x="238" y="6"/>
                    </a:cubicBezTo>
                    <a:cubicBezTo>
                      <a:pt x="237" y="5"/>
                      <a:pt x="235" y="5"/>
                      <a:pt x="235" y="5"/>
                    </a:cubicBezTo>
                    <a:cubicBezTo>
                      <a:pt x="235" y="4"/>
                      <a:pt x="234" y="4"/>
                      <a:pt x="233" y="3"/>
                    </a:cubicBezTo>
                    <a:cubicBezTo>
                      <a:pt x="232" y="3"/>
                      <a:pt x="232" y="4"/>
                      <a:pt x="232" y="3"/>
                    </a:cubicBezTo>
                    <a:cubicBezTo>
                      <a:pt x="232" y="3"/>
                      <a:pt x="233" y="2"/>
                      <a:pt x="235" y="2"/>
                    </a:cubicBezTo>
                    <a:cubicBezTo>
                      <a:pt x="236" y="2"/>
                      <a:pt x="237" y="2"/>
                      <a:pt x="238" y="2"/>
                    </a:cubicBezTo>
                    <a:cubicBezTo>
                      <a:pt x="238" y="1"/>
                      <a:pt x="240" y="0"/>
                      <a:pt x="241" y="0"/>
                    </a:cubicBezTo>
                    <a:cubicBezTo>
                      <a:pt x="242" y="0"/>
                      <a:pt x="244" y="1"/>
                      <a:pt x="245" y="0"/>
                    </a:cubicBezTo>
                    <a:cubicBezTo>
                      <a:pt x="246" y="0"/>
                      <a:pt x="249" y="0"/>
                      <a:pt x="250" y="0"/>
                    </a:cubicBezTo>
                    <a:cubicBezTo>
                      <a:pt x="251" y="0"/>
                      <a:pt x="253" y="0"/>
                      <a:pt x="253" y="0"/>
                    </a:cubicBezTo>
                    <a:cubicBezTo>
                      <a:pt x="253" y="0"/>
                      <a:pt x="252" y="0"/>
                      <a:pt x="254" y="0"/>
                    </a:cubicBezTo>
                    <a:cubicBezTo>
                      <a:pt x="257" y="0"/>
                      <a:pt x="264" y="1"/>
                      <a:pt x="266" y="1"/>
                    </a:cubicBezTo>
                    <a:cubicBezTo>
                      <a:pt x="267" y="1"/>
                      <a:pt x="271" y="2"/>
                      <a:pt x="272" y="2"/>
                    </a:cubicBezTo>
                    <a:cubicBezTo>
                      <a:pt x="273" y="1"/>
                      <a:pt x="279" y="2"/>
                      <a:pt x="279" y="2"/>
                    </a:cubicBezTo>
                    <a:cubicBezTo>
                      <a:pt x="296" y="5"/>
                      <a:pt x="313" y="8"/>
                      <a:pt x="330" y="14"/>
                    </a:cubicBezTo>
                    <a:cubicBezTo>
                      <a:pt x="441" y="49"/>
                      <a:pt x="518" y="142"/>
                      <a:pt x="539" y="248"/>
                    </a:cubicBezTo>
                    <a:cubicBezTo>
                      <a:pt x="539" y="250"/>
                      <a:pt x="540" y="259"/>
                      <a:pt x="537" y="254"/>
                    </a:cubicBezTo>
                    <a:cubicBezTo>
                      <a:pt x="534" y="250"/>
                      <a:pt x="533" y="251"/>
                      <a:pt x="533" y="253"/>
                    </a:cubicBezTo>
                    <a:cubicBezTo>
                      <a:pt x="534" y="256"/>
                      <a:pt x="534" y="260"/>
                      <a:pt x="535" y="261"/>
                    </a:cubicBezTo>
                    <a:cubicBezTo>
                      <a:pt x="536" y="262"/>
                      <a:pt x="538" y="265"/>
                      <a:pt x="538" y="267"/>
                    </a:cubicBezTo>
                    <a:cubicBezTo>
                      <a:pt x="538" y="270"/>
                      <a:pt x="541" y="274"/>
                      <a:pt x="540" y="268"/>
                    </a:cubicBezTo>
                    <a:cubicBezTo>
                      <a:pt x="539" y="263"/>
                      <a:pt x="540" y="259"/>
                      <a:pt x="540" y="258"/>
                    </a:cubicBezTo>
                    <a:cubicBezTo>
                      <a:pt x="541" y="257"/>
                      <a:pt x="541" y="257"/>
                      <a:pt x="541" y="257"/>
                    </a:cubicBezTo>
                    <a:cubicBezTo>
                      <a:pt x="544" y="278"/>
                      <a:pt x="545" y="299"/>
                      <a:pt x="544" y="320"/>
                    </a:cubicBezTo>
                    <a:cubicBezTo>
                      <a:pt x="544" y="320"/>
                      <a:pt x="544" y="325"/>
                      <a:pt x="543" y="327"/>
                    </a:cubicBezTo>
                    <a:cubicBezTo>
                      <a:pt x="543" y="329"/>
                      <a:pt x="541" y="335"/>
                      <a:pt x="541" y="338"/>
                    </a:cubicBezTo>
                    <a:cubicBezTo>
                      <a:pt x="541" y="344"/>
                      <a:pt x="540" y="345"/>
                      <a:pt x="540" y="345"/>
                    </a:cubicBezTo>
                    <a:cubicBezTo>
                      <a:pt x="540" y="345"/>
                      <a:pt x="540" y="341"/>
                      <a:pt x="540" y="339"/>
                    </a:cubicBezTo>
                    <a:cubicBezTo>
                      <a:pt x="540" y="336"/>
                      <a:pt x="540" y="333"/>
                      <a:pt x="539" y="331"/>
                    </a:cubicBezTo>
                    <a:cubicBezTo>
                      <a:pt x="538" y="329"/>
                      <a:pt x="536" y="323"/>
                      <a:pt x="536" y="321"/>
                    </a:cubicBezTo>
                    <a:cubicBezTo>
                      <a:pt x="536" y="320"/>
                      <a:pt x="535" y="316"/>
                      <a:pt x="534" y="315"/>
                    </a:cubicBezTo>
                    <a:cubicBezTo>
                      <a:pt x="532" y="313"/>
                      <a:pt x="532" y="308"/>
                      <a:pt x="532" y="307"/>
                    </a:cubicBezTo>
                    <a:cubicBezTo>
                      <a:pt x="532" y="306"/>
                      <a:pt x="532" y="304"/>
                      <a:pt x="529" y="301"/>
                    </a:cubicBezTo>
                    <a:cubicBezTo>
                      <a:pt x="526" y="298"/>
                      <a:pt x="525" y="297"/>
                      <a:pt x="522" y="293"/>
                    </a:cubicBezTo>
                    <a:cubicBezTo>
                      <a:pt x="522" y="294"/>
                      <a:pt x="521" y="295"/>
                      <a:pt x="517" y="288"/>
                    </a:cubicBezTo>
                    <a:cubicBezTo>
                      <a:pt x="518" y="290"/>
                      <a:pt x="521" y="298"/>
                      <a:pt x="522" y="301"/>
                    </a:cubicBezTo>
                    <a:cubicBezTo>
                      <a:pt x="523" y="304"/>
                      <a:pt x="526" y="308"/>
                      <a:pt x="526" y="311"/>
                    </a:cubicBezTo>
                    <a:cubicBezTo>
                      <a:pt x="527" y="314"/>
                      <a:pt x="528" y="317"/>
                      <a:pt x="530" y="318"/>
                    </a:cubicBezTo>
                    <a:cubicBezTo>
                      <a:pt x="532" y="318"/>
                      <a:pt x="533" y="325"/>
                      <a:pt x="532" y="327"/>
                    </a:cubicBezTo>
                    <a:cubicBezTo>
                      <a:pt x="532" y="329"/>
                      <a:pt x="533" y="333"/>
                      <a:pt x="534" y="335"/>
                    </a:cubicBezTo>
                    <a:cubicBezTo>
                      <a:pt x="535" y="337"/>
                      <a:pt x="536" y="340"/>
                      <a:pt x="537" y="343"/>
                    </a:cubicBezTo>
                    <a:cubicBezTo>
                      <a:pt x="539" y="347"/>
                      <a:pt x="538" y="349"/>
                      <a:pt x="540" y="354"/>
                    </a:cubicBezTo>
                    <a:cubicBezTo>
                      <a:pt x="540" y="352"/>
                      <a:pt x="542" y="346"/>
                      <a:pt x="542" y="343"/>
                    </a:cubicBezTo>
                    <a:cubicBezTo>
                      <a:pt x="540" y="362"/>
                      <a:pt x="536" y="382"/>
                      <a:pt x="530" y="401"/>
                    </a:cubicBezTo>
                    <a:cubicBezTo>
                      <a:pt x="505" y="476"/>
                      <a:pt x="454" y="536"/>
                      <a:pt x="390" y="573"/>
                    </a:cubicBezTo>
                    <a:moveTo>
                      <a:pt x="353" y="47"/>
                    </a:moveTo>
                    <a:cubicBezTo>
                      <a:pt x="353" y="47"/>
                      <a:pt x="353" y="47"/>
                      <a:pt x="352" y="48"/>
                    </a:cubicBezTo>
                    <a:cubicBezTo>
                      <a:pt x="350" y="48"/>
                      <a:pt x="353" y="49"/>
                      <a:pt x="355" y="49"/>
                    </a:cubicBezTo>
                    <a:cubicBezTo>
                      <a:pt x="358" y="50"/>
                      <a:pt x="355" y="48"/>
                      <a:pt x="353" y="47"/>
                    </a:cubicBezTo>
                    <a:moveTo>
                      <a:pt x="357" y="46"/>
                    </a:moveTo>
                    <a:cubicBezTo>
                      <a:pt x="355" y="45"/>
                      <a:pt x="354" y="44"/>
                      <a:pt x="354" y="46"/>
                    </a:cubicBezTo>
                    <a:cubicBezTo>
                      <a:pt x="354" y="47"/>
                      <a:pt x="356" y="48"/>
                      <a:pt x="358" y="48"/>
                    </a:cubicBezTo>
                    <a:cubicBezTo>
                      <a:pt x="359" y="48"/>
                      <a:pt x="358" y="47"/>
                      <a:pt x="357" y="46"/>
                    </a:cubicBezTo>
                    <a:moveTo>
                      <a:pt x="355" y="45"/>
                    </a:moveTo>
                    <a:cubicBezTo>
                      <a:pt x="357" y="45"/>
                      <a:pt x="358" y="46"/>
                      <a:pt x="356" y="44"/>
                    </a:cubicBezTo>
                    <a:cubicBezTo>
                      <a:pt x="354" y="43"/>
                      <a:pt x="353" y="41"/>
                      <a:pt x="353" y="42"/>
                    </a:cubicBezTo>
                    <a:cubicBezTo>
                      <a:pt x="353" y="43"/>
                      <a:pt x="354" y="45"/>
                      <a:pt x="355" y="45"/>
                    </a:cubicBezTo>
                    <a:moveTo>
                      <a:pt x="408" y="89"/>
                    </a:moveTo>
                    <a:cubicBezTo>
                      <a:pt x="411" y="91"/>
                      <a:pt x="413" y="91"/>
                      <a:pt x="412" y="89"/>
                    </a:cubicBezTo>
                    <a:cubicBezTo>
                      <a:pt x="410" y="86"/>
                      <a:pt x="409" y="85"/>
                      <a:pt x="407" y="85"/>
                    </a:cubicBezTo>
                    <a:cubicBezTo>
                      <a:pt x="404" y="85"/>
                      <a:pt x="400" y="81"/>
                      <a:pt x="398" y="79"/>
                    </a:cubicBezTo>
                    <a:cubicBezTo>
                      <a:pt x="395" y="78"/>
                      <a:pt x="387" y="71"/>
                      <a:pt x="386" y="69"/>
                    </a:cubicBezTo>
                    <a:cubicBezTo>
                      <a:pt x="385" y="68"/>
                      <a:pt x="383" y="66"/>
                      <a:pt x="384" y="68"/>
                    </a:cubicBezTo>
                    <a:cubicBezTo>
                      <a:pt x="385" y="71"/>
                      <a:pt x="394" y="79"/>
                      <a:pt x="396" y="81"/>
                    </a:cubicBezTo>
                    <a:cubicBezTo>
                      <a:pt x="398" y="84"/>
                      <a:pt x="398" y="85"/>
                      <a:pt x="400" y="84"/>
                    </a:cubicBezTo>
                    <a:cubicBezTo>
                      <a:pt x="400" y="84"/>
                      <a:pt x="403" y="87"/>
                      <a:pt x="404" y="89"/>
                    </a:cubicBezTo>
                    <a:cubicBezTo>
                      <a:pt x="406" y="91"/>
                      <a:pt x="406" y="90"/>
                      <a:pt x="408" y="89"/>
                    </a:cubicBezTo>
                    <a:moveTo>
                      <a:pt x="390" y="181"/>
                    </a:moveTo>
                    <a:cubicBezTo>
                      <a:pt x="385" y="182"/>
                      <a:pt x="385" y="182"/>
                      <a:pt x="385" y="182"/>
                    </a:cubicBezTo>
                    <a:cubicBezTo>
                      <a:pt x="385" y="182"/>
                      <a:pt x="386" y="186"/>
                      <a:pt x="386" y="188"/>
                    </a:cubicBezTo>
                    <a:cubicBezTo>
                      <a:pt x="386" y="190"/>
                      <a:pt x="388" y="194"/>
                      <a:pt x="388" y="195"/>
                    </a:cubicBezTo>
                    <a:cubicBezTo>
                      <a:pt x="388" y="197"/>
                      <a:pt x="389" y="197"/>
                      <a:pt x="390" y="197"/>
                    </a:cubicBezTo>
                    <a:cubicBezTo>
                      <a:pt x="392" y="197"/>
                      <a:pt x="394" y="197"/>
                      <a:pt x="396" y="199"/>
                    </a:cubicBezTo>
                    <a:cubicBezTo>
                      <a:pt x="396" y="199"/>
                      <a:pt x="395" y="200"/>
                      <a:pt x="396" y="201"/>
                    </a:cubicBezTo>
                    <a:cubicBezTo>
                      <a:pt x="396" y="202"/>
                      <a:pt x="397" y="204"/>
                      <a:pt x="398" y="205"/>
                    </a:cubicBezTo>
                    <a:cubicBezTo>
                      <a:pt x="398" y="207"/>
                      <a:pt x="399" y="207"/>
                      <a:pt x="398" y="208"/>
                    </a:cubicBezTo>
                    <a:cubicBezTo>
                      <a:pt x="398" y="209"/>
                      <a:pt x="397" y="211"/>
                      <a:pt x="395" y="212"/>
                    </a:cubicBezTo>
                    <a:cubicBezTo>
                      <a:pt x="394" y="212"/>
                      <a:pt x="394" y="214"/>
                      <a:pt x="395" y="215"/>
                    </a:cubicBezTo>
                    <a:cubicBezTo>
                      <a:pt x="395" y="215"/>
                      <a:pt x="397" y="214"/>
                      <a:pt x="397" y="214"/>
                    </a:cubicBezTo>
                    <a:cubicBezTo>
                      <a:pt x="398" y="213"/>
                      <a:pt x="398" y="215"/>
                      <a:pt x="399" y="216"/>
                    </a:cubicBezTo>
                    <a:cubicBezTo>
                      <a:pt x="400" y="217"/>
                      <a:pt x="399" y="217"/>
                      <a:pt x="398" y="219"/>
                    </a:cubicBezTo>
                    <a:cubicBezTo>
                      <a:pt x="398" y="221"/>
                      <a:pt x="398" y="221"/>
                      <a:pt x="396" y="222"/>
                    </a:cubicBezTo>
                    <a:cubicBezTo>
                      <a:pt x="397" y="223"/>
                      <a:pt x="399" y="222"/>
                      <a:pt x="400" y="222"/>
                    </a:cubicBezTo>
                    <a:cubicBezTo>
                      <a:pt x="401" y="222"/>
                      <a:pt x="403" y="222"/>
                      <a:pt x="404" y="220"/>
                    </a:cubicBezTo>
                    <a:cubicBezTo>
                      <a:pt x="404" y="219"/>
                      <a:pt x="407" y="218"/>
                      <a:pt x="408" y="218"/>
                    </a:cubicBezTo>
                    <a:cubicBezTo>
                      <a:pt x="410" y="218"/>
                      <a:pt x="412" y="217"/>
                      <a:pt x="412" y="217"/>
                    </a:cubicBezTo>
                    <a:cubicBezTo>
                      <a:pt x="412" y="214"/>
                      <a:pt x="412" y="210"/>
                      <a:pt x="412" y="209"/>
                    </a:cubicBezTo>
                    <a:cubicBezTo>
                      <a:pt x="409" y="209"/>
                      <a:pt x="407" y="208"/>
                      <a:pt x="407" y="208"/>
                    </a:cubicBezTo>
                    <a:cubicBezTo>
                      <a:pt x="407" y="205"/>
                      <a:pt x="407" y="204"/>
                      <a:pt x="406" y="203"/>
                    </a:cubicBezTo>
                    <a:cubicBezTo>
                      <a:pt x="404" y="202"/>
                      <a:pt x="403" y="201"/>
                      <a:pt x="403" y="200"/>
                    </a:cubicBezTo>
                    <a:cubicBezTo>
                      <a:pt x="402" y="198"/>
                      <a:pt x="401" y="198"/>
                      <a:pt x="400" y="196"/>
                    </a:cubicBezTo>
                    <a:cubicBezTo>
                      <a:pt x="399" y="195"/>
                      <a:pt x="396" y="194"/>
                      <a:pt x="396" y="194"/>
                    </a:cubicBezTo>
                    <a:cubicBezTo>
                      <a:pt x="394" y="193"/>
                      <a:pt x="394" y="193"/>
                      <a:pt x="394" y="193"/>
                    </a:cubicBezTo>
                    <a:cubicBezTo>
                      <a:pt x="395" y="190"/>
                      <a:pt x="395" y="185"/>
                      <a:pt x="394" y="184"/>
                    </a:cubicBezTo>
                    <a:cubicBezTo>
                      <a:pt x="392" y="184"/>
                      <a:pt x="390" y="185"/>
                      <a:pt x="389" y="184"/>
                    </a:cubicBezTo>
                    <a:lnTo>
                      <a:pt x="390" y="181"/>
                    </a:lnTo>
                    <a:close/>
                    <a:moveTo>
                      <a:pt x="389" y="204"/>
                    </a:moveTo>
                    <a:cubicBezTo>
                      <a:pt x="389" y="204"/>
                      <a:pt x="388" y="202"/>
                      <a:pt x="390" y="201"/>
                    </a:cubicBezTo>
                    <a:cubicBezTo>
                      <a:pt x="390" y="201"/>
                      <a:pt x="388" y="197"/>
                      <a:pt x="387" y="197"/>
                    </a:cubicBezTo>
                    <a:cubicBezTo>
                      <a:pt x="386" y="197"/>
                      <a:pt x="384" y="197"/>
                      <a:pt x="384" y="199"/>
                    </a:cubicBezTo>
                    <a:cubicBezTo>
                      <a:pt x="384" y="199"/>
                      <a:pt x="384" y="199"/>
                      <a:pt x="383" y="198"/>
                    </a:cubicBezTo>
                    <a:cubicBezTo>
                      <a:pt x="382" y="196"/>
                      <a:pt x="383" y="201"/>
                      <a:pt x="383" y="203"/>
                    </a:cubicBezTo>
                    <a:cubicBezTo>
                      <a:pt x="383" y="203"/>
                      <a:pt x="382" y="203"/>
                      <a:pt x="380" y="203"/>
                    </a:cubicBezTo>
                    <a:cubicBezTo>
                      <a:pt x="378" y="204"/>
                      <a:pt x="379" y="205"/>
                      <a:pt x="380" y="207"/>
                    </a:cubicBezTo>
                    <a:cubicBezTo>
                      <a:pt x="380" y="208"/>
                      <a:pt x="380" y="208"/>
                      <a:pt x="383" y="208"/>
                    </a:cubicBezTo>
                    <a:cubicBezTo>
                      <a:pt x="383" y="208"/>
                      <a:pt x="381" y="212"/>
                      <a:pt x="380" y="213"/>
                    </a:cubicBezTo>
                    <a:cubicBezTo>
                      <a:pt x="379" y="214"/>
                      <a:pt x="379" y="214"/>
                      <a:pt x="381" y="216"/>
                    </a:cubicBezTo>
                    <a:cubicBezTo>
                      <a:pt x="381" y="216"/>
                      <a:pt x="384" y="216"/>
                      <a:pt x="385" y="215"/>
                    </a:cubicBezTo>
                    <a:cubicBezTo>
                      <a:pt x="386" y="214"/>
                      <a:pt x="388" y="213"/>
                      <a:pt x="390" y="213"/>
                    </a:cubicBezTo>
                    <a:cubicBezTo>
                      <a:pt x="391" y="213"/>
                      <a:pt x="390" y="210"/>
                      <a:pt x="390" y="209"/>
                    </a:cubicBezTo>
                    <a:cubicBezTo>
                      <a:pt x="389" y="208"/>
                      <a:pt x="389" y="205"/>
                      <a:pt x="389" y="204"/>
                    </a:cubicBezTo>
                    <a:moveTo>
                      <a:pt x="433" y="274"/>
                    </a:moveTo>
                    <a:cubicBezTo>
                      <a:pt x="433" y="272"/>
                      <a:pt x="432" y="273"/>
                      <a:pt x="431" y="274"/>
                    </a:cubicBezTo>
                    <a:cubicBezTo>
                      <a:pt x="430" y="275"/>
                      <a:pt x="432" y="275"/>
                      <a:pt x="432" y="276"/>
                    </a:cubicBezTo>
                    <a:cubicBezTo>
                      <a:pt x="433" y="276"/>
                      <a:pt x="433" y="274"/>
                      <a:pt x="433" y="274"/>
                    </a:cubicBezTo>
                    <a:moveTo>
                      <a:pt x="468" y="271"/>
                    </a:moveTo>
                    <a:cubicBezTo>
                      <a:pt x="468" y="271"/>
                      <a:pt x="466" y="272"/>
                      <a:pt x="465" y="273"/>
                    </a:cubicBezTo>
                    <a:cubicBezTo>
                      <a:pt x="464" y="274"/>
                      <a:pt x="463" y="274"/>
                      <a:pt x="463" y="275"/>
                    </a:cubicBezTo>
                    <a:cubicBezTo>
                      <a:pt x="462" y="275"/>
                      <a:pt x="462" y="277"/>
                      <a:pt x="464" y="277"/>
                    </a:cubicBezTo>
                    <a:cubicBezTo>
                      <a:pt x="465" y="276"/>
                      <a:pt x="467" y="278"/>
                      <a:pt x="469" y="278"/>
                    </a:cubicBezTo>
                    <a:cubicBezTo>
                      <a:pt x="470" y="278"/>
                      <a:pt x="471" y="276"/>
                      <a:pt x="470" y="275"/>
                    </a:cubicBezTo>
                    <a:cubicBezTo>
                      <a:pt x="470" y="274"/>
                      <a:pt x="468" y="272"/>
                      <a:pt x="468" y="271"/>
                    </a:cubicBezTo>
                    <a:moveTo>
                      <a:pt x="447" y="255"/>
                    </a:moveTo>
                    <a:cubicBezTo>
                      <a:pt x="447" y="254"/>
                      <a:pt x="446" y="251"/>
                      <a:pt x="446" y="253"/>
                    </a:cubicBezTo>
                    <a:cubicBezTo>
                      <a:pt x="446" y="254"/>
                      <a:pt x="444" y="255"/>
                      <a:pt x="445" y="256"/>
                    </a:cubicBezTo>
                    <a:cubicBezTo>
                      <a:pt x="446" y="257"/>
                      <a:pt x="447" y="260"/>
                      <a:pt x="447" y="260"/>
                    </a:cubicBezTo>
                    <a:cubicBezTo>
                      <a:pt x="447" y="260"/>
                      <a:pt x="447" y="262"/>
                      <a:pt x="447" y="263"/>
                    </a:cubicBezTo>
                    <a:cubicBezTo>
                      <a:pt x="446" y="264"/>
                      <a:pt x="446" y="264"/>
                      <a:pt x="447" y="265"/>
                    </a:cubicBezTo>
                    <a:cubicBezTo>
                      <a:pt x="448" y="266"/>
                      <a:pt x="449" y="269"/>
                      <a:pt x="449" y="270"/>
                    </a:cubicBezTo>
                    <a:cubicBezTo>
                      <a:pt x="449" y="271"/>
                      <a:pt x="449" y="276"/>
                      <a:pt x="450" y="274"/>
                    </a:cubicBezTo>
                    <a:cubicBezTo>
                      <a:pt x="452" y="272"/>
                      <a:pt x="453" y="272"/>
                      <a:pt x="452" y="271"/>
                    </a:cubicBezTo>
                    <a:cubicBezTo>
                      <a:pt x="451" y="269"/>
                      <a:pt x="450" y="268"/>
                      <a:pt x="450" y="266"/>
                    </a:cubicBezTo>
                    <a:cubicBezTo>
                      <a:pt x="450" y="265"/>
                      <a:pt x="449" y="264"/>
                      <a:pt x="449" y="263"/>
                    </a:cubicBezTo>
                    <a:cubicBezTo>
                      <a:pt x="448" y="262"/>
                      <a:pt x="447" y="260"/>
                      <a:pt x="448" y="258"/>
                    </a:cubicBezTo>
                    <a:cubicBezTo>
                      <a:pt x="448" y="257"/>
                      <a:pt x="447" y="255"/>
                      <a:pt x="447" y="255"/>
                    </a:cubicBezTo>
                    <a:moveTo>
                      <a:pt x="363" y="81"/>
                    </a:moveTo>
                    <a:cubicBezTo>
                      <a:pt x="363" y="81"/>
                      <a:pt x="363" y="82"/>
                      <a:pt x="363" y="81"/>
                    </a:cubicBezTo>
                    <a:cubicBezTo>
                      <a:pt x="363" y="79"/>
                      <a:pt x="362" y="80"/>
                      <a:pt x="359" y="80"/>
                    </a:cubicBezTo>
                    <a:cubicBezTo>
                      <a:pt x="357" y="81"/>
                      <a:pt x="356" y="83"/>
                      <a:pt x="358" y="83"/>
                    </a:cubicBezTo>
                    <a:cubicBezTo>
                      <a:pt x="361" y="83"/>
                      <a:pt x="364" y="84"/>
                      <a:pt x="365" y="84"/>
                    </a:cubicBezTo>
                    <a:lnTo>
                      <a:pt x="363" y="81"/>
                    </a:lnTo>
                    <a:close/>
                    <a:moveTo>
                      <a:pt x="371" y="89"/>
                    </a:moveTo>
                    <a:cubicBezTo>
                      <a:pt x="369" y="87"/>
                      <a:pt x="368" y="87"/>
                      <a:pt x="370" y="89"/>
                    </a:cubicBezTo>
                    <a:cubicBezTo>
                      <a:pt x="371" y="90"/>
                      <a:pt x="372" y="91"/>
                      <a:pt x="372" y="91"/>
                    </a:cubicBezTo>
                    <a:cubicBezTo>
                      <a:pt x="372" y="91"/>
                      <a:pt x="373" y="89"/>
                      <a:pt x="371" y="89"/>
                    </a:cubicBezTo>
                    <a:moveTo>
                      <a:pt x="366" y="91"/>
                    </a:moveTo>
                    <a:cubicBezTo>
                      <a:pt x="366" y="93"/>
                      <a:pt x="364" y="92"/>
                      <a:pt x="366" y="93"/>
                    </a:cubicBezTo>
                    <a:cubicBezTo>
                      <a:pt x="368" y="94"/>
                      <a:pt x="371" y="95"/>
                      <a:pt x="369" y="93"/>
                    </a:cubicBezTo>
                    <a:cubicBezTo>
                      <a:pt x="367" y="90"/>
                      <a:pt x="365" y="86"/>
                      <a:pt x="365" y="86"/>
                    </a:cubicBezTo>
                    <a:cubicBezTo>
                      <a:pt x="365" y="86"/>
                      <a:pt x="358" y="84"/>
                      <a:pt x="357" y="85"/>
                    </a:cubicBezTo>
                    <a:cubicBezTo>
                      <a:pt x="357" y="86"/>
                      <a:pt x="357" y="88"/>
                      <a:pt x="359" y="89"/>
                    </a:cubicBezTo>
                    <a:cubicBezTo>
                      <a:pt x="361" y="90"/>
                      <a:pt x="364" y="91"/>
                      <a:pt x="366" y="91"/>
                    </a:cubicBezTo>
                    <a:moveTo>
                      <a:pt x="341" y="151"/>
                    </a:moveTo>
                    <a:cubicBezTo>
                      <a:pt x="341" y="151"/>
                      <a:pt x="338" y="155"/>
                      <a:pt x="341" y="155"/>
                    </a:cubicBezTo>
                    <a:cubicBezTo>
                      <a:pt x="344" y="156"/>
                      <a:pt x="345" y="156"/>
                      <a:pt x="348" y="156"/>
                    </a:cubicBezTo>
                    <a:cubicBezTo>
                      <a:pt x="350" y="156"/>
                      <a:pt x="352" y="154"/>
                      <a:pt x="354" y="155"/>
                    </a:cubicBezTo>
                    <a:cubicBezTo>
                      <a:pt x="356" y="155"/>
                      <a:pt x="357" y="154"/>
                      <a:pt x="357" y="153"/>
                    </a:cubicBezTo>
                    <a:cubicBezTo>
                      <a:pt x="358" y="151"/>
                      <a:pt x="360" y="151"/>
                      <a:pt x="357" y="147"/>
                    </a:cubicBezTo>
                    <a:cubicBezTo>
                      <a:pt x="354" y="144"/>
                      <a:pt x="352" y="142"/>
                      <a:pt x="351" y="145"/>
                    </a:cubicBezTo>
                    <a:cubicBezTo>
                      <a:pt x="344" y="144"/>
                      <a:pt x="343" y="147"/>
                      <a:pt x="341" y="145"/>
                    </a:cubicBezTo>
                    <a:cubicBezTo>
                      <a:pt x="339" y="143"/>
                      <a:pt x="338" y="141"/>
                      <a:pt x="336" y="144"/>
                    </a:cubicBezTo>
                    <a:cubicBezTo>
                      <a:pt x="335" y="147"/>
                      <a:pt x="335" y="147"/>
                      <a:pt x="335" y="147"/>
                    </a:cubicBezTo>
                    <a:cubicBezTo>
                      <a:pt x="338" y="148"/>
                      <a:pt x="338" y="151"/>
                      <a:pt x="341" y="151"/>
                    </a:cubicBezTo>
                    <a:moveTo>
                      <a:pt x="267" y="66"/>
                    </a:moveTo>
                    <a:cubicBezTo>
                      <a:pt x="268" y="66"/>
                      <a:pt x="273" y="67"/>
                      <a:pt x="273" y="67"/>
                    </a:cubicBezTo>
                    <a:cubicBezTo>
                      <a:pt x="274" y="67"/>
                      <a:pt x="275" y="67"/>
                      <a:pt x="275" y="67"/>
                    </a:cubicBezTo>
                    <a:cubicBezTo>
                      <a:pt x="275" y="67"/>
                      <a:pt x="275" y="69"/>
                      <a:pt x="275" y="67"/>
                    </a:cubicBezTo>
                    <a:cubicBezTo>
                      <a:pt x="275" y="66"/>
                      <a:pt x="276" y="65"/>
                      <a:pt x="276" y="65"/>
                    </a:cubicBezTo>
                    <a:cubicBezTo>
                      <a:pt x="277" y="64"/>
                      <a:pt x="279" y="61"/>
                      <a:pt x="279" y="61"/>
                    </a:cubicBezTo>
                    <a:cubicBezTo>
                      <a:pt x="276" y="60"/>
                      <a:pt x="275" y="60"/>
                      <a:pt x="274" y="60"/>
                    </a:cubicBezTo>
                    <a:cubicBezTo>
                      <a:pt x="273" y="61"/>
                      <a:pt x="271" y="61"/>
                      <a:pt x="270" y="61"/>
                    </a:cubicBezTo>
                    <a:cubicBezTo>
                      <a:pt x="269" y="61"/>
                      <a:pt x="268" y="63"/>
                      <a:pt x="268" y="64"/>
                    </a:cubicBezTo>
                    <a:cubicBezTo>
                      <a:pt x="267" y="65"/>
                      <a:pt x="263" y="66"/>
                      <a:pt x="267" y="66"/>
                    </a:cubicBezTo>
                    <a:moveTo>
                      <a:pt x="247" y="52"/>
                    </a:moveTo>
                    <a:cubicBezTo>
                      <a:pt x="247" y="53"/>
                      <a:pt x="249" y="55"/>
                      <a:pt x="249" y="55"/>
                    </a:cubicBezTo>
                    <a:cubicBezTo>
                      <a:pt x="249" y="55"/>
                      <a:pt x="251" y="55"/>
                      <a:pt x="250" y="56"/>
                    </a:cubicBezTo>
                    <a:cubicBezTo>
                      <a:pt x="249" y="57"/>
                      <a:pt x="248" y="58"/>
                      <a:pt x="248" y="58"/>
                    </a:cubicBezTo>
                    <a:cubicBezTo>
                      <a:pt x="247" y="59"/>
                      <a:pt x="246" y="59"/>
                      <a:pt x="246" y="59"/>
                    </a:cubicBezTo>
                    <a:cubicBezTo>
                      <a:pt x="245" y="58"/>
                      <a:pt x="243" y="59"/>
                      <a:pt x="243" y="59"/>
                    </a:cubicBezTo>
                    <a:cubicBezTo>
                      <a:pt x="243" y="59"/>
                      <a:pt x="244" y="61"/>
                      <a:pt x="243" y="59"/>
                    </a:cubicBezTo>
                    <a:cubicBezTo>
                      <a:pt x="242" y="57"/>
                      <a:pt x="241" y="56"/>
                      <a:pt x="240" y="56"/>
                    </a:cubicBezTo>
                    <a:cubicBezTo>
                      <a:pt x="239" y="56"/>
                      <a:pt x="239" y="55"/>
                      <a:pt x="238" y="54"/>
                    </a:cubicBezTo>
                    <a:cubicBezTo>
                      <a:pt x="238" y="54"/>
                      <a:pt x="236" y="53"/>
                      <a:pt x="238" y="52"/>
                    </a:cubicBezTo>
                    <a:cubicBezTo>
                      <a:pt x="240" y="52"/>
                      <a:pt x="240" y="51"/>
                      <a:pt x="241" y="51"/>
                    </a:cubicBezTo>
                    <a:cubicBezTo>
                      <a:pt x="242" y="51"/>
                      <a:pt x="243" y="51"/>
                      <a:pt x="244" y="50"/>
                    </a:cubicBezTo>
                    <a:cubicBezTo>
                      <a:pt x="245" y="50"/>
                      <a:pt x="246" y="51"/>
                      <a:pt x="247" y="52"/>
                    </a:cubicBezTo>
                    <a:moveTo>
                      <a:pt x="250" y="50"/>
                    </a:moveTo>
                    <a:cubicBezTo>
                      <a:pt x="251" y="50"/>
                      <a:pt x="252" y="50"/>
                      <a:pt x="251" y="49"/>
                    </a:cubicBezTo>
                    <a:cubicBezTo>
                      <a:pt x="250" y="49"/>
                      <a:pt x="250" y="48"/>
                      <a:pt x="249" y="48"/>
                    </a:cubicBezTo>
                    <a:cubicBezTo>
                      <a:pt x="246" y="47"/>
                      <a:pt x="245" y="46"/>
                      <a:pt x="245" y="46"/>
                    </a:cubicBezTo>
                    <a:cubicBezTo>
                      <a:pt x="245" y="46"/>
                      <a:pt x="244" y="46"/>
                      <a:pt x="244" y="47"/>
                    </a:cubicBezTo>
                    <a:cubicBezTo>
                      <a:pt x="243" y="47"/>
                      <a:pt x="242" y="48"/>
                      <a:pt x="244" y="48"/>
                    </a:cubicBezTo>
                    <a:cubicBezTo>
                      <a:pt x="245" y="48"/>
                      <a:pt x="246" y="49"/>
                      <a:pt x="247" y="49"/>
                    </a:cubicBezTo>
                    <a:cubicBezTo>
                      <a:pt x="247" y="49"/>
                      <a:pt x="250" y="50"/>
                      <a:pt x="250" y="50"/>
                    </a:cubicBezTo>
                    <a:moveTo>
                      <a:pt x="252" y="64"/>
                    </a:moveTo>
                    <a:cubicBezTo>
                      <a:pt x="253" y="64"/>
                      <a:pt x="255" y="63"/>
                      <a:pt x="254" y="62"/>
                    </a:cubicBezTo>
                    <a:cubicBezTo>
                      <a:pt x="252" y="61"/>
                      <a:pt x="252" y="61"/>
                      <a:pt x="251" y="61"/>
                    </a:cubicBezTo>
                    <a:cubicBezTo>
                      <a:pt x="249" y="61"/>
                      <a:pt x="247" y="61"/>
                      <a:pt x="247" y="61"/>
                    </a:cubicBezTo>
                    <a:cubicBezTo>
                      <a:pt x="246" y="62"/>
                      <a:pt x="245" y="63"/>
                      <a:pt x="246" y="63"/>
                    </a:cubicBezTo>
                    <a:cubicBezTo>
                      <a:pt x="247" y="64"/>
                      <a:pt x="248" y="65"/>
                      <a:pt x="248" y="65"/>
                    </a:cubicBezTo>
                    <a:cubicBezTo>
                      <a:pt x="249" y="64"/>
                      <a:pt x="252" y="64"/>
                      <a:pt x="252" y="64"/>
                    </a:cubicBezTo>
                    <a:moveTo>
                      <a:pt x="261" y="59"/>
                    </a:moveTo>
                    <a:cubicBezTo>
                      <a:pt x="259" y="60"/>
                      <a:pt x="259" y="61"/>
                      <a:pt x="260" y="61"/>
                    </a:cubicBezTo>
                    <a:cubicBezTo>
                      <a:pt x="261" y="60"/>
                      <a:pt x="262" y="60"/>
                      <a:pt x="263" y="60"/>
                    </a:cubicBezTo>
                    <a:cubicBezTo>
                      <a:pt x="264" y="60"/>
                      <a:pt x="264" y="59"/>
                      <a:pt x="264" y="58"/>
                    </a:cubicBezTo>
                    <a:cubicBezTo>
                      <a:pt x="265" y="56"/>
                      <a:pt x="265" y="57"/>
                      <a:pt x="264" y="56"/>
                    </a:cubicBezTo>
                    <a:cubicBezTo>
                      <a:pt x="264" y="56"/>
                      <a:pt x="262" y="56"/>
                      <a:pt x="260" y="56"/>
                    </a:cubicBezTo>
                    <a:cubicBezTo>
                      <a:pt x="258" y="56"/>
                      <a:pt x="262" y="59"/>
                      <a:pt x="261" y="59"/>
                    </a:cubicBezTo>
                    <a:moveTo>
                      <a:pt x="257" y="54"/>
                    </a:moveTo>
                    <a:cubicBezTo>
                      <a:pt x="256" y="52"/>
                      <a:pt x="257" y="52"/>
                      <a:pt x="255" y="52"/>
                    </a:cubicBezTo>
                    <a:cubicBezTo>
                      <a:pt x="253" y="53"/>
                      <a:pt x="252" y="53"/>
                      <a:pt x="253" y="53"/>
                    </a:cubicBezTo>
                    <a:cubicBezTo>
                      <a:pt x="255" y="53"/>
                      <a:pt x="257" y="54"/>
                      <a:pt x="257" y="54"/>
                    </a:cubicBezTo>
                    <a:moveTo>
                      <a:pt x="248" y="68"/>
                    </a:moveTo>
                    <a:cubicBezTo>
                      <a:pt x="252" y="67"/>
                      <a:pt x="252" y="67"/>
                      <a:pt x="252" y="67"/>
                    </a:cubicBezTo>
                    <a:cubicBezTo>
                      <a:pt x="252" y="67"/>
                      <a:pt x="251" y="66"/>
                      <a:pt x="250" y="66"/>
                    </a:cubicBezTo>
                    <a:cubicBezTo>
                      <a:pt x="250" y="65"/>
                      <a:pt x="248" y="67"/>
                      <a:pt x="248" y="68"/>
                    </a:cubicBezTo>
                    <a:moveTo>
                      <a:pt x="218" y="47"/>
                    </a:moveTo>
                    <a:cubicBezTo>
                      <a:pt x="220" y="47"/>
                      <a:pt x="221" y="48"/>
                      <a:pt x="221" y="48"/>
                    </a:cubicBezTo>
                    <a:cubicBezTo>
                      <a:pt x="222" y="49"/>
                      <a:pt x="224" y="50"/>
                      <a:pt x="224" y="50"/>
                    </a:cubicBezTo>
                    <a:cubicBezTo>
                      <a:pt x="226" y="50"/>
                      <a:pt x="226" y="50"/>
                      <a:pt x="227" y="51"/>
                    </a:cubicBezTo>
                    <a:cubicBezTo>
                      <a:pt x="227" y="51"/>
                      <a:pt x="229" y="52"/>
                      <a:pt x="229" y="52"/>
                    </a:cubicBezTo>
                    <a:cubicBezTo>
                      <a:pt x="230" y="52"/>
                      <a:pt x="231" y="53"/>
                      <a:pt x="231" y="53"/>
                    </a:cubicBezTo>
                    <a:cubicBezTo>
                      <a:pt x="232" y="51"/>
                      <a:pt x="232" y="51"/>
                      <a:pt x="233" y="50"/>
                    </a:cubicBezTo>
                    <a:cubicBezTo>
                      <a:pt x="235" y="50"/>
                      <a:pt x="236" y="47"/>
                      <a:pt x="236" y="47"/>
                    </a:cubicBezTo>
                    <a:cubicBezTo>
                      <a:pt x="236" y="46"/>
                      <a:pt x="236" y="44"/>
                      <a:pt x="234" y="45"/>
                    </a:cubicBezTo>
                    <a:cubicBezTo>
                      <a:pt x="233" y="46"/>
                      <a:pt x="231" y="45"/>
                      <a:pt x="231" y="45"/>
                    </a:cubicBezTo>
                    <a:cubicBezTo>
                      <a:pt x="231" y="45"/>
                      <a:pt x="229" y="44"/>
                      <a:pt x="227" y="45"/>
                    </a:cubicBezTo>
                    <a:cubicBezTo>
                      <a:pt x="226" y="45"/>
                      <a:pt x="224" y="45"/>
                      <a:pt x="224" y="44"/>
                    </a:cubicBezTo>
                    <a:cubicBezTo>
                      <a:pt x="223" y="44"/>
                      <a:pt x="222" y="44"/>
                      <a:pt x="221" y="45"/>
                    </a:cubicBezTo>
                    <a:cubicBezTo>
                      <a:pt x="219" y="45"/>
                      <a:pt x="217" y="47"/>
                      <a:pt x="217" y="47"/>
                    </a:cubicBezTo>
                    <a:lnTo>
                      <a:pt x="218" y="47"/>
                    </a:lnTo>
                    <a:close/>
                    <a:moveTo>
                      <a:pt x="263" y="63"/>
                    </a:moveTo>
                    <a:cubicBezTo>
                      <a:pt x="264" y="62"/>
                      <a:pt x="265" y="61"/>
                      <a:pt x="266" y="61"/>
                    </a:cubicBezTo>
                    <a:cubicBezTo>
                      <a:pt x="262" y="61"/>
                      <a:pt x="261" y="62"/>
                      <a:pt x="261" y="62"/>
                    </a:cubicBezTo>
                    <a:lnTo>
                      <a:pt x="263" y="63"/>
                    </a:lnTo>
                    <a:close/>
                    <a:moveTo>
                      <a:pt x="233" y="72"/>
                    </a:moveTo>
                    <a:cubicBezTo>
                      <a:pt x="234" y="71"/>
                      <a:pt x="234" y="69"/>
                      <a:pt x="236" y="69"/>
                    </a:cubicBezTo>
                    <a:cubicBezTo>
                      <a:pt x="238" y="69"/>
                      <a:pt x="242" y="67"/>
                      <a:pt x="242" y="67"/>
                    </a:cubicBezTo>
                    <a:cubicBezTo>
                      <a:pt x="240" y="66"/>
                      <a:pt x="240" y="66"/>
                      <a:pt x="240" y="65"/>
                    </a:cubicBezTo>
                    <a:cubicBezTo>
                      <a:pt x="240" y="64"/>
                      <a:pt x="239" y="63"/>
                      <a:pt x="239" y="63"/>
                    </a:cubicBezTo>
                    <a:cubicBezTo>
                      <a:pt x="238" y="65"/>
                      <a:pt x="237" y="66"/>
                      <a:pt x="236" y="66"/>
                    </a:cubicBezTo>
                    <a:cubicBezTo>
                      <a:pt x="235" y="65"/>
                      <a:pt x="233" y="66"/>
                      <a:pt x="232" y="67"/>
                    </a:cubicBezTo>
                    <a:cubicBezTo>
                      <a:pt x="231" y="68"/>
                      <a:pt x="226" y="70"/>
                      <a:pt x="228" y="71"/>
                    </a:cubicBezTo>
                    <a:cubicBezTo>
                      <a:pt x="230" y="72"/>
                      <a:pt x="233" y="72"/>
                      <a:pt x="233" y="72"/>
                    </a:cubicBezTo>
                    <a:moveTo>
                      <a:pt x="262" y="78"/>
                    </a:moveTo>
                    <a:cubicBezTo>
                      <a:pt x="264" y="78"/>
                      <a:pt x="264" y="78"/>
                      <a:pt x="264" y="78"/>
                    </a:cubicBezTo>
                    <a:cubicBezTo>
                      <a:pt x="264" y="78"/>
                      <a:pt x="261" y="76"/>
                      <a:pt x="261" y="76"/>
                    </a:cubicBezTo>
                    <a:cubicBezTo>
                      <a:pt x="261" y="75"/>
                      <a:pt x="259" y="74"/>
                      <a:pt x="258" y="74"/>
                    </a:cubicBezTo>
                    <a:cubicBezTo>
                      <a:pt x="256" y="74"/>
                      <a:pt x="256" y="73"/>
                      <a:pt x="256" y="72"/>
                    </a:cubicBezTo>
                    <a:cubicBezTo>
                      <a:pt x="255" y="70"/>
                      <a:pt x="256" y="70"/>
                      <a:pt x="259" y="70"/>
                    </a:cubicBezTo>
                    <a:cubicBezTo>
                      <a:pt x="259" y="65"/>
                      <a:pt x="259" y="65"/>
                      <a:pt x="259" y="65"/>
                    </a:cubicBezTo>
                    <a:cubicBezTo>
                      <a:pt x="257" y="63"/>
                      <a:pt x="257" y="63"/>
                      <a:pt x="257" y="63"/>
                    </a:cubicBezTo>
                    <a:cubicBezTo>
                      <a:pt x="257" y="63"/>
                      <a:pt x="255" y="64"/>
                      <a:pt x="255" y="65"/>
                    </a:cubicBezTo>
                    <a:cubicBezTo>
                      <a:pt x="255" y="66"/>
                      <a:pt x="253" y="66"/>
                      <a:pt x="253" y="67"/>
                    </a:cubicBezTo>
                    <a:cubicBezTo>
                      <a:pt x="253" y="68"/>
                      <a:pt x="252" y="69"/>
                      <a:pt x="250" y="70"/>
                    </a:cubicBezTo>
                    <a:cubicBezTo>
                      <a:pt x="249" y="72"/>
                      <a:pt x="252" y="73"/>
                      <a:pt x="253" y="73"/>
                    </a:cubicBezTo>
                    <a:cubicBezTo>
                      <a:pt x="254" y="73"/>
                      <a:pt x="258" y="78"/>
                      <a:pt x="259" y="79"/>
                    </a:cubicBezTo>
                    <a:cubicBezTo>
                      <a:pt x="260" y="80"/>
                      <a:pt x="261" y="79"/>
                      <a:pt x="262" y="78"/>
                    </a:cubicBezTo>
                    <a:moveTo>
                      <a:pt x="282" y="61"/>
                    </a:moveTo>
                    <a:cubicBezTo>
                      <a:pt x="280" y="63"/>
                      <a:pt x="278" y="65"/>
                      <a:pt x="277" y="65"/>
                    </a:cubicBezTo>
                    <a:cubicBezTo>
                      <a:pt x="276" y="65"/>
                      <a:pt x="276" y="66"/>
                      <a:pt x="276" y="67"/>
                    </a:cubicBezTo>
                    <a:cubicBezTo>
                      <a:pt x="277" y="68"/>
                      <a:pt x="276" y="70"/>
                      <a:pt x="276" y="70"/>
                    </a:cubicBezTo>
                    <a:cubicBezTo>
                      <a:pt x="271" y="70"/>
                      <a:pt x="265" y="71"/>
                      <a:pt x="264" y="70"/>
                    </a:cubicBezTo>
                    <a:cubicBezTo>
                      <a:pt x="263" y="70"/>
                      <a:pt x="260" y="70"/>
                      <a:pt x="261" y="72"/>
                    </a:cubicBezTo>
                    <a:cubicBezTo>
                      <a:pt x="262" y="74"/>
                      <a:pt x="265" y="76"/>
                      <a:pt x="265" y="76"/>
                    </a:cubicBezTo>
                    <a:cubicBezTo>
                      <a:pt x="265" y="75"/>
                      <a:pt x="268" y="75"/>
                      <a:pt x="268" y="74"/>
                    </a:cubicBezTo>
                    <a:cubicBezTo>
                      <a:pt x="268" y="73"/>
                      <a:pt x="270" y="72"/>
                      <a:pt x="270" y="72"/>
                    </a:cubicBezTo>
                    <a:cubicBezTo>
                      <a:pt x="270" y="72"/>
                      <a:pt x="271" y="76"/>
                      <a:pt x="273" y="75"/>
                    </a:cubicBezTo>
                    <a:cubicBezTo>
                      <a:pt x="275" y="74"/>
                      <a:pt x="278" y="75"/>
                      <a:pt x="279" y="74"/>
                    </a:cubicBezTo>
                    <a:cubicBezTo>
                      <a:pt x="280" y="74"/>
                      <a:pt x="287" y="72"/>
                      <a:pt x="289" y="72"/>
                    </a:cubicBezTo>
                    <a:cubicBezTo>
                      <a:pt x="290" y="73"/>
                      <a:pt x="300" y="70"/>
                      <a:pt x="300" y="70"/>
                    </a:cubicBezTo>
                    <a:cubicBezTo>
                      <a:pt x="296" y="67"/>
                      <a:pt x="295" y="67"/>
                      <a:pt x="295" y="66"/>
                    </a:cubicBezTo>
                    <a:cubicBezTo>
                      <a:pt x="295" y="64"/>
                      <a:pt x="291" y="63"/>
                      <a:pt x="291" y="63"/>
                    </a:cubicBezTo>
                    <a:cubicBezTo>
                      <a:pt x="289" y="63"/>
                      <a:pt x="285" y="62"/>
                      <a:pt x="284" y="61"/>
                    </a:cubicBezTo>
                    <a:cubicBezTo>
                      <a:pt x="284" y="60"/>
                      <a:pt x="282" y="61"/>
                      <a:pt x="282" y="61"/>
                    </a:cubicBezTo>
                    <a:moveTo>
                      <a:pt x="304" y="73"/>
                    </a:moveTo>
                    <a:cubicBezTo>
                      <a:pt x="304" y="73"/>
                      <a:pt x="294" y="73"/>
                      <a:pt x="292" y="73"/>
                    </a:cubicBezTo>
                    <a:cubicBezTo>
                      <a:pt x="290" y="74"/>
                      <a:pt x="290" y="74"/>
                      <a:pt x="293" y="76"/>
                    </a:cubicBezTo>
                    <a:cubicBezTo>
                      <a:pt x="293" y="76"/>
                      <a:pt x="290" y="76"/>
                      <a:pt x="288" y="77"/>
                    </a:cubicBezTo>
                    <a:cubicBezTo>
                      <a:pt x="288" y="77"/>
                      <a:pt x="286" y="78"/>
                      <a:pt x="282" y="76"/>
                    </a:cubicBezTo>
                    <a:cubicBezTo>
                      <a:pt x="278" y="75"/>
                      <a:pt x="278" y="78"/>
                      <a:pt x="277" y="80"/>
                    </a:cubicBezTo>
                    <a:cubicBezTo>
                      <a:pt x="276" y="82"/>
                      <a:pt x="277" y="83"/>
                      <a:pt x="278" y="85"/>
                    </a:cubicBezTo>
                    <a:cubicBezTo>
                      <a:pt x="278" y="85"/>
                      <a:pt x="283" y="87"/>
                      <a:pt x="285" y="88"/>
                    </a:cubicBezTo>
                    <a:cubicBezTo>
                      <a:pt x="286" y="90"/>
                      <a:pt x="287" y="91"/>
                      <a:pt x="287" y="94"/>
                    </a:cubicBezTo>
                    <a:cubicBezTo>
                      <a:pt x="287" y="97"/>
                      <a:pt x="286" y="98"/>
                      <a:pt x="286" y="102"/>
                    </a:cubicBezTo>
                    <a:cubicBezTo>
                      <a:pt x="286" y="102"/>
                      <a:pt x="284" y="104"/>
                      <a:pt x="283" y="106"/>
                    </a:cubicBezTo>
                    <a:cubicBezTo>
                      <a:pt x="282" y="108"/>
                      <a:pt x="283" y="108"/>
                      <a:pt x="288" y="109"/>
                    </a:cubicBezTo>
                    <a:cubicBezTo>
                      <a:pt x="287" y="111"/>
                      <a:pt x="288" y="115"/>
                      <a:pt x="286" y="119"/>
                    </a:cubicBezTo>
                    <a:cubicBezTo>
                      <a:pt x="286" y="119"/>
                      <a:pt x="281" y="120"/>
                      <a:pt x="280" y="120"/>
                    </a:cubicBezTo>
                    <a:cubicBezTo>
                      <a:pt x="278" y="120"/>
                      <a:pt x="277" y="122"/>
                      <a:pt x="276" y="124"/>
                    </a:cubicBezTo>
                    <a:cubicBezTo>
                      <a:pt x="275" y="126"/>
                      <a:pt x="274" y="128"/>
                      <a:pt x="275" y="128"/>
                    </a:cubicBezTo>
                    <a:cubicBezTo>
                      <a:pt x="275" y="128"/>
                      <a:pt x="275" y="132"/>
                      <a:pt x="274" y="134"/>
                    </a:cubicBezTo>
                    <a:cubicBezTo>
                      <a:pt x="273" y="136"/>
                      <a:pt x="273" y="138"/>
                      <a:pt x="274" y="141"/>
                    </a:cubicBezTo>
                    <a:cubicBezTo>
                      <a:pt x="276" y="145"/>
                      <a:pt x="275" y="146"/>
                      <a:pt x="275" y="148"/>
                    </a:cubicBezTo>
                    <a:cubicBezTo>
                      <a:pt x="275" y="150"/>
                      <a:pt x="277" y="152"/>
                      <a:pt x="278" y="153"/>
                    </a:cubicBezTo>
                    <a:cubicBezTo>
                      <a:pt x="278" y="154"/>
                      <a:pt x="282" y="158"/>
                      <a:pt x="284" y="161"/>
                    </a:cubicBezTo>
                    <a:cubicBezTo>
                      <a:pt x="284" y="161"/>
                      <a:pt x="288" y="160"/>
                      <a:pt x="290" y="159"/>
                    </a:cubicBezTo>
                    <a:cubicBezTo>
                      <a:pt x="291" y="159"/>
                      <a:pt x="292" y="158"/>
                      <a:pt x="293" y="155"/>
                    </a:cubicBezTo>
                    <a:cubicBezTo>
                      <a:pt x="292" y="152"/>
                      <a:pt x="292" y="150"/>
                      <a:pt x="294" y="149"/>
                    </a:cubicBezTo>
                    <a:cubicBezTo>
                      <a:pt x="295" y="149"/>
                      <a:pt x="300" y="147"/>
                      <a:pt x="302" y="145"/>
                    </a:cubicBezTo>
                    <a:cubicBezTo>
                      <a:pt x="303" y="143"/>
                      <a:pt x="305" y="142"/>
                      <a:pt x="307" y="142"/>
                    </a:cubicBezTo>
                    <a:cubicBezTo>
                      <a:pt x="309" y="142"/>
                      <a:pt x="312" y="140"/>
                      <a:pt x="314" y="139"/>
                    </a:cubicBezTo>
                    <a:cubicBezTo>
                      <a:pt x="315" y="138"/>
                      <a:pt x="319" y="136"/>
                      <a:pt x="320" y="136"/>
                    </a:cubicBezTo>
                    <a:cubicBezTo>
                      <a:pt x="322" y="135"/>
                      <a:pt x="326" y="134"/>
                      <a:pt x="326" y="134"/>
                    </a:cubicBezTo>
                    <a:cubicBezTo>
                      <a:pt x="326" y="134"/>
                      <a:pt x="333" y="129"/>
                      <a:pt x="335" y="128"/>
                    </a:cubicBezTo>
                    <a:cubicBezTo>
                      <a:pt x="336" y="127"/>
                      <a:pt x="336" y="126"/>
                      <a:pt x="333" y="126"/>
                    </a:cubicBezTo>
                    <a:cubicBezTo>
                      <a:pt x="331" y="126"/>
                      <a:pt x="327" y="127"/>
                      <a:pt x="327" y="124"/>
                    </a:cubicBezTo>
                    <a:cubicBezTo>
                      <a:pt x="327" y="122"/>
                      <a:pt x="327" y="119"/>
                      <a:pt x="327" y="118"/>
                    </a:cubicBezTo>
                    <a:cubicBezTo>
                      <a:pt x="329" y="119"/>
                      <a:pt x="330" y="119"/>
                      <a:pt x="330" y="120"/>
                    </a:cubicBezTo>
                    <a:cubicBezTo>
                      <a:pt x="330" y="122"/>
                      <a:pt x="333" y="123"/>
                      <a:pt x="334" y="123"/>
                    </a:cubicBezTo>
                    <a:cubicBezTo>
                      <a:pt x="336" y="123"/>
                      <a:pt x="338" y="126"/>
                      <a:pt x="337" y="124"/>
                    </a:cubicBezTo>
                    <a:cubicBezTo>
                      <a:pt x="336" y="122"/>
                      <a:pt x="337" y="121"/>
                      <a:pt x="336" y="120"/>
                    </a:cubicBezTo>
                    <a:cubicBezTo>
                      <a:pt x="334" y="119"/>
                      <a:pt x="332" y="117"/>
                      <a:pt x="332" y="116"/>
                    </a:cubicBezTo>
                    <a:cubicBezTo>
                      <a:pt x="331" y="114"/>
                      <a:pt x="330" y="114"/>
                      <a:pt x="333" y="113"/>
                    </a:cubicBezTo>
                    <a:cubicBezTo>
                      <a:pt x="335" y="113"/>
                      <a:pt x="337" y="113"/>
                      <a:pt x="337" y="113"/>
                    </a:cubicBezTo>
                    <a:cubicBezTo>
                      <a:pt x="336" y="109"/>
                      <a:pt x="336" y="107"/>
                      <a:pt x="337" y="105"/>
                    </a:cubicBezTo>
                    <a:cubicBezTo>
                      <a:pt x="337" y="103"/>
                      <a:pt x="336" y="102"/>
                      <a:pt x="334" y="100"/>
                    </a:cubicBezTo>
                    <a:cubicBezTo>
                      <a:pt x="332" y="99"/>
                      <a:pt x="331" y="96"/>
                      <a:pt x="331" y="96"/>
                    </a:cubicBezTo>
                    <a:cubicBezTo>
                      <a:pt x="333" y="90"/>
                      <a:pt x="333" y="88"/>
                      <a:pt x="333" y="86"/>
                    </a:cubicBezTo>
                    <a:cubicBezTo>
                      <a:pt x="333" y="85"/>
                      <a:pt x="334" y="81"/>
                      <a:pt x="334" y="81"/>
                    </a:cubicBezTo>
                    <a:cubicBezTo>
                      <a:pt x="335" y="79"/>
                      <a:pt x="326" y="80"/>
                      <a:pt x="323" y="81"/>
                    </a:cubicBezTo>
                    <a:cubicBezTo>
                      <a:pt x="323" y="81"/>
                      <a:pt x="322" y="80"/>
                      <a:pt x="320" y="79"/>
                    </a:cubicBezTo>
                    <a:cubicBezTo>
                      <a:pt x="319" y="78"/>
                      <a:pt x="321" y="78"/>
                      <a:pt x="326" y="78"/>
                    </a:cubicBezTo>
                    <a:cubicBezTo>
                      <a:pt x="326" y="78"/>
                      <a:pt x="325" y="77"/>
                      <a:pt x="323" y="76"/>
                    </a:cubicBezTo>
                    <a:cubicBezTo>
                      <a:pt x="322" y="75"/>
                      <a:pt x="322" y="73"/>
                      <a:pt x="320" y="73"/>
                    </a:cubicBezTo>
                    <a:cubicBezTo>
                      <a:pt x="317" y="73"/>
                      <a:pt x="311" y="72"/>
                      <a:pt x="311" y="72"/>
                    </a:cubicBezTo>
                    <a:cubicBezTo>
                      <a:pt x="311" y="72"/>
                      <a:pt x="311" y="75"/>
                      <a:pt x="310" y="77"/>
                    </a:cubicBezTo>
                    <a:cubicBezTo>
                      <a:pt x="309" y="79"/>
                      <a:pt x="308" y="77"/>
                      <a:pt x="308" y="77"/>
                    </a:cubicBezTo>
                    <a:cubicBezTo>
                      <a:pt x="308" y="77"/>
                      <a:pt x="304" y="74"/>
                      <a:pt x="304" y="73"/>
                    </a:cubicBezTo>
                    <a:moveTo>
                      <a:pt x="222" y="74"/>
                    </a:moveTo>
                    <a:cubicBezTo>
                      <a:pt x="223" y="73"/>
                      <a:pt x="221" y="73"/>
                      <a:pt x="221" y="73"/>
                    </a:cubicBezTo>
                    <a:cubicBezTo>
                      <a:pt x="220" y="74"/>
                      <a:pt x="219" y="74"/>
                      <a:pt x="217" y="73"/>
                    </a:cubicBezTo>
                    <a:cubicBezTo>
                      <a:pt x="216" y="73"/>
                      <a:pt x="215" y="74"/>
                      <a:pt x="216" y="74"/>
                    </a:cubicBezTo>
                    <a:cubicBezTo>
                      <a:pt x="217" y="75"/>
                      <a:pt x="217" y="76"/>
                      <a:pt x="217" y="76"/>
                    </a:cubicBezTo>
                    <a:cubicBezTo>
                      <a:pt x="217" y="77"/>
                      <a:pt x="218" y="77"/>
                      <a:pt x="219" y="78"/>
                    </a:cubicBezTo>
                    <a:cubicBezTo>
                      <a:pt x="221" y="79"/>
                      <a:pt x="220" y="76"/>
                      <a:pt x="220" y="76"/>
                    </a:cubicBezTo>
                    <a:cubicBezTo>
                      <a:pt x="220" y="76"/>
                      <a:pt x="221" y="75"/>
                      <a:pt x="222" y="74"/>
                    </a:cubicBezTo>
                    <a:moveTo>
                      <a:pt x="214" y="65"/>
                    </a:moveTo>
                    <a:cubicBezTo>
                      <a:pt x="214" y="65"/>
                      <a:pt x="214" y="64"/>
                      <a:pt x="213" y="64"/>
                    </a:cubicBezTo>
                    <a:cubicBezTo>
                      <a:pt x="212" y="64"/>
                      <a:pt x="211" y="63"/>
                      <a:pt x="210" y="62"/>
                    </a:cubicBezTo>
                    <a:cubicBezTo>
                      <a:pt x="209" y="61"/>
                      <a:pt x="210" y="61"/>
                      <a:pt x="206" y="60"/>
                    </a:cubicBezTo>
                    <a:cubicBezTo>
                      <a:pt x="206" y="60"/>
                      <a:pt x="208" y="58"/>
                      <a:pt x="208" y="57"/>
                    </a:cubicBezTo>
                    <a:cubicBezTo>
                      <a:pt x="209" y="56"/>
                      <a:pt x="210" y="55"/>
                      <a:pt x="211" y="55"/>
                    </a:cubicBezTo>
                    <a:cubicBezTo>
                      <a:pt x="211" y="55"/>
                      <a:pt x="214" y="54"/>
                      <a:pt x="215" y="53"/>
                    </a:cubicBezTo>
                    <a:cubicBezTo>
                      <a:pt x="215" y="52"/>
                      <a:pt x="216" y="52"/>
                      <a:pt x="219" y="51"/>
                    </a:cubicBezTo>
                    <a:cubicBezTo>
                      <a:pt x="219" y="51"/>
                      <a:pt x="224" y="52"/>
                      <a:pt x="224" y="53"/>
                    </a:cubicBezTo>
                    <a:cubicBezTo>
                      <a:pt x="225" y="54"/>
                      <a:pt x="227" y="54"/>
                      <a:pt x="230" y="55"/>
                    </a:cubicBezTo>
                    <a:cubicBezTo>
                      <a:pt x="232" y="55"/>
                      <a:pt x="231" y="57"/>
                      <a:pt x="231" y="57"/>
                    </a:cubicBezTo>
                    <a:cubicBezTo>
                      <a:pt x="231" y="57"/>
                      <a:pt x="233" y="59"/>
                      <a:pt x="234" y="60"/>
                    </a:cubicBezTo>
                    <a:cubicBezTo>
                      <a:pt x="230" y="62"/>
                      <a:pt x="230" y="62"/>
                      <a:pt x="230" y="62"/>
                    </a:cubicBezTo>
                    <a:cubicBezTo>
                      <a:pt x="230" y="62"/>
                      <a:pt x="227" y="63"/>
                      <a:pt x="226" y="63"/>
                    </a:cubicBezTo>
                    <a:cubicBezTo>
                      <a:pt x="225" y="63"/>
                      <a:pt x="223" y="64"/>
                      <a:pt x="224" y="65"/>
                    </a:cubicBezTo>
                    <a:cubicBezTo>
                      <a:pt x="224" y="65"/>
                      <a:pt x="222" y="67"/>
                      <a:pt x="221" y="68"/>
                    </a:cubicBezTo>
                    <a:cubicBezTo>
                      <a:pt x="220" y="68"/>
                      <a:pt x="219" y="69"/>
                      <a:pt x="219" y="70"/>
                    </a:cubicBezTo>
                    <a:cubicBezTo>
                      <a:pt x="219" y="70"/>
                      <a:pt x="217" y="70"/>
                      <a:pt x="216" y="69"/>
                    </a:cubicBezTo>
                    <a:cubicBezTo>
                      <a:pt x="215" y="68"/>
                      <a:pt x="214" y="67"/>
                      <a:pt x="213" y="67"/>
                    </a:cubicBezTo>
                    <a:cubicBezTo>
                      <a:pt x="212" y="68"/>
                      <a:pt x="213" y="66"/>
                      <a:pt x="214" y="65"/>
                    </a:cubicBezTo>
                    <a:moveTo>
                      <a:pt x="254" y="85"/>
                    </a:moveTo>
                    <a:cubicBezTo>
                      <a:pt x="255" y="86"/>
                      <a:pt x="255" y="85"/>
                      <a:pt x="256" y="86"/>
                    </a:cubicBezTo>
                    <a:cubicBezTo>
                      <a:pt x="256" y="87"/>
                      <a:pt x="257" y="87"/>
                      <a:pt x="258" y="87"/>
                    </a:cubicBezTo>
                    <a:cubicBezTo>
                      <a:pt x="258" y="86"/>
                      <a:pt x="257" y="86"/>
                      <a:pt x="257" y="85"/>
                    </a:cubicBezTo>
                    <a:cubicBezTo>
                      <a:pt x="257" y="84"/>
                      <a:pt x="257" y="83"/>
                      <a:pt x="257" y="83"/>
                    </a:cubicBezTo>
                    <a:cubicBezTo>
                      <a:pt x="257" y="83"/>
                      <a:pt x="256" y="81"/>
                      <a:pt x="255" y="81"/>
                    </a:cubicBezTo>
                    <a:cubicBezTo>
                      <a:pt x="254" y="82"/>
                      <a:pt x="252" y="84"/>
                      <a:pt x="254" y="85"/>
                    </a:cubicBezTo>
                    <a:moveTo>
                      <a:pt x="239" y="103"/>
                    </a:moveTo>
                    <a:cubicBezTo>
                      <a:pt x="242" y="101"/>
                      <a:pt x="242" y="101"/>
                      <a:pt x="242" y="101"/>
                    </a:cubicBezTo>
                    <a:cubicBezTo>
                      <a:pt x="241" y="100"/>
                      <a:pt x="241" y="100"/>
                      <a:pt x="241" y="100"/>
                    </a:cubicBezTo>
                    <a:cubicBezTo>
                      <a:pt x="241" y="100"/>
                      <a:pt x="239" y="100"/>
                      <a:pt x="238" y="101"/>
                    </a:cubicBezTo>
                    <a:cubicBezTo>
                      <a:pt x="238" y="101"/>
                      <a:pt x="237" y="101"/>
                      <a:pt x="237" y="101"/>
                    </a:cubicBezTo>
                    <a:cubicBezTo>
                      <a:pt x="236" y="101"/>
                      <a:pt x="235" y="102"/>
                      <a:pt x="236" y="102"/>
                    </a:cubicBezTo>
                    <a:cubicBezTo>
                      <a:pt x="237" y="102"/>
                      <a:pt x="239" y="102"/>
                      <a:pt x="239" y="103"/>
                    </a:cubicBezTo>
                    <a:moveTo>
                      <a:pt x="235" y="83"/>
                    </a:moveTo>
                    <a:cubicBezTo>
                      <a:pt x="234" y="85"/>
                      <a:pt x="235" y="85"/>
                      <a:pt x="236" y="86"/>
                    </a:cubicBezTo>
                    <a:cubicBezTo>
                      <a:pt x="238" y="86"/>
                      <a:pt x="239" y="87"/>
                      <a:pt x="239" y="88"/>
                    </a:cubicBezTo>
                    <a:cubicBezTo>
                      <a:pt x="239" y="88"/>
                      <a:pt x="242" y="90"/>
                      <a:pt x="244" y="90"/>
                    </a:cubicBezTo>
                    <a:cubicBezTo>
                      <a:pt x="245" y="91"/>
                      <a:pt x="245" y="91"/>
                      <a:pt x="246" y="93"/>
                    </a:cubicBezTo>
                    <a:cubicBezTo>
                      <a:pt x="244" y="99"/>
                      <a:pt x="244" y="99"/>
                      <a:pt x="244" y="99"/>
                    </a:cubicBezTo>
                    <a:cubicBezTo>
                      <a:pt x="244" y="99"/>
                      <a:pt x="244" y="101"/>
                      <a:pt x="243" y="106"/>
                    </a:cubicBezTo>
                    <a:cubicBezTo>
                      <a:pt x="240" y="107"/>
                      <a:pt x="240" y="107"/>
                      <a:pt x="240" y="107"/>
                    </a:cubicBezTo>
                    <a:cubicBezTo>
                      <a:pt x="240" y="107"/>
                      <a:pt x="237" y="108"/>
                      <a:pt x="236" y="108"/>
                    </a:cubicBezTo>
                    <a:cubicBezTo>
                      <a:pt x="235" y="108"/>
                      <a:pt x="235" y="109"/>
                      <a:pt x="235" y="111"/>
                    </a:cubicBezTo>
                    <a:cubicBezTo>
                      <a:pt x="235" y="111"/>
                      <a:pt x="234" y="110"/>
                      <a:pt x="233" y="110"/>
                    </a:cubicBezTo>
                    <a:cubicBezTo>
                      <a:pt x="232" y="110"/>
                      <a:pt x="229" y="107"/>
                      <a:pt x="228" y="107"/>
                    </a:cubicBezTo>
                    <a:cubicBezTo>
                      <a:pt x="227" y="106"/>
                      <a:pt x="227" y="106"/>
                      <a:pt x="227" y="107"/>
                    </a:cubicBezTo>
                    <a:cubicBezTo>
                      <a:pt x="226" y="107"/>
                      <a:pt x="225" y="108"/>
                      <a:pt x="224" y="107"/>
                    </a:cubicBezTo>
                    <a:cubicBezTo>
                      <a:pt x="224" y="109"/>
                      <a:pt x="224" y="109"/>
                      <a:pt x="224" y="109"/>
                    </a:cubicBezTo>
                    <a:cubicBezTo>
                      <a:pt x="224" y="109"/>
                      <a:pt x="225" y="112"/>
                      <a:pt x="225" y="112"/>
                    </a:cubicBezTo>
                    <a:cubicBezTo>
                      <a:pt x="226" y="112"/>
                      <a:pt x="229" y="115"/>
                      <a:pt x="230" y="116"/>
                    </a:cubicBezTo>
                    <a:cubicBezTo>
                      <a:pt x="231" y="116"/>
                      <a:pt x="231" y="119"/>
                      <a:pt x="231" y="120"/>
                    </a:cubicBezTo>
                    <a:cubicBezTo>
                      <a:pt x="231" y="121"/>
                      <a:pt x="231" y="122"/>
                      <a:pt x="232" y="123"/>
                    </a:cubicBezTo>
                    <a:cubicBezTo>
                      <a:pt x="232" y="124"/>
                      <a:pt x="233" y="126"/>
                      <a:pt x="234" y="127"/>
                    </a:cubicBezTo>
                    <a:cubicBezTo>
                      <a:pt x="235" y="127"/>
                      <a:pt x="235" y="128"/>
                      <a:pt x="237" y="131"/>
                    </a:cubicBezTo>
                    <a:cubicBezTo>
                      <a:pt x="237" y="131"/>
                      <a:pt x="240" y="132"/>
                      <a:pt x="242" y="131"/>
                    </a:cubicBezTo>
                    <a:cubicBezTo>
                      <a:pt x="242" y="131"/>
                      <a:pt x="244" y="129"/>
                      <a:pt x="244" y="128"/>
                    </a:cubicBezTo>
                    <a:cubicBezTo>
                      <a:pt x="244" y="127"/>
                      <a:pt x="247" y="125"/>
                      <a:pt x="248" y="123"/>
                    </a:cubicBezTo>
                    <a:cubicBezTo>
                      <a:pt x="248" y="123"/>
                      <a:pt x="246" y="121"/>
                      <a:pt x="245" y="120"/>
                    </a:cubicBezTo>
                    <a:cubicBezTo>
                      <a:pt x="245" y="120"/>
                      <a:pt x="245" y="119"/>
                      <a:pt x="246" y="119"/>
                    </a:cubicBezTo>
                    <a:cubicBezTo>
                      <a:pt x="246" y="119"/>
                      <a:pt x="247" y="115"/>
                      <a:pt x="247" y="114"/>
                    </a:cubicBezTo>
                    <a:cubicBezTo>
                      <a:pt x="248" y="112"/>
                      <a:pt x="247" y="114"/>
                      <a:pt x="247" y="114"/>
                    </a:cubicBezTo>
                    <a:cubicBezTo>
                      <a:pt x="247" y="114"/>
                      <a:pt x="248" y="114"/>
                      <a:pt x="250" y="115"/>
                    </a:cubicBezTo>
                    <a:cubicBezTo>
                      <a:pt x="250" y="118"/>
                      <a:pt x="250" y="118"/>
                      <a:pt x="250" y="118"/>
                    </a:cubicBezTo>
                    <a:cubicBezTo>
                      <a:pt x="250" y="118"/>
                      <a:pt x="251" y="121"/>
                      <a:pt x="251" y="122"/>
                    </a:cubicBezTo>
                    <a:cubicBezTo>
                      <a:pt x="251" y="123"/>
                      <a:pt x="251" y="123"/>
                      <a:pt x="253" y="123"/>
                    </a:cubicBezTo>
                    <a:cubicBezTo>
                      <a:pt x="254" y="122"/>
                      <a:pt x="256" y="121"/>
                      <a:pt x="257" y="121"/>
                    </a:cubicBezTo>
                    <a:cubicBezTo>
                      <a:pt x="258" y="121"/>
                      <a:pt x="259" y="121"/>
                      <a:pt x="260" y="119"/>
                    </a:cubicBezTo>
                    <a:cubicBezTo>
                      <a:pt x="260" y="119"/>
                      <a:pt x="259" y="117"/>
                      <a:pt x="258" y="116"/>
                    </a:cubicBezTo>
                    <a:cubicBezTo>
                      <a:pt x="257" y="115"/>
                      <a:pt x="257" y="113"/>
                      <a:pt x="257" y="113"/>
                    </a:cubicBezTo>
                    <a:cubicBezTo>
                      <a:pt x="257" y="113"/>
                      <a:pt x="259" y="106"/>
                      <a:pt x="259" y="105"/>
                    </a:cubicBezTo>
                    <a:cubicBezTo>
                      <a:pt x="260" y="103"/>
                      <a:pt x="260" y="102"/>
                      <a:pt x="260" y="102"/>
                    </a:cubicBezTo>
                    <a:cubicBezTo>
                      <a:pt x="260" y="101"/>
                      <a:pt x="259" y="97"/>
                      <a:pt x="259" y="96"/>
                    </a:cubicBezTo>
                    <a:cubicBezTo>
                      <a:pt x="259" y="94"/>
                      <a:pt x="256" y="91"/>
                      <a:pt x="256" y="90"/>
                    </a:cubicBezTo>
                    <a:cubicBezTo>
                      <a:pt x="255" y="90"/>
                      <a:pt x="254" y="89"/>
                      <a:pt x="254" y="89"/>
                    </a:cubicBezTo>
                    <a:cubicBezTo>
                      <a:pt x="254" y="88"/>
                      <a:pt x="253" y="86"/>
                      <a:pt x="252" y="85"/>
                    </a:cubicBezTo>
                    <a:cubicBezTo>
                      <a:pt x="252" y="83"/>
                      <a:pt x="255" y="81"/>
                      <a:pt x="255" y="81"/>
                    </a:cubicBezTo>
                    <a:cubicBezTo>
                      <a:pt x="255" y="81"/>
                      <a:pt x="253" y="79"/>
                      <a:pt x="251" y="78"/>
                    </a:cubicBezTo>
                    <a:cubicBezTo>
                      <a:pt x="251" y="78"/>
                      <a:pt x="251" y="77"/>
                      <a:pt x="250" y="77"/>
                    </a:cubicBezTo>
                    <a:cubicBezTo>
                      <a:pt x="249" y="77"/>
                      <a:pt x="246" y="77"/>
                      <a:pt x="245" y="76"/>
                    </a:cubicBezTo>
                    <a:cubicBezTo>
                      <a:pt x="245" y="76"/>
                      <a:pt x="242" y="76"/>
                      <a:pt x="241" y="77"/>
                    </a:cubicBezTo>
                    <a:cubicBezTo>
                      <a:pt x="241" y="77"/>
                      <a:pt x="240" y="77"/>
                      <a:pt x="239" y="77"/>
                    </a:cubicBezTo>
                    <a:cubicBezTo>
                      <a:pt x="238" y="77"/>
                      <a:pt x="237" y="78"/>
                      <a:pt x="237" y="78"/>
                    </a:cubicBezTo>
                    <a:cubicBezTo>
                      <a:pt x="237" y="78"/>
                      <a:pt x="235" y="80"/>
                      <a:pt x="234" y="81"/>
                    </a:cubicBezTo>
                    <a:cubicBezTo>
                      <a:pt x="233" y="81"/>
                      <a:pt x="235" y="82"/>
                      <a:pt x="235" y="83"/>
                    </a:cubicBezTo>
                    <a:moveTo>
                      <a:pt x="213" y="104"/>
                    </a:moveTo>
                    <a:cubicBezTo>
                      <a:pt x="213" y="106"/>
                      <a:pt x="216" y="111"/>
                      <a:pt x="218" y="109"/>
                    </a:cubicBezTo>
                    <a:cubicBezTo>
                      <a:pt x="219" y="108"/>
                      <a:pt x="218" y="105"/>
                      <a:pt x="218" y="103"/>
                    </a:cubicBezTo>
                    <a:cubicBezTo>
                      <a:pt x="217" y="102"/>
                      <a:pt x="217" y="100"/>
                      <a:pt x="217" y="99"/>
                    </a:cubicBezTo>
                    <a:cubicBezTo>
                      <a:pt x="217" y="96"/>
                      <a:pt x="217" y="96"/>
                      <a:pt x="217" y="96"/>
                    </a:cubicBezTo>
                    <a:cubicBezTo>
                      <a:pt x="215" y="95"/>
                      <a:pt x="215" y="95"/>
                      <a:pt x="214" y="96"/>
                    </a:cubicBezTo>
                    <a:cubicBezTo>
                      <a:pt x="214" y="98"/>
                      <a:pt x="212" y="98"/>
                      <a:pt x="211" y="98"/>
                    </a:cubicBezTo>
                    <a:cubicBezTo>
                      <a:pt x="211" y="98"/>
                      <a:pt x="206" y="100"/>
                      <a:pt x="206" y="100"/>
                    </a:cubicBezTo>
                    <a:cubicBezTo>
                      <a:pt x="207" y="101"/>
                      <a:pt x="207" y="100"/>
                      <a:pt x="208" y="100"/>
                    </a:cubicBezTo>
                    <a:cubicBezTo>
                      <a:pt x="209" y="101"/>
                      <a:pt x="210" y="101"/>
                      <a:pt x="210" y="101"/>
                    </a:cubicBezTo>
                    <a:cubicBezTo>
                      <a:pt x="209" y="102"/>
                      <a:pt x="208" y="102"/>
                      <a:pt x="208" y="103"/>
                    </a:cubicBezTo>
                    <a:cubicBezTo>
                      <a:pt x="208" y="104"/>
                      <a:pt x="208" y="105"/>
                      <a:pt x="208" y="105"/>
                    </a:cubicBezTo>
                    <a:cubicBezTo>
                      <a:pt x="210" y="104"/>
                      <a:pt x="213" y="103"/>
                      <a:pt x="213" y="104"/>
                    </a:cubicBezTo>
                    <a:moveTo>
                      <a:pt x="238" y="187"/>
                    </a:moveTo>
                    <a:cubicBezTo>
                      <a:pt x="238" y="187"/>
                      <a:pt x="232" y="188"/>
                      <a:pt x="230" y="188"/>
                    </a:cubicBezTo>
                    <a:cubicBezTo>
                      <a:pt x="228" y="189"/>
                      <a:pt x="227" y="190"/>
                      <a:pt x="227" y="192"/>
                    </a:cubicBezTo>
                    <a:cubicBezTo>
                      <a:pt x="226" y="194"/>
                      <a:pt x="224" y="195"/>
                      <a:pt x="224" y="195"/>
                    </a:cubicBezTo>
                    <a:cubicBezTo>
                      <a:pt x="224" y="195"/>
                      <a:pt x="223" y="196"/>
                      <a:pt x="221" y="195"/>
                    </a:cubicBezTo>
                    <a:cubicBezTo>
                      <a:pt x="220" y="195"/>
                      <a:pt x="218" y="197"/>
                      <a:pt x="217" y="200"/>
                    </a:cubicBezTo>
                    <a:cubicBezTo>
                      <a:pt x="220" y="200"/>
                      <a:pt x="223" y="202"/>
                      <a:pt x="223" y="203"/>
                    </a:cubicBezTo>
                    <a:cubicBezTo>
                      <a:pt x="224" y="205"/>
                      <a:pt x="234" y="212"/>
                      <a:pt x="234" y="212"/>
                    </a:cubicBezTo>
                    <a:cubicBezTo>
                      <a:pt x="235" y="209"/>
                      <a:pt x="237" y="209"/>
                      <a:pt x="239" y="208"/>
                    </a:cubicBezTo>
                    <a:cubicBezTo>
                      <a:pt x="240" y="207"/>
                      <a:pt x="239" y="205"/>
                      <a:pt x="239" y="203"/>
                    </a:cubicBezTo>
                    <a:cubicBezTo>
                      <a:pt x="239" y="202"/>
                      <a:pt x="239" y="200"/>
                      <a:pt x="239" y="200"/>
                    </a:cubicBezTo>
                    <a:cubicBezTo>
                      <a:pt x="236" y="196"/>
                      <a:pt x="236" y="196"/>
                      <a:pt x="236" y="196"/>
                    </a:cubicBezTo>
                    <a:cubicBezTo>
                      <a:pt x="235" y="195"/>
                      <a:pt x="234" y="194"/>
                      <a:pt x="230" y="194"/>
                    </a:cubicBezTo>
                    <a:cubicBezTo>
                      <a:pt x="230" y="194"/>
                      <a:pt x="232" y="193"/>
                      <a:pt x="233" y="191"/>
                    </a:cubicBezTo>
                    <a:cubicBezTo>
                      <a:pt x="234" y="190"/>
                      <a:pt x="235" y="188"/>
                      <a:pt x="238" y="187"/>
                    </a:cubicBezTo>
                    <a:moveTo>
                      <a:pt x="200" y="195"/>
                    </a:moveTo>
                    <a:cubicBezTo>
                      <a:pt x="199" y="197"/>
                      <a:pt x="200" y="198"/>
                      <a:pt x="200" y="199"/>
                    </a:cubicBezTo>
                    <a:cubicBezTo>
                      <a:pt x="201" y="200"/>
                      <a:pt x="203" y="201"/>
                      <a:pt x="205" y="201"/>
                    </a:cubicBezTo>
                    <a:cubicBezTo>
                      <a:pt x="207" y="200"/>
                      <a:pt x="207" y="199"/>
                      <a:pt x="207" y="199"/>
                    </a:cubicBezTo>
                    <a:cubicBezTo>
                      <a:pt x="205" y="201"/>
                      <a:pt x="203" y="200"/>
                      <a:pt x="203" y="198"/>
                    </a:cubicBezTo>
                    <a:cubicBezTo>
                      <a:pt x="203" y="197"/>
                      <a:pt x="202" y="193"/>
                      <a:pt x="202" y="193"/>
                    </a:cubicBezTo>
                    <a:lnTo>
                      <a:pt x="200" y="195"/>
                    </a:lnTo>
                    <a:close/>
                    <a:moveTo>
                      <a:pt x="206" y="206"/>
                    </a:moveTo>
                    <a:cubicBezTo>
                      <a:pt x="208" y="206"/>
                      <a:pt x="211" y="207"/>
                      <a:pt x="211" y="206"/>
                    </a:cubicBezTo>
                    <a:cubicBezTo>
                      <a:pt x="212" y="206"/>
                      <a:pt x="211" y="202"/>
                      <a:pt x="211" y="200"/>
                    </a:cubicBezTo>
                    <a:cubicBezTo>
                      <a:pt x="207" y="203"/>
                      <a:pt x="205" y="203"/>
                      <a:pt x="206" y="206"/>
                    </a:cubicBezTo>
                    <a:moveTo>
                      <a:pt x="118" y="323"/>
                    </a:moveTo>
                    <a:cubicBezTo>
                      <a:pt x="117" y="322"/>
                      <a:pt x="116" y="322"/>
                      <a:pt x="116" y="322"/>
                    </a:cubicBezTo>
                    <a:cubicBezTo>
                      <a:pt x="115" y="322"/>
                      <a:pt x="115" y="322"/>
                      <a:pt x="115" y="322"/>
                    </a:cubicBezTo>
                    <a:cubicBezTo>
                      <a:pt x="115" y="323"/>
                      <a:pt x="114" y="324"/>
                      <a:pt x="116" y="324"/>
                    </a:cubicBezTo>
                    <a:cubicBezTo>
                      <a:pt x="117" y="324"/>
                      <a:pt x="117" y="325"/>
                      <a:pt x="118" y="326"/>
                    </a:cubicBezTo>
                    <a:cubicBezTo>
                      <a:pt x="119" y="326"/>
                      <a:pt x="121" y="325"/>
                      <a:pt x="121" y="325"/>
                    </a:cubicBezTo>
                    <a:lnTo>
                      <a:pt x="118" y="323"/>
                    </a:lnTo>
                    <a:close/>
                    <a:moveTo>
                      <a:pt x="92" y="307"/>
                    </a:moveTo>
                    <a:cubicBezTo>
                      <a:pt x="92" y="307"/>
                      <a:pt x="90" y="306"/>
                      <a:pt x="90" y="306"/>
                    </a:cubicBezTo>
                    <a:cubicBezTo>
                      <a:pt x="89" y="305"/>
                      <a:pt x="89" y="306"/>
                      <a:pt x="89" y="305"/>
                    </a:cubicBezTo>
                    <a:cubicBezTo>
                      <a:pt x="89" y="304"/>
                      <a:pt x="87" y="304"/>
                      <a:pt x="87" y="304"/>
                    </a:cubicBezTo>
                    <a:cubicBezTo>
                      <a:pt x="87" y="304"/>
                      <a:pt x="87" y="306"/>
                      <a:pt x="87" y="307"/>
                    </a:cubicBezTo>
                    <a:cubicBezTo>
                      <a:pt x="88" y="308"/>
                      <a:pt x="88" y="308"/>
                      <a:pt x="89" y="308"/>
                    </a:cubicBezTo>
                    <a:cubicBezTo>
                      <a:pt x="90" y="308"/>
                      <a:pt x="91" y="309"/>
                      <a:pt x="91" y="310"/>
                    </a:cubicBezTo>
                    <a:cubicBezTo>
                      <a:pt x="92" y="310"/>
                      <a:pt x="93" y="310"/>
                      <a:pt x="95" y="312"/>
                    </a:cubicBezTo>
                    <a:cubicBezTo>
                      <a:pt x="95" y="312"/>
                      <a:pt x="95" y="313"/>
                      <a:pt x="96" y="315"/>
                    </a:cubicBezTo>
                    <a:cubicBezTo>
                      <a:pt x="96" y="316"/>
                      <a:pt x="97" y="316"/>
                      <a:pt x="99" y="315"/>
                    </a:cubicBezTo>
                    <a:cubicBezTo>
                      <a:pt x="100" y="315"/>
                      <a:pt x="101" y="315"/>
                      <a:pt x="104" y="317"/>
                    </a:cubicBezTo>
                    <a:cubicBezTo>
                      <a:pt x="105" y="316"/>
                      <a:pt x="108" y="318"/>
                      <a:pt x="109" y="318"/>
                    </a:cubicBezTo>
                    <a:cubicBezTo>
                      <a:pt x="110" y="319"/>
                      <a:pt x="110" y="318"/>
                      <a:pt x="111" y="317"/>
                    </a:cubicBezTo>
                    <a:cubicBezTo>
                      <a:pt x="111" y="316"/>
                      <a:pt x="109" y="314"/>
                      <a:pt x="108" y="314"/>
                    </a:cubicBezTo>
                    <a:cubicBezTo>
                      <a:pt x="107" y="313"/>
                      <a:pt x="108" y="312"/>
                      <a:pt x="107" y="310"/>
                    </a:cubicBezTo>
                    <a:cubicBezTo>
                      <a:pt x="107" y="309"/>
                      <a:pt x="107" y="308"/>
                      <a:pt x="105" y="308"/>
                    </a:cubicBezTo>
                    <a:cubicBezTo>
                      <a:pt x="104" y="307"/>
                      <a:pt x="102" y="306"/>
                      <a:pt x="102" y="305"/>
                    </a:cubicBezTo>
                    <a:cubicBezTo>
                      <a:pt x="101" y="304"/>
                      <a:pt x="100" y="304"/>
                      <a:pt x="98" y="303"/>
                    </a:cubicBezTo>
                    <a:cubicBezTo>
                      <a:pt x="97" y="303"/>
                      <a:pt x="97" y="302"/>
                      <a:pt x="96" y="301"/>
                    </a:cubicBezTo>
                    <a:cubicBezTo>
                      <a:pt x="94" y="300"/>
                      <a:pt x="94" y="300"/>
                      <a:pt x="93" y="300"/>
                    </a:cubicBezTo>
                    <a:cubicBezTo>
                      <a:pt x="93" y="300"/>
                      <a:pt x="93" y="302"/>
                      <a:pt x="93" y="303"/>
                    </a:cubicBezTo>
                    <a:cubicBezTo>
                      <a:pt x="94" y="304"/>
                      <a:pt x="93" y="305"/>
                      <a:pt x="94" y="306"/>
                    </a:cubicBezTo>
                    <a:cubicBezTo>
                      <a:pt x="94" y="308"/>
                      <a:pt x="93" y="308"/>
                      <a:pt x="92" y="307"/>
                    </a:cubicBezTo>
                    <a:moveTo>
                      <a:pt x="71" y="295"/>
                    </a:moveTo>
                    <a:cubicBezTo>
                      <a:pt x="72" y="296"/>
                      <a:pt x="73" y="296"/>
                      <a:pt x="73" y="296"/>
                    </a:cubicBezTo>
                    <a:cubicBezTo>
                      <a:pt x="73" y="297"/>
                      <a:pt x="73" y="299"/>
                      <a:pt x="74" y="299"/>
                    </a:cubicBezTo>
                    <a:cubicBezTo>
                      <a:pt x="74" y="300"/>
                      <a:pt x="76" y="301"/>
                      <a:pt x="77" y="301"/>
                    </a:cubicBezTo>
                    <a:cubicBezTo>
                      <a:pt x="78" y="301"/>
                      <a:pt x="77" y="301"/>
                      <a:pt x="77" y="300"/>
                    </a:cubicBezTo>
                    <a:cubicBezTo>
                      <a:pt x="77" y="298"/>
                      <a:pt x="76" y="297"/>
                      <a:pt x="76" y="297"/>
                    </a:cubicBezTo>
                    <a:cubicBezTo>
                      <a:pt x="76" y="296"/>
                      <a:pt x="73" y="295"/>
                      <a:pt x="73" y="295"/>
                    </a:cubicBezTo>
                    <a:cubicBezTo>
                      <a:pt x="73" y="295"/>
                      <a:pt x="70" y="293"/>
                      <a:pt x="71" y="295"/>
                    </a:cubicBezTo>
                    <a:moveTo>
                      <a:pt x="58" y="261"/>
                    </a:moveTo>
                    <a:cubicBezTo>
                      <a:pt x="58" y="261"/>
                      <a:pt x="60" y="262"/>
                      <a:pt x="61" y="262"/>
                    </a:cubicBezTo>
                    <a:cubicBezTo>
                      <a:pt x="62" y="262"/>
                      <a:pt x="64" y="262"/>
                      <a:pt x="65" y="264"/>
                    </a:cubicBezTo>
                    <a:cubicBezTo>
                      <a:pt x="66" y="266"/>
                      <a:pt x="68" y="267"/>
                      <a:pt x="69" y="268"/>
                    </a:cubicBezTo>
                    <a:cubicBezTo>
                      <a:pt x="71" y="270"/>
                      <a:pt x="73" y="270"/>
                      <a:pt x="72" y="272"/>
                    </a:cubicBezTo>
                    <a:cubicBezTo>
                      <a:pt x="72" y="274"/>
                      <a:pt x="76" y="277"/>
                      <a:pt x="78" y="278"/>
                    </a:cubicBezTo>
                    <a:cubicBezTo>
                      <a:pt x="79" y="280"/>
                      <a:pt x="78" y="280"/>
                      <a:pt x="78" y="282"/>
                    </a:cubicBezTo>
                    <a:cubicBezTo>
                      <a:pt x="78" y="284"/>
                      <a:pt x="81" y="287"/>
                      <a:pt x="82" y="288"/>
                    </a:cubicBezTo>
                    <a:cubicBezTo>
                      <a:pt x="82" y="288"/>
                      <a:pt x="80" y="288"/>
                      <a:pt x="77" y="289"/>
                    </a:cubicBezTo>
                    <a:cubicBezTo>
                      <a:pt x="74" y="290"/>
                      <a:pt x="79" y="291"/>
                      <a:pt x="82" y="291"/>
                    </a:cubicBezTo>
                    <a:cubicBezTo>
                      <a:pt x="85" y="291"/>
                      <a:pt x="88" y="294"/>
                      <a:pt x="91" y="296"/>
                    </a:cubicBezTo>
                    <a:cubicBezTo>
                      <a:pt x="91" y="296"/>
                      <a:pt x="91" y="294"/>
                      <a:pt x="88" y="290"/>
                    </a:cubicBezTo>
                    <a:cubicBezTo>
                      <a:pt x="88" y="289"/>
                      <a:pt x="86" y="286"/>
                      <a:pt x="86" y="286"/>
                    </a:cubicBezTo>
                    <a:cubicBezTo>
                      <a:pt x="86" y="286"/>
                      <a:pt x="83" y="279"/>
                      <a:pt x="81" y="277"/>
                    </a:cubicBezTo>
                    <a:cubicBezTo>
                      <a:pt x="80" y="276"/>
                      <a:pt x="75" y="267"/>
                      <a:pt x="74" y="265"/>
                    </a:cubicBezTo>
                    <a:cubicBezTo>
                      <a:pt x="72" y="263"/>
                      <a:pt x="70" y="261"/>
                      <a:pt x="68" y="261"/>
                    </a:cubicBezTo>
                    <a:cubicBezTo>
                      <a:pt x="66" y="261"/>
                      <a:pt x="65" y="260"/>
                      <a:pt x="64" y="259"/>
                    </a:cubicBezTo>
                    <a:cubicBezTo>
                      <a:pt x="63" y="259"/>
                      <a:pt x="60" y="260"/>
                      <a:pt x="58" y="261"/>
                    </a:cubicBezTo>
                  </a:path>
                </a:pathLst>
              </a:custGeom>
              <a:solidFill>
                <a:srgbClr val="282828">
                  <a:lumMod val="20000"/>
                  <a:lumOff val="8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356" tIns="45677" rIns="91356" bIns="45677" numCol="1" anchor="t" anchorCtr="0" compatLnSpc="1">
                <a:prstTxWarp prst="textNoShape">
                  <a:avLst/>
                </a:prstTxWarp>
              </a:bodyPr>
              <a:lstStyle/>
              <a:p>
                <a:pPr defTabSz="609022" fontAlgn="auto">
                  <a:spcBef>
                    <a:spcPts val="0"/>
                  </a:spcBef>
                  <a:spcAft>
                    <a:spcPts val="0"/>
                  </a:spcAft>
                  <a:defRPr/>
                </a:pPr>
                <a:endParaRPr lang="en-US" sz="1799" kern="0" dirty="0">
                  <a:solidFill>
                    <a:srgbClr val="676767"/>
                  </a:solidFill>
                  <a:latin typeface="CiscoSansTT ExtraLight" panose="020B0303020201020303" pitchFamily="34" charset="0"/>
                </a:endParaRPr>
              </a:p>
            </p:txBody>
          </p:sp>
          <p:sp>
            <p:nvSpPr>
              <p:cNvPr id="259" name="Donut 733">
                <a:extLst>
                  <a:ext uri="{FF2B5EF4-FFF2-40B4-BE49-F238E27FC236}">
                    <a16:creationId xmlns:a16="http://schemas.microsoft.com/office/drawing/2014/main" id="{7A49860B-DBA7-45CC-9B21-ED4F72E868B9}"/>
                  </a:ext>
                </a:extLst>
              </p:cNvPr>
              <p:cNvSpPr/>
              <p:nvPr/>
            </p:nvSpPr>
            <p:spPr bwMode="auto">
              <a:xfrm>
                <a:off x="-1807467" y="1563995"/>
                <a:ext cx="9445053" cy="9445053"/>
              </a:xfrm>
              <a:prstGeom prst="donut">
                <a:avLst>
                  <a:gd name="adj" fmla="val 6541"/>
                </a:avLst>
              </a:prstGeom>
              <a:solidFill>
                <a:schemeClr val="accent1"/>
              </a:solidFill>
              <a:ln w="12700" cap="flat">
                <a:noFill/>
                <a:miter lim="800000"/>
                <a:headEnd type="none" w="med" len="med"/>
                <a:tailEnd type="none" w="med" len="med"/>
              </a:ln>
            </p:spPr>
            <p:txBody>
              <a:bodyPr lIns="121920" tIns="60960" rIns="121920" bIns="60960" rtlCol="0" anchor="ctr"/>
              <a:lstStyle/>
              <a:p>
                <a:pPr algn="ctr" defTabSz="685766" fontAlgn="auto">
                  <a:spcBef>
                    <a:spcPts val="0"/>
                  </a:spcBef>
                  <a:spcAft>
                    <a:spcPts val="0"/>
                  </a:spcAft>
                  <a:defRPr/>
                </a:pPr>
                <a:endParaRPr lang="en-US" sz="1867" kern="0" dirty="0">
                  <a:solidFill>
                    <a:srgbClr val="FFFFFF"/>
                  </a:solidFill>
                  <a:latin typeface="CiscoSansTT ExtraLight" panose="020B0303020201020303" pitchFamily="34" charset="0"/>
                  <a:ea typeface="Arial" pitchFamily="-107" charset="0"/>
                  <a:cs typeface="CiscoSansTT ExtraLight" panose="020B0303020201020303" pitchFamily="34" charset="0"/>
                  <a:sym typeface="Arial" pitchFamily="-107" charset="0"/>
                </a:endParaRPr>
              </a:p>
            </p:txBody>
          </p:sp>
        </p:grpSp>
        <p:sp>
          <p:nvSpPr>
            <p:cNvPr id="261" name="Rectangle 260">
              <a:extLst>
                <a:ext uri="{FF2B5EF4-FFF2-40B4-BE49-F238E27FC236}">
                  <a16:creationId xmlns:a16="http://schemas.microsoft.com/office/drawing/2014/main" id="{7BB17FD0-95E0-4BF7-AFD8-C856ACB083C1}"/>
                </a:ext>
              </a:extLst>
            </p:cNvPr>
            <p:cNvSpPr/>
            <p:nvPr/>
          </p:nvSpPr>
          <p:spPr>
            <a:xfrm>
              <a:off x="8867285" y="883038"/>
              <a:ext cx="1524791" cy="964367"/>
            </a:xfrm>
            <a:prstGeom prst="rect">
              <a:avLst/>
            </a:prstGeom>
          </p:spPr>
          <p:txBody>
            <a:bodyPr wrap="square">
              <a:spAutoFit/>
            </a:bodyPr>
            <a:lstStyle/>
            <a:p>
              <a:pPr defTabSz="914324" fontAlgn="auto">
                <a:lnSpc>
                  <a:spcPts val="1733"/>
                </a:lnSpc>
                <a:spcBef>
                  <a:spcPts val="0"/>
                </a:spcBef>
                <a:spcAft>
                  <a:spcPts val="0"/>
                </a:spcAft>
                <a:defRPr/>
              </a:pPr>
              <a:r>
                <a:rPr lang="en-US" b="1" kern="0" dirty="0">
                  <a:solidFill>
                    <a:srgbClr val="C31230"/>
                  </a:solidFill>
                  <a:latin typeface="CiscoSansTT ExtraLight" panose="020B0303020201020303" pitchFamily="34" charset="0"/>
                  <a:ea typeface="ＭＳ Ｐゴシック" pitchFamily="34" charset="-128"/>
                  <a:cs typeface="+mn-cs"/>
                </a:rPr>
                <a:t>Malware</a:t>
              </a:r>
            </a:p>
            <a:p>
              <a:pPr defTabSz="914324" fontAlgn="auto">
                <a:lnSpc>
                  <a:spcPts val="1733"/>
                </a:lnSpc>
                <a:spcBef>
                  <a:spcPts val="0"/>
                </a:spcBef>
                <a:spcAft>
                  <a:spcPts val="0"/>
                </a:spcAft>
                <a:defRPr/>
              </a:pPr>
              <a:r>
                <a:rPr lang="en-US" b="1" kern="0" dirty="0">
                  <a:solidFill>
                    <a:srgbClr val="C31230"/>
                  </a:solidFill>
                  <a:latin typeface="CiscoSansTT ExtraLight" panose="020B0303020201020303" pitchFamily="34" charset="0"/>
                  <a:ea typeface="ＭＳ Ｐゴシック" pitchFamily="34" charset="-128"/>
                  <a:cs typeface="+mn-cs"/>
                </a:rPr>
                <a:t>C2 Callbacks</a:t>
              </a:r>
            </a:p>
            <a:p>
              <a:pPr defTabSz="914324" fontAlgn="auto">
                <a:lnSpc>
                  <a:spcPts val="1733"/>
                </a:lnSpc>
                <a:spcBef>
                  <a:spcPts val="0"/>
                </a:spcBef>
                <a:spcAft>
                  <a:spcPts val="0"/>
                </a:spcAft>
                <a:defRPr/>
              </a:pPr>
              <a:r>
                <a:rPr lang="en-US" b="1" kern="0" dirty="0">
                  <a:solidFill>
                    <a:srgbClr val="C31230"/>
                  </a:solidFill>
                  <a:latin typeface="CiscoSansTT ExtraLight" panose="020B0303020201020303" pitchFamily="34" charset="0"/>
                  <a:ea typeface="ＭＳ Ｐゴシック" pitchFamily="34" charset="-128"/>
                  <a:cs typeface="+mn-cs"/>
                </a:rPr>
                <a:t>Phishing</a:t>
              </a:r>
              <a:endParaRPr lang="en-US" b="1" kern="0" dirty="0">
                <a:solidFill>
                  <a:srgbClr val="C31230"/>
                </a:solidFill>
                <a:latin typeface="CiscoSansTT ExtraLight" panose="020B0303020201020303" pitchFamily="34" charset="0"/>
                <a:ea typeface="Arial" charset="0"/>
                <a:cs typeface="CiscoSansTT ExtraLight" panose="020B0303020201020303" pitchFamily="34" charset="0"/>
              </a:endParaRPr>
            </a:p>
          </p:txBody>
        </p:sp>
        <p:cxnSp>
          <p:nvCxnSpPr>
            <p:cNvPr id="262" name="Straight Connector 261">
              <a:extLst>
                <a:ext uri="{FF2B5EF4-FFF2-40B4-BE49-F238E27FC236}">
                  <a16:creationId xmlns:a16="http://schemas.microsoft.com/office/drawing/2014/main" id="{1BE79B04-1BAA-4BC8-ADC5-AE221084CC7B}"/>
                </a:ext>
              </a:extLst>
            </p:cNvPr>
            <p:cNvCxnSpPr>
              <a:cxnSpLocks/>
            </p:cNvCxnSpPr>
            <p:nvPr/>
          </p:nvCxnSpPr>
          <p:spPr>
            <a:xfrm>
              <a:off x="8759107" y="839222"/>
              <a:ext cx="0" cy="990296"/>
            </a:xfrm>
            <a:prstGeom prst="line">
              <a:avLst/>
            </a:prstGeom>
            <a:noFill/>
            <a:ln w="38100" cap="flat" cmpd="sng" algn="ctr">
              <a:solidFill>
                <a:schemeClr val="accent6"/>
              </a:solidFill>
              <a:prstDash val="solid"/>
            </a:ln>
            <a:effectLst/>
          </p:spPr>
        </p:cxnSp>
        <p:grpSp>
          <p:nvGrpSpPr>
            <p:cNvPr id="263" name="Group 262">
              <a:extLst>
                <a:ext uri="{FF2B5EF4-FFF2-40B4-BE49-F238E27FC236}">
                  <a16:creationId xmlns:a16="http://schemas.microsoft.com/office/drawing/2014/main" id="{38DA697C-06C2-4AD4-84E5-D1DF91659DCF}"/>
                </a:ext>
              </a:extLst>
            </p:cNvPr>
            <p:cNvGrpSpPr/>
            <p:nvPr/>
          </p:nvGrpSpPr>
          <p:grpSpPr>
            <a:xfrm>
              <a:off x="6893704" y="118484"/>
              <a:ext cx="3842066" cy="2057607"/>
              <a:chOff x="5596581" y="595429"/>
              <a:chExt cx="2272456" cy="1217008"/>
            </a:xfrm>
          </p:grpSpPr>
          <p:grpSp>
            <p:nvGrpSpPr>
              <p:cNvPr id="264" name="Group 263">
                <a:extLst>
                  <a:ext uri="{FF2B5EF4-FFF2-40B4-BE49-F238E27FC236}">
                    <a16:creationId xmlns:a16="http://schemas.microsoft.com/office/drawing/2014/main" id="{9A181B21-F510-4494-A644-967250567158}"/>
                  </a:ext>
                </a:extLst>
              </p:cNvPr>
              <p:cNvGrpSpPr/>
              <p:nvPr/>
            </p:nvGrpSpPr>
            <p:grpSpPr>
              <a:xfrm>
                <a:off x="5596581" y="595429"/>
                <a:ext cx="2272456" cy="1217008"/>
                <a:chOff x="3435772" y="1179303"/>
                <a:chExt cx="2272456" cy="1217008"/>
              </a:xfrm>
            </p:grpSpPr>
            <p:sp>
              <p:nvSpPr>
                <p:cNvPr id="266" name="Freeform 74">
                  <a:extLst>
                    <a:ext uri="{FF2B5EF4-FFF2-40B4-BE49-F238E27FC236}">
                      <a16:creationId xmlns:a16="http://schemas.microsoft.com/office/drawing/2014/main" id="{AFC8904E-06E3-4AA2-A8E4-BB91872EF695}"/>
                    </a:ext>
                  </a:extLst>
                </p:cNvPr>
                <p:cNvSpPr/>
                <p:nvPr/>
              </p:nvSpPr>
              <p:spPr>
                <a:xfrm rot="3300032">
                  <a:off x="4848140" y="1429427"/>
                  <a:ext cx="713560" cy="296697"/>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cmpd="sng" algn="ctr">
                  <a:solidFill>
                    <a:schemeClr val="accent6"/>
                  </a:solidFill>
                  <a:prstDash val="solid"/>
                </a:ln>
                <a:effectLst/>
              </p:spPr>
              <p:txBody>
                <a:bodyPr rtlCol="0" anchor="ct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sp>
              <p:nvSpPr>
                <p:cNvPr id="267" name="Freeform 75">
                  <a:extLst>
                    <a:ext uri="{FF2B5EF4-FFF2-40B4-BE49-F238E27FC236}">
                      <a16:creationId xmlns:a16="http://schemas.microsoft.com/office/drawing/2014/main" id="{E935033D-89A0-4205-A18D-1AAC1117D493}"/>
                    </a:ext>
                  </a:extLst>
                </p:cNvPr>
                <p:cNvSpPr/>
                <p:nvPr/>
              </p:nvSpPr>
              <p:spPr>
                <a:xfrm>
                  <a:off x="343577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cmpd="sng" algn="ctr">
                  <a:solidFill>
                    <a:schemeClr val="accent6"/>
                  </a:solidFill>
                  <a:prstDash val="solid"/>
                </a:ln>
                <a:effectLst/>
              </p:spPr>
              <p:txBody>
                <a:bodyPr rtlCol="0" anchor="ct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sp>
              <p:nvSpPr>
                <p:cNvPr id="271" name="Freeform 76">
                  <a:extLst>
                    <a:ext uri="{FF2B5EF4-FFF2-40B4-BE49-F238E27FC236}">
                      <a16:creationId xmlns:a16="http://schemas.microsoft.com/office/drawing/2014/main" id="{07B6DF39-4B42-4019-B333-812C3FB5B71A}"/>
                    </a:ext>
                  </a:extLst>
                </p:cNvPr>
                <p:cNvSpPr/>
                <p:nvPr/>
              </p:nvSpPr>
              <p:spPr>
                <a:xfrm rot="787047" flipH="1">
                  <a:off x="3790375" y="1179303"/>
                  <a:ext cx="1055682" cy="838578"/>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cmpd="sng" algn="ctr">
                  <a:solidFill>
                    <a:schemeClr val="accent6"/>
                  </a:solidFill>
                  <a:prstDash val="solid"/>
                </a:ln>
                <a:effectLst/>
              </p:spPr>
              <p:txBody>
                <a:bodyPr rtlCol="0" anchor="ct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sp>
              <p:nvSpPr>
                <p:cNvPr id="272" name="Freeform 77">
                  <a:extLst>
                    <a:ext uri="{FF2B5EF4-FFF2-40B4-BE49-F238E27FC236}">
                      <a16:creationId xmlns:a16="http://schemas.microsoft.com/office/drawing/2014/main" id="{75C0F7FD-F25A-4D0C-8D7A-B2CB74FB6734}"/>
                    </a:ext>
                  </a:extLst>
                </p:cNvPr>
                <p:cNvSpPr/>
                <p:nvPr/>
              </p:nvSpPr>
              <p:spPr>
                <a:xfrm flipH="1">
                  <a:off x="5417892" y="1816670"/>
                  <a:ext cx="290336" cy="579641"/>
                </a:xfrm>
                <a:custGeom>
                  <a:avLst/>
                  <a:gdLst>
                    <a:gd name="connsiteX0" fmla="*/ 293809 w 392310"/>
                    <a:gd name="connsiteY0" fmla="*/ 0 h 607981"/>
                    <a:gd name="connsiteX1" fmla="*/ 293809 w 392310"/>
                    <a:gd name="connsiteY1" fmla="*/ 232977 h 607981"/>
                    <a:gd name="connsiteX2" fmla="*/ 392310 w 392310"/>
                    <a:gd name="connsiteY2" fmla="*/ 232977 h 607981"/>
                    <a:gd name="connsiteX3" fmla="*/ 304532 w 392310"/>
                    <a:gd name="connsiteY3" fmla="*/ 607981 h 607981"/>
                    <a:gd name="connsiteX4" fmla="*/ 0 w 392310"/>
                    <a:gd name="connsiteY4" fmla="*/ 303450 h 607981"/>
                    <a:gd name="connsiteX5" fmla="*/ 243158 w 392310"/>
                    <a:gd name="connsiteY5" fmla="*/ 5106 h 607981"/>
                    <a:gd name="connsiteX6" fmla="*/ 293809 w 392310"/>
                    <a:gd name="connsiteY6" fmla="*/ 0 h 607981"/>
                    <a:gd name="connsiteX0" fmla="*/ 392310 w 483750"/>
                    <a:gd name="connsiteY0" fmla="*/ 232977 h 607981"/>
                    <a:gd name="connsiteX1" fmla="*/ 304532 w 483750"/>
                    <a:gd name="connsiteY1" fmla="*/ 607981 h 607981"/>
                    <a:gd name="connsiteX2" fmla="*/ 0 w 483750"/>
                    <a:gd name="connsiteY2" fmla="*/ 303450 h 607981"/>
                    <a:gd name="connsiteX3" fmla="*/ 243158 w 483750"/>
                    <a:gd name="connsiteY3" fmla="*/ 5106 h 607981"/>
                    <a:gd name="connsiteX4" fmla="*/ 293809 w 483750"/>
                    <a:gd name="connsiteY4" fmla="*/ 0 h 607981"/>
                    <a:gd name="connsiteX5" fmla="*/ 293809 w 483750"/>
                    <a:gd name="connsiteY5" fmla="*/ 232977 h 607981"/>
                    <a:gd name="connsiteX6" fmla="*/ 483750 w 483750"/>
                    <a:gd name="connsiteY6" fmla="*/ 32441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5" fmla="*/ 293809 w 392310"/>
                    <a:gd name="connsiteY5" fmla="*/ 232977 h 607981"/>
                    <a:gd name="connsiteX0" fmla="*/ 392310 w 392310"/>
                    <a:gd name="connsiteY0" fmla="*/ 232977 h 607981"/>
                    <a:gd name="connsiteX1" fmla="*/ 304532 w 392310"/>
                    <a:gd name="connsiteY1" fmla="*/ 607981 h 607981"/>
                    <a:gd name="connsiteX2" fmla="*/ 0 w 392310"/>
                    <a:gd name="connsiteY2" fmla="*/ 303450 h 607981"/>
                    <a:gd name="connsiteX3" fmla="*/ 243158 w 392310"/>
                    <a:gd name="connsiteY3" fmla="*/ 5106 h 607981"/>
                    <a:gd name="connsiteX4" fmla="*/ 293809 w 392310"/>
                    <a:gd name="connsiteY4" fmla="*/ 0 h 607981"/>
                    <a:gd name="connsiteX0" fmla="*/ 304532 w 304532"/>
                    <a:gd name="connsiteY0" fmla="*/ 607981 h 607981"/>
                    <a:gd name="connsiteX1" fmla="*/ 0 w 304532"/>
                    <a:gd name="connsiteY1" fmla="*/ 303450 h 607981"/>
                    <a:gd name="connsiteX2" fmla="*/ 243158 w 304532"/>
                    <a:gd name="connsiteY2" fmla="*/ 5106 h 607981"/>
                    <a:gd name="connsiteX3" fmla="*/ 293809 w 304532"/>
                    <a:gd name="connsiteY3" fmla="*/ 0 h 607981"/>
                  </a:gdLst>
                  <a:ahLst/>
                  <a:cxnLst>
                    <a:cxn ang="0">
                      <a:pos x="connsiteX0" y="connsiteY0"/>
                    </a:cxn>
                    <a:cxn ang="0">
                      <a:pos x="connsiteX1" y="connsiteY1"/>
                    </a:cxn>
                    <a:cxn ang="0">
                      <a:pos x="connsiteX2" y="connsiteY2"/>
                    </a:cxn>
                    <a:cxn ang="0">
                      <a:pos x="connsiteX3" y="connsiteY3"/>
                    </a:cxn>
                  </a:cxnLst>
                  <a:rect l="l" t="t" r="r" b="b"/>
                  <a:pathLst>
                    <a:path w="304532" h="607981">
                      <a:moveTo>
                        <a:pt x="304532" y="607981"/>
                      </a:moveTo>
                      <a:cubicBezTo>
                        <a:pt x="136344" y="607981"/>
                        <a:pt x="0" y="471638"/>
                        <a:pt x="0" y="303450"/>
                      </a:cubicBezTo>
                      <a:cubicBezTo>
                        <a:pt x="0" y="156286"/>
                        <a:pt x="104388" y="33502"/>
                        <a:pt x="243158" y="5106"/>
                      </a:cubicBezTo>
                      <a:lnTo>
                        <a:pt x="293809" y="0"/>
                      </a:lnTo>
                    </a:path>
                  </a:pathLst>
                </a:custGeom>
                <a:noFill/>
                <a:ln w="63500" cap="rnd" cmpd="sng" algn="ctr">
                  <a:solidFill>
                    <a:schemeClr val="accent6"/>
                  </a:solidFill>
                  <a:prstDash val="solid"/>
                </a:ln>
                <a:effectLst/>
              </p:spPr>
              <p:txBody>
                <a:bodyPr rtlCol="0" anchor="ct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grpSp>
          <p:cxnSp>
            <p:nvCxnSpPr>
              <p:cNvPr id="265" name="Straight Connector 264">
                <a:extLst>
                  <a:ext uri="{FF2B5EF4-FFF2-40B4-BE49-F238E27FC236}">
                    <a16:creationId xmlns:a16="http://schemas.microsoft.com/office/drawing/2014/main" id="{C6BCC387-F484-4911-A87D-4735626F067E}"/>
                  </a:ext>
                </a:extLst>
              </p:cNvPr>
              <p:cNvCxnSpPr/>
              <p:nvPr/>
            </p:nvCxnSpPr>
            <p:spPr>
              <a:xfrm flipH="1">
                <a:off x="5886917" y="1812437"/>
                <a:ext cx="1691784" cy="0"/>
              </a:xfrm>
              <a:prstGeom prst="line">
                <a:avLst/>
              </a:prstGeom>
              <a:noFill/>
              <a:ln w="63500" cap="rnd" cmpd="sng" algn="ctr">
                <a:solidFill>
                  <a:schemeClr val="accent6"/>
                </a:solidFill>
                <a:prstDash val="solid"/>
              </a:ln>
              <a:effectLst/>
            </p:spPr>
          </p:cxnSp>
        </p:grpSp>
        <p:grpSp>
          <p:nvGrpSpPr>
            <p:cNvPr id="276" name="Group 275">
              <a:extLst>
                <a:ext uri="{FF2B5EF4-FFF2-40B4-BE49-F238E27FC236}">
                  <a16:creationId xmlns:a16="http://schemas.microsoft.com/office/drawing/2014/main" id="{32360BB0-EF84-49CB-A37B-F8859FC389B5}"/>
                </a:ext>
              </a:extLst>
            </p:cNvPr>
            <p:cNvGrpSpPr/>
            <p:nvPr/>
          </p:nvGrpSpPr>
          <p:grpSpPr>
            <a:xfrm>
              <a:off x="695851" y="3488353"/>
              <a:ext cx="1779917" cy="2623214"/>
              <a:chOff x="674483" y="3065734"/>
              <a:chExt cx="1228224" cy="1810136"/>
            </a:xfrm>
          </p:grpSpPr>
          <p:sp>
            <p:nvSpPr>
              <p:cNvPr id="277" name="Rounded Rectangle 172">
                <a:extLst>
                  <a:ext uri="{FF2B5EF4-FFF2-40B4-BE49-F238E27FC236}">
                    <a16:creationId xmlns:a16="http://schemas.microsoft.com/office/drawing/2014/main" id="{06CA6331-1935-4041-824F-6FDE224F3B67}"/>
                  </a:ext>
                </a:extLst>
              </p:cNvPr>
              <p:cNvSpPr/>
              <p:nvPr/>
            </p:nvSpPr>
            <p:spPr>
              <a:xfrm>
                <a:off x="674483" y="3065734"/>
                <a:ext cx="1228224" cy="1728972"/>
              </a:xfrm>
              <a:prstGeom prst="roundRect">
                <a:avLst>
                  <a:gd name="adj" fmla="val 5375"/>
                </a:avLst>
              </a:prstGeom>
              <a:solidFill>
                <a:srgbClr val="FFFFFF"/>
              </a:solidFill>
              <a:ln w="381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78" name="Rectangle 277">
                <a:extLst>
                  <a:ext uri="{FF2B5EF4-FFF2-40B4-BE49-F238E27FC236}">
                    <a16:creationId xmlns:a16="http://schemas.microsoft.com/office/drawing/2014/main" id="{97A4E2C4-A6E5-4D0F-B78E-4FBD0099B413}"/>
                  </a:ext>
                </a:extLst>
              </p:cNvPr>
              <p:cNvSpPr/>
              <p:nvPr/>
            </p:nvSpPr>
            <p:spPr>
              <a:xfrm>
                <a:off x="1158889" y="4674596"/>
                <a:ext cx="305643" cy="201274"/>
              </a:xfrm>
              <a:prstGeom prst="rect">
                <a:avLst/>
              </a:prstGeom>
              <a:solidFill>
                <a:srgbClr val="FFFFFF"/>
              </a:solidFill>
              <a:ln>
                <a:noFill/>
              </a:ln>
            </p:spPr>
            <p:txBody>
              <a:bodyPr wrap="square" lIns="60960" rIns="60960">
                <a:spAutoFit/>
              </a:bodyPr>
              <a:lstStyle/>
              <a:p>
                <a:pPr algn="ctr" defTabSz="914324" fontAlgn="auto">
                  <a:lnSpc>
                    <a:spcPts val="1733"/>
                  </a:lnSpc>
                  <a:spcBef>
                    <a:spcPts val="0"/>
                  </a:spcBef>
                  <a:spcAft>
                    <a:spcPts val="0"/>
                  </a:spcAft>
                  <a:defRPr/>
                </a:pPr>
                <a:r>
                  <a:rPr lang="en-US" sz="1400" b="1" kern="0" dirty="0">
                    <a:solidFill>
                      <a:srgbClr val="333333"/>
                    </a:solidFill>
                    <a:latin typeface="CiscoSansTT ExtraLight" panose="020B0303020201020303" pitchFamily="34" charset="0"/>
                    <a:ea typeface="ＭＳ Ｐゴシック" pitchFamily="34" charset="-128"/>
                    <a:cs typeface="+mn-cs"/>
                  </a:rPr>
                  <a:t>HQ</a:t>
                </a:r>
              </a:p>
            </p:txBody>
          </p:sp>
          <p:grpSp>
            <p:nvGrpSpPr>
              <p:cNvPr id="279" name="Group 278">
                <a:extLst>
                  <a:ext uri="{FF2B5EF4-FFF2-40B4-BE49-F238E27FC236}">
                    <a16:creationId xmlns:a16="http://schemas.microsoft.com/office/drawing/2014/main" id="{7C5F8678-A486-4C74-AE43-C3F30DBAD0D3}"/>
                  </a:ext>
                </a:extLst>
              </p:cNvPr>
              <p:cNvGrpSpPr/>
              <p:nvPr/>
            </p:nvGrpSpPr>
            <p:grpSpPr>
              <a:xfrm>
                <a:off x="835521" y="3231961"/>
                <a:ext cx="907382" cy="951051"/>
                <a:chOff x="2658922" y="2965712"/>
                <a:chExt cx="907382" cy="951051"/>
              </a:xfrm>
            </p:grpSpPr>
            <p:sp>
              <p:nvSpPr>
                <p:cNvPr id="292" name="Rectangle 291">
                  <a:extLst>
                    <a:ext uri="{FF2B5EF4-FFF2-40B4-BE49-F238E27FC236}">
                      <a16:creationId xmlns:a16="http://schemas.microsoft.com/office/drawing/2014/main" id="{C0CC5BC0-A63D-4A4E-88EB-0F24866A976D}"/>
                    </a:ext>
                  </a:extLst>
                </p:cNvPr>
                <p:cNvSpPr/>
                <p:nvPr/>
              </p:nvSpPr>
              <p:spPr>
                <a:xfrm>
                  <a:off x="2770904" y="3691915"/>
                  <a:ext cx="618556"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Sandbox</a:t>
                  </a:r>
                </a:p>
              </p:txBody>
            </p:sp>
            <p:sp>
              <p:nvSpPr>
                <p:cNvPr id="293" name="Rounded Rectangle 216">
                  <a:extLst>
                    <a:ext uri="{FF2B5EF4-FFF2-40B4-BE49-F238E27FC236}">
                      <a16:creationId xmlns:a16="http://schemas.microsoft.com/office/drawing/2014/main" id="{C4DF20A2-C328-4B1E-B846-8803EA77238C}"/>
                    </a:ext>
                  </a:extLst>
                </p:cNvPr>
                <p:cNvSpPr/>
                <p:nvPr/>
              </p:nvSpPr>
              <p:spPr>
                <a:xfrm>
                  <a:off x="2658922" y="2965712"/>
                  <a:ext cx="907382" cy="237320"/>
                </a:xfrm>
                <a:prstGeom prst="roundRect">
                  <a:avLst>
                    <a:gd name="adj" fmla="val 19917"/>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4" name="Oval 293">
                  <a:extLst>
                    <a:ext uri="{FF2B5EF4-FFF2-40B4-BE49-F238E27FC236}">
                      <a16:creationId xmlns:a16="http://schemas.microsoft.com/office/drawing/2014/main" id="{4390E6C2-349D-4E5B-A789-C555F91723E7}"/>
                    </a:ext>
                  </a:extLst>
                </p:cNvPr>
                <p:cNvSpPr>
                  <a:spLocks noChangeAspect="1"/>
                </p:cNvSpPr>
                <p:nvPr/>
              </p:nvSpPr>
              <p:spPr>
                <a:xfrm>
                  <a:off x="2728761" y="3034759"/>
                  <a:ext cx="98233" cy="99228"/>
                </a:xfrm>
                <a:prstGeom prst="ellipse">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5" name="Rounded Rectangle 218">
                  <a:extLst>
                    <a:ext uri="{FF2B5EF4-FFF2-40B4-BE49-F238E27FC236}">
                      <a16:creationId xmlns:a16="http://schemas.microsoft.com/office/drawing/2014/main" id="{08CDFD70-B53E-4786-BC5C-90EA4B43A8EC}"/>
                    </a:ext>
                  </a:extLst>
                </p:cNvPr>
                <p:cNvSpPr/>
                <p:nvPr/>
              </p:nvSpPr>
              <p:spPr>
                <a:xfrm>
                  <a:off x="2658922" y="3203617"/>
                  <a:ext cx="907382" cy="237320"/>
                </a:xfrm>
                <a:prstGeom prst="roundRect">
                  <a:avLst>
                    <a:gd name="adj" fmla="val 19917"/>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6" name="Oval 295">
                  <a:extLst>
                    <a:ext uri="{FF2B5EF4-FFF2-40B4-BE49-F238E27FC236}">
                      <a16:creationId xmlns:a16="http://schemas.microsoft.com/office/drawing/2014/main" id="{DF798037-1C94-4968-8BE0-F018A5D4F1EE}"/>
                    </a:ext>
                  </a:extLst>
                </p:cNvPr>
                <p:cNvSpPr>
                  <a:spLocks noChangeAspect="1"/>
                </p:cNvSpPr>
                <p:nvPr/>
              </p:nvSpPr>
              <p:spPr>
                <a:xfrm>
                  <a:off x="2728761" y="3272664"/>
                  <a:ext cx="98233" cy="99228"/>
                </a:xfrm>
                <a:prstGeom prst="ellipse">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7" name="Rounded Rectangle 220">
                  <a:extLst>
                    <a:ext uri="{FF2B5EF4-FFF2-40B4-BE49-F238E27FC236}">
                      <a16:creationId xmlns:a16="http://schemas.microsoft.com/office/drawing/2014/main" id="{DAAC6339-AF4D-4EFD-AA49-F5B281FFB444}"/>
                    </a:ext>
                  </a:extLst>
                </p:cNvPr>
                <p:cNvSpPr/>
                <p:nvPr/>
              </p:nvSpPr>
              <p:spPr>
                <a:xfrm>
                  <a:off x="2658922" y="3441491"/>
                  <a:ext cx="907382" cy="237320"/>
                </a:xfrm>
                <a:prstGeom prst="roundRect">
                  <a:avLst>
                    <a:gd name="adj" fmla="val 19917"/>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8" name="Oval 297">
                  <a:extLst>
                    <a:ext uri="{FF2B5EF4-FFF2-40B4-BE49-F238E27FC236}">
                      <a16:creationId xmlns:a16="http://schemas.microsoft.com/office/drawing/2014/main" id="{8AF9E1E0-DDE1-4467-97F3-C3D4E131F231}"/>
                    </a:ext>
                  </a:extLst>
                </p:cNvPr>
                <p:cNvSpPr>
                  <a:spLocks noChangeAspect="1"/>
                </p:cNvSpPr>
                <p:nvPr/>
              </p:nvSpPr>
              <p:spPr>
                <a:xfrm>
                  <a:off x="2728761" y="3510538"/>
                  <a:ext cx="98233" cy="99228"/>
                </a:xfrm>
                <a:prstGeom prst="ellipse">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299" name="Rounded Rectangle 222">
                  <a:extLst>
                    <a:ext uri="{FF2B5EF4-FFF2-40B4-BE49-F238E27FC236}">
                      <a16:creationId xmlns:a16="http://schemas.microsoft.com/office/drawing/2014/main" id="{D02C90B1-B311-490A-A577-98F6AA424521}"/>
                    </a:ext>
                  </a:extLst>
                </p:cNvPr>
                <p:cNvSpPr/>
                <p:nvPr/>
              </p:nvSpPr>
              <p:spPr>
                <a:xfrm>
                  <a:off x="2658922" y="3679443"/>
                  <a:ext cx="907382" cy="237320"/>
                </a:xfrm>
                <a:prstGeom prst="roundRect">
                  <a:avLst>
                    <a:gd name="adj" fmla="val 19917"/>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300" name="Oval 299">
                  <a:extLst>
                    <a:ext uri="{FF2B5EF4-FFF2-40B4-BE49-F238E27FC236}">
                      <a16:creationId xmlns:a16="http://schemas.microsoft.com/office/drawing/2014/main" id="{39A52B6D-0710-42C6-95E1-BE0AFD63147D}"/>
                    </a:ext>
                  </a:extLst>
                </p:cNvPr>
                <p:cNvSpPr>
                  <a:spLocks noChangeAspect="1"/>
                </p:cNvSpPr>
                <p:nvPr/>
              </p:nvSpPr>
              <p:spPr>
                <a:xfrm>
                  <a:off x="2728761" y="3748490"/>
                  <a:ext cx="98233" cy="99228"/>
                </a:xfrm>
                <a:prstGeom prst="ellipse">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301" name="Rectangle 300">
                  <a:extLst>
                    <a:ext uri="{FF2B5EF4-FFF2-40B4-BE49-F238E27FC236}">
                      <a16:creationId xmlns:a16="http://schemas.microsoft.com/office/drawing/2014/main" id="{FB3BBFD3-7783-4558-BC09-3AB2012BF447}"/>
                    </a:ext>
                  </a:extLst>
                </p:cNvPr>
                <p:cNvSpPr/>
                <p:nvPr/>
              </p:nvSpPr>
              <p:spPr>
                <a:xfrm>
                  <a:off x="2770904" y="2979518"/>
                  <a:ext cx="493562"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ＭＳ Ｐゴシック" pitchFamily="34" charset="-128"/>
                      <a:cs typeface="+mn-cs"/>
                    </a:rPr>
                    <a:t>NGFW</a:t>
                  </a:r>
                  <a:endParaRPr lang="en-US" sz="1400" kern="0" dirty="0">
                    <a:solidFill>
                      <a:srgbClr val="333333"/>
                    </a:solidFill>
                    <a:latin typeface="CiscoSansTT ExtraLight" panose="020B0303020201020303" pitchFamily="34" charset="0"/>
                    <a:ea typeface="Arial" charset="0"/>
                    <a:cs typeface="CiscoSansTT ExtraLight" panose="020B0303020201020303" pitchFamily="34" charset="0"/>
                  </a:endParaRPr>
                </a:p>
              </p:txBody>
            </p:sp>
            <p:sp>
              <p:nvSpPr>
                <p:cNvPr id="302" name="Rectangle 301">
                  <a:extLst>
                    <a:ext uri="{FF2B5EF4-FFF2-40B4-BE49-F238E27FC236}">
                      <a16:creationId xmlns:a16="http://schemas.microsoft.com/office/drawing/2014/main" id="{1E18620A-C45E-45DC-8E42-F4999B1FC966}"/>
                    </a:ext>
                  </a:extLst>
                </p:cNvPr>
                <p:cNvSpPr/>
                <p:nvPr/>
              </p:nvSpPr>
              <p:spPr>
                <a:xfrm>
                  <a:off x="2770904" y="3454450"/>
                  <a:ext cx="442680"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Proxy</a:t>
                  </a:r>
                </a:p>
              </p:txBody>
            </p:sp>
            <p:sp>
              <p:nvSpPr>
                <p:cNvPr id="303" name="Rectangle 302">
                  <a:extLst>
                    <a:ext uri="{FF2B5EF4-FFF2-40B4-BE49-F238E27FC236}">
                      <a16:creationId xmlns:a16="http://schemas.microsoft.com/office/drawing/2014/main" id="{1BF577F4-EF08-4FCD-B0E5-BD67628ACBD8}"/>
                    </a:ext>
                  </a:extLst>
                </p:cNvPr>
                <p:cNvSpPr/>
                <p:nvPr/>
              </p:nvSpPr>
              <p:spPr>
                <a:xfrm>
                  <a:off x="2770904" y="3216986"/>
                  <a:ext cx="553295"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Netflow</a:t>
                  </a:r>
                </a:p>
              </p:txBody>
            </p:sp>
          </p:grpSp>
          <p:grpSp>
            <p:nvGrpSpPr>
              <p:cNvPr id="280" name="Group 279">
                <a:extLst>
                  <a:ext uri="{FF2B5EF4-FFF2-40B4-BE49-F238E27FC236}">
                    <a16:creationId xmlns:a16="http://schemas.microsoft.com/office/drawing/2014/main" id="{D7DAB372-78A4-4A99-9E53-BE4340140661}"/>
                  </a:ext>
                </a:extLst>
              </p:cNvPr>
              <p:cNvGrpSpPr/>
              <p:nvPr/>
            </p:nvGrpSpPr>
            <p:grpSpPr>
              <a:xfrm>
                <a:off x="821212" y="4285228"/>
                <a:ext cx="424759" cy="314958"/>
                <a:chOff x="821212" y="4285228"/>
                <a:chExt cx="424759" cy="314958"/>
              </a:xfrm>
            </p:grpSpPr>
            <p:grpSp>
              <p:nvGrpSpPr>
                <p:cNvPr id="288" name="Group 287">
                  <a:extLst>
                    <a:ext uri="{FF2B5EF4-FFF2-40B4-BE49-F238E27FC236}">
                      <a16:creationId xmlns:a16="http://schemas.microsoft.com/office/drawing/2014/main" id="{60DBDAA6-7ACA-46FD-A1E9-06BF515480A9}"/>
                    </a:ext>
                  </a:extLst>
                </p:cNvPr>
                <p:cNvGrpSpPr/>
                <p:nvPr/>
              </p:nvGrpSpPr>
              <p:grpSpPr>
                <a:xfrm>
                  <a:off x="821212" y="4285228"/>
                  <a:ext cx="424759" cy="314958"/>
                  <a:chOff x="3789363" y="2959100"/>
                  <a:chExt cx="466725" cy="346075"/>
                </a:xfrm>
                <a:noFill/>
              </p:grpSpPr>
              <p:sp>
                <p:nvSpPr>
                  <p:cNvPr id="290" name="Freeform 11">
                    <a:extLst>
                      <a:ext uri="{FF2B5EF4-FFF2-40B4-BE49-F238E27FC236}">
                        <a16:creationId xmlns:a16="http://schemas.microsoft.com/office/drawing/2014/main" id="{A938047C-A561-48B5-80C4-584838C0E066}"/>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sp>
                <p:nvSpPr>
                  <p:cNvPr id="291" name="Freeform 12">
                    <a:extLst>
                      <a:ext uri="{FF2B5EF4-FFF2-40B4-BE49-F238E27FC236}">
                        <a16:creationId xmlns:a16="http://schemas.microsoft.com/office/drawing/2014/main" id="{9E936B64-718B-4462-A01A-345966362742}"/>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grpSp>
            <p:sp>
              <p:nvSpPr>
                <p:cNvPr id="289" name="Rectangle 288">
                  <a:extLst>
                    <a:ext uri="{FF2B5EF4-FFF2-40B4-BE49-F238E27FC236}">
                      <a16:creationId xmlns:a16="http://schemas.microsoft.com/office/drawing/2014/main" id="{F6C45233-672A-48A6-8411-8085F55A0B98}"/>
                    </a:ext>
                  </a:extLst>
                </p:cNvPr>
                <p:cNvSpPr/>
                <p:nvPr/>
              </p:nvSpPr>
              <p:spPr>
                <a:xfrm>
                  <a:off x="858298" y="4312790"/>
                  <a:ext cx="286713"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AV</a:t>
                  </a:r>
                </a:p>
              </p:txBody>
            </p:sp>
          </p:grpSp>
          <p:grpSp>
            <p:nvGrpSpPr>
              <p:cNvPr id="281" name="Group 280">
                <a:extLst>
                  <a:ext uri="{FF2B5EF4-FFF2-40B4-BE49-F238E27FC236}">
                    <a16:creationId xmlns:a16="http://schemas.microsoft.com/office/drawing/2014/main" id="{2CF960CF-44CD-4614-8B84-11FED2A47575}"/>
                  </a:ext>
                </a:extLst>
              </p:cNvPr>
              <p:cNvGrpSpPr/>
              <p:nvPr/>
            </p:nvGrpSpPr>
            <p:grpSpPr>
              <a:xfrm>
                <a:off x="1340389" y="4285228"/>
                <a:ext cx="424759" cy="314958"/>
                <a:chOff x="1340389" y="4285228"/>
                <a:chExt cx="424759" cy="314958"/>
              </a:xfrm>
            </p:grpSpPr>
            <p:grpSp>
              <p:nvGrpSpPr>
                <p:cNvPr id="282" name="Group 281">
                  <a:extLst>
                    <a:ext uri="{FF2B5EF4-FFF2-40B4-BE49-F238E27FC236}">
                      <a16:creationId xmlns:a16="http://schemas.microsoft.com/office/drawing/2014/main" id="{2ADF8509-C7B7-4868-918E-A4E8BBFAFFE7}"/>
                    </a:ext>
                  </a:extLst>
                </p:cNvPr>
                <p:cNvGrpSpPr/>
                <p:nvPr/>
              </p:nvGrpSpPr>
              <p:grpSpPr>
                <a:xfrm>
                  <a:off x="1340389" y="4285228"/>
                  <a:ext cx="424759" cy="314958"/>
                  <a:chOff x="3789363" y="2959100"/>
                  <a:chExt cx="466725" cy="346075"/>
                </a:xfrm>
                <a:noFill/>
              </p:grpSpPr>
              <p:sp>
                <p:nvSpPr>
                  <p:cNvPr id="284" name="Freeform 11">
                    <a:extLst>
                      <a:ext uri="{FF2B5EF4-FFF2-40B4-BE49-F238E27FC236}">
                        <a16:creationId xmlns:a16="http://schemas.microsoft.com/office/drawing/2014/main" id="{3F43746D-B73D-46C7-AFE4-5DD269845F26}"/>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sp>
                <p:nvSpPr>
                  <p:cNvPr id="287" name="Freeform 12">
                    <a:extLst>
                      <a:ext uri="{FF2B5EF4-FFF2-40B4-BE49-F238E27FC236}">
                        <a16:creationId xmlns:a16="http://schemas.microsoft.com/office/drawing/2014/main" id="{CFB72C1F-2C59-4C48-9FE8-3F65BE922F13}"/>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grpSp>
            <p:sp>
              <p:nvSpPr>
                <p:cNvPr id="283" name="Rectangle 282">
                  <a:extLst>
                    <a:ext uri="{FF2B5EF4-FFF2-40B4-BE49-F238E27FC236}">
                      <a16:creationId xmlns:a16="http://schemas.microsoft.com/office/drawing/2014/main" id="{F277D2EC-7C8A-44C7-A91E-963E6C422243}"/>
                    </a:ext>
                  </a:extLst>
                </p:cNvPr>
                <p:cNvSpPr/>
                <p:nvPr/>
              </p:nvSpPr>
              <p:spPr>
                <a:xfrm>
                  <a:off x="1379500" y="4312790"/>
                  <a:ext cx="286713"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AV</a:t>
                  </a:r>
                </a:p>
              </p:txBody>
            </p:sp>
          </p:grpSp>
        </p:grpSp>
        <p:grpSp>
          <p:nvGrpSpPr>
            <p:cNvPr id="5" name="Group 4">
              <a:extLst>
                <a:ext uri="{FF2B5EF4-FFF2-40B4-BE49-F238E27FC236}">
                  <a16:creationId xmlns:a16="http://schemas.microsoft.com/office/drawing/2014/main" id="{B0597974-BC2D-43D6-AB85-A2AC7349BFB6}"/>
                </a:ext>
              </a:extLst>
            </p:cNvPr>
            <p:cNvGrpSpPr/>
            <p:nvPr/>
          </p:nvGrpSpPr>
          <p:grpSpPr>
            <a:xfrm>
              <a:off x="2727860" y="4527428"/>
              <a:ext cx="1779917" cy="1584139"/>
              <a:chOff x="2796896" y="4636300"/>
              <a:chExt cx="1637632" cy="1457504"/>
            </a:xfrm>
          </p:grpSpPr>
          <p:sp>
            <p:nvSpPr>
              <p:cNvPr id="306" name="Rounded Rectangle 237">
                <a:extLst>
                  <a:ext uri="{FF2B5EF4-FFF2-40B4-BE49-F238E27FC236}">
                    <a16:creationId xmlns:a16="http://schemas.microsoft.com/office/drawing/2014/main" id="{13FC9597-60A3-4DF1-A30E-F96EF6F06C6E}"/>
                  </a:ext>
                </a:extLst>
              </p:cNvPr>
              <p:cNvSpPr/>
              <p:nvPr/>
            </p:nvSpPr>
            <p:spPr>
              <a:xfrm>
                <a:off x="2796896" y="4636300"/>
                <a:ext cx="1637632" cy="1349284"/>
              </a:xfrm>
              <a:prstGeom prst="roundRect">
                <a:avLst>
                  <a:gd name="adj" fmla="val 5375"/>
                </a:avLst>
              </a:prstGeom>
              <a:solidFill>
                <a:srgbClr val="FFFFFF"/>
              </a:solidFill>
              <a:ln w="381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307" name="Rectangle 306">
                <a:extLst>
                  <a:ext uri="{FF2B5EF4-FFF2-40B4-BE49-F238E27FC236}">
                    <a16:creationId xmlns:a16="http://schemas.microsoft.com/office/drawing/2014/main" id="{11B264C8-C7E9-47FD-8B08-DA13F54256B7}"/>
                  </a:ext>
                </a:extLst>
              </p:cNvPr>
              <p:cNvSpPr/>
              <p:nvPr/>
            </p:nvSpPr>
            <p:spPr>
              <a:xfrm>
                <a:off x="3190780" y="5825438"/>
                <a:ext cx="854080" cy="268366"/>
              </a:xfrm>
              <a:prstGeom prst="rect">
                <a:avLst/>
              </a:prstGeom>
              <a:solidFill>
                <a:srgbClr val="FFFFFF"/>
              </a:solidFill>
              <a:ln>
                <a:noFill/>
              </a:ln>
            </p:spPr>
            <p:txBody>
              <a:bodyPr wrap="square" lIns="60960" rIns="60960">
                <a:spAutoFit/>
              </a:bodyPr>
              <a:lstStyle/>
              <a:p>
                <a:pPr algn="ctr" defTabSz="914324" fontAlgn="auto">
                  <a:lnSpc>
                    <a:spcPts val="1733"/>
                  </a:lnSpc>
                  <a:spcBef>
                    <a:spcPts val="0"/>
                  </a:spcBef>
                  <a:spcAft>
                    <a:spcPts val="0"/>
                  </a:spcAft>
                  <a:defRPr/>
                </a:pPr>
                <a:r>
                  <a:rPr lang="en-US" sz="1400" b="1" kern="0" dirty="0">
                    <a:solidFill>
                      <a:srgbClr val="333333"/>
                    </a:solidFill>
                    <a:latin typeface="CiscoSansTT ExtraLight" panose="020B0303020201020303" pitchFamily="34" charset="0"/>
                    <a:ea typeface="ＭＳ Ｐゴシック" pitchFamily="34" charset="-128"/>
                    <a:cs typeface="+mn-cs"/>
                  </a:rPr>
                  <a:t>BRANCH</a:t>
                </a:r>
              </a:p>
            </p:txBody>
          </p:sp>
          <p:grpSp>
            <p:nvGrpSpPr>
              <p:cNvPr id="308" name="Group 307">
                <a:extLst>
                  <a:ext uri="{FF2B5EF4-FFF2-40B4-BE49-F238E27FC236}">
                    <a16:creationId xmlns:a16="http://schemas.microsoft.com/office/drawing/2014/main" id="{F997828F-F508-45E4-89F6-76B1B40F8051}"/>
                  </a:ext>
                </a:extLst>
              </p:cNvPr>
              <p:cNvGrpSpPr/>
              <p:nvPr/>
            </p:nvGrpSpPr>
            <p:grpSpPr>
              <a:xfrm>
                <a:off x="3011613" y="4853565"/>
                <a:ext cx="1209843" cy="316427"/>
                <a:chOff x="2658922" y="3679443"/>
                <a:chExt cx="907382" cy="237320"/>
              </a:xfrm>
            </p:grpSpPr>
            <p:sp>
              <p:nvSpPr>
                <p:cNvPr id="320" name="Rectangle 319">
                  <a:extLst>
                    <a:ext uri="{FF2B5EF4-FFF2-40B4-BE49-F238E27FC236}">
                      <a16:creationId xmlns:a16="http://schemas.microsoft.com/office/drawing/2014/main" id="{18EE31A4-68BA-401F-AB96-A8508A022BD7}"/>
                    </a:ext>
                  </a:extLst>
                </p:cNvPr>
                <p:cNvSpPr/>
                <p:nvPr/>
              </p:nvSpPr>
              <p:spPr>
                <a:xfrm>
                  <a:off x="2770904" y="3691912"/>
                  <a:ext cx="783239"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spc="-27" dirty="0">
                      <a:solidFill>
                        <a:srgbClr val="333333"/>
                      </a:solidFill>
                      <a:latin typeface="CiscoSansTT ExtraLight" panose="020B0303020201020303" pitchFamily="34" charset="0"/>
                      <a:ea typeface="Arial" charset="0"/>
                      <a:cs typeface="CiscoSansTT ExtraLight" panose="020B0303020201020303" pitchFamily="34" charset="0"/>
                    </a:rPr>
                    <a:t>Router/</a:t>
                  </a: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UTM</a:t>
                  </a:r>
                </a:p>
              </p:txBody>
            </p:sp>
            <p:sp>
              <p:nvSpPr>
                <p:cNvPr id="321" name="Rounded Rectangle 272">
                  <a:extLst>
                    <a:ext uri="{FF2B5EF4-FFF2-40B4-BE49-F238E27FC236}">
                      <a16:creationId xmlns:a16="http://schemas.microsoft.com/office/drawing/2014/main" id="{3DAC2860-695D-4914-BA8D-07EDCF02B3B6}"/>
                    </a:ext>
                  </a:extLst>
                </p:cNvPr>
                <p:cNvSpPr/>
                <p:nvPr/>
              </p:nvSpPr>
              <p:spPr>
                <a:xfrm>
                  <a:off x="2658922" y="3679443"/>
                  <a:ext cx="907382" cy="237320"/>
                </a:xfrm>
                <a:prstGeom prst="roundRect">
                  <a:avLst>
                    <a:gd name="adj" fmla="val 19917"/>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sp>
              <p:nvSpPr>
                <p:cNvPr id="322" name="Oval 321">
                  <a:extLst>
                    <a:ext uri="{FF2B5EF4-FFF2-40B4-BE49-F238E27FC236}">
                      <a16:creationId xmlns:a16="http://schemas.microsoft.com/office/drawing/2014/main" id="{CB30B83F-6850-4BD8-AC94-0CE44045B6E5}"/>
                    </a:ext>
                  </a:extLst>
                </p:cNvPr>
                <p:cNvSpPr>
                  <a:spLocks noChangeAspect="1"/>
                </p:cNvSpPr>
                <p:nvPr/>
              </p:nvSpPr>
              <p:spPr>
                <a:xfrm>
                  <a:off x="2728761" y="3748490"/>
                  <a:ext cx="98233" cy="99228"/>
                </a:xfrm>
                <a:prstGeom prst="ellipse">
                  <a:avLst/>
                </a:prstGeom>
                <a:noFill/>
                <a:ln w="127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grpSp>
          <p:grpSp>
            <p:nvGrpSpPr>
              <p:cNvPr id="309" name="Group 308">
                <a:extLst>
                  <a:ext uri="{FF2B5EF4-FFF2-40B4-BE49-F238E27FC236}">
                    <a16:creationId xmlns:a16="http://schemas.microsoft.com/office/drawing/2014/main" id="{00185D15-E191-445D-A2A1-B1EB7A9DD4CB}"/>
                  </a:ext>
                </a:extLst>
              </p:cNvPr>
              <p:cNvGrpSpPr/>
              <p:nvPr/>
            </p:nvGrpSpPr>
            <p:grpSpPr>
              <a:xfrm>
                <a:off x="2992535" y="5306280"/>
                <a:ext cx="566345" cy="419944"/>
                <a:chOff x="2628410" y="3924601"/>
                <a:chExt cx="424759" cy="314958"/>
              </a:xfrm>
            </p:grpSpPr>
            <p:grpSp>
              <p:nvGrpSpPr>
                <p:cNvPr id="316" name="Group 315">
                  <a:extLst>
                    <a:ext uri="{FF2B5EF4-FFF2-40B4-BE49-F238E27FC236}">
                      <a16:creationId xmlns:a16="http://schemas.microsoft.com/office/drawing/2014/main" id="{AE1DE3B2-AD15-4E64-8550-BE46C47839AC}"/>
                    </a:ext>
                  </a:extLst>
                </p:cNvPr>
                <p:cNvGrpSpPr/>
                <p:nvPr/>
              </p:nvGrpSpPr>
              <p:grpSpPr>
                <a:xfrm>
                  <a:off x="2628410" y="3924601"/>
                  <a:ext cx="424759" cy="314958"/>
                  <a:chOff x="3789363" y="2959100"/>
                  <a:chExt cx="466725" cy="346075"/>
                </a:xfrm>
                <a:noFill/>
              </p:grpSpPr>
              <p:sp>
                <p:nvSpPr>
                  <p:cNvPr id="318" name="Freeform 11">
                    <a:extLst>
                      <a:ext uri="{FF2B5EF4-FFF2-40B4-BE49-F238E27FC236}">
                        <a16:creationId xmlns:a16="http://schemas.microsoft.com/office/drawing/2014/main" id="{FFE22275-E6F3-470B-87CA-9CC66AE4BBD9}"/>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sp>
                <p:nvSpPr>
                  <p:cNvPr id="319" name="Freeform 12">
                    <a:extLst>
                      <a:ext uri="{FF2B5EF4-FFF2-40B4-BE49-F238E27FC236}">
                        <a16:creationId xmlns:a16="http://schemas.microsoft.com/office/drawing/2014/main" id="{0950CC9F-6133-4996-8D73-4E797EDD3854}"/>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grpSp>
            <p:sp>
              <p:nvSpPr>
                <p:cNvPr id="317" name="Rectangle 316">
                  <a:extLst>
                    <a:ext uri="{FF2B5EF4-FFF2-40B4-BE49-F238E27FC236}">
                      <a16:creationId xmlns:a16="http://schemas.microsoft.com/office/drawing/2014/main" id="{42D7F45A-21A1-4789-9CF5-42459B5C5B34}"/>
                    </a:ext>
                  </a:extLst>
                </p:cNvPr>
                <p:cNvSpPr/>
                <p:nvPr/>
              </p:nvSpPr>
              <p:spPr>
                <a:xfrm>
                  <a:off x="2663497" y="3949113"/>
                  <a:ext cx="286713"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AV</a:t>
                  </a:r>
                </a:p>
              </p:txBody>
            </p:sp>
          </p:grpSp>
          <p:grpSp>
            <p:nvGrpSpPr>
              <p:cNvPr id="310" name="Group 309">
                <a:extLst>
                  <a:ext uri="{FF2B5EF4-FFF2-40B4-BE49-F238E27FC236}">
                    <a16:creationId xmlns:a16="http://schemas.microsoft.com/office/drawing/2014/main" id="{4CB06FE6-AFBC-4770-84C0-62AFDED37725}"/>
                  </a:ext>
                </a:extLst>
              </p:cNvPr>
              <p:cNvGrpSpPr/>
              <p:nvPr/>
            </p:nvGrpSpPr>
            <p:grpSpPr>
              <a:xfrm>
                <a:off x="3684771" y="5306280"/>
                <a:ext cx="566345" cy="419944"/>
                <a:chOff x="3147587" y="3924601"/>
                <a:chExt cx="424759" cy="314958"/>
              </a:xfrm>
            </p:grpSpPr>
            <p:grpSp>
              <p:nvGrpSpPr>
                <p:cNvPr id="311" name="Group 310">
                  <a:extLst>
                    <a:ext uri="{FF2B5EF4-FFF2-40B4-BE49-F238E27FC236}">
                      <a16:creationId xmlns:a16="http://schemas.microsoft.com/office/drawing/2014/main" id="{11703835-726D-42B3-95F4-780303C91A0C}"/>
                    </a:ext>
                  </a:extLst>
                </p:cNvPr>
                <p:cNvGrpSpPr/>
                <p:nvPr/>
              </p:nvGrpSpPr>
              <p:grpSpPr>
                <a:xfrm>
                  <a:off x="3147587" y="3924601"/>
                  <a:ext cx="424759" cy="314958"/>
                  <a:chOff x="3789363" y="2959100"/>
                  <a:chExt cx="466725" cy="346075"/>
                </a:xfrm>
                <a:noFill/>
              </p:grpSpPr>
              <p:sp>
                <p:nvSpPr>
                  <p:cNvPr id="313" name="Freeform 11">
                    <a:extLst>
                      <a:ext uri="{FF2B5EF4-FFF2-40B4-BE49-F238E27FC236}">
                        <a16:creationId xmlns:a16="http://schemas.microsoft.com/office/drawing/2014/main" id="{E3C6B645-837B-4B4A-9909-390EA9BFCB93}"/>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no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sp>
                <p:nvSpPr>
                  <p:cNvPr id="315" name="Freeform 12">
                    <a:extLst>
                      <a:ext uri="{FF2B5EF4-FFF2-40B4-BE49-F238E27FC236}">
                        <a16:creationId xmlns:a16="http://schemas.microsoft.com/office/drawing/2014/main" id="{3FC94B99-A4D4-4960-A936-5144B931B050}"/>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grpFill/>
                  <a:ln w="12700" cap="rnd">
                    <a:solidFill>
                      <a:schemeClr val="accent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grpSp>
            <p:sp>
              <p:nvSpPr>
                <p:cNvPr id="312" name="Rectangle 311">
                  <a:extLst>
                    <a:ext uri="{FF2B5EF4-FFF2-40B4-BE49-F238E27FC236}">
                      <a16:creationId xmlns:a16="http://schemas.microsoft.com/office/drawing/2014/main" id="{E533FEE8-FFE7-47C1-8782-EE37C55481E0}"/>
                    </a:ext>
                  </a:extLst>
                </p:cNvPr>
                <p:cNvSpPr/>
                <p:nvPr/>
              </p:nvSpPr>
              <p:spPr>
                <a:xfrm>
                  <a:off x="3182674" y="3949113"/>
                  <a:ext cx="286713" cy="212380"/>
                </a:xfrm>
                <a:prstGeom prst="rect">
                  <a:avLst/>
                </a:prstGeom>
                <a:noFill/>
                <a:ln>
                  <a:noFill/>
                </a:ln>
              </p:spPr>
              <p:txBody>
                <a:bodyPr wrap="none" anchor="ctr">
                  <a:spAutoFit/>
                </a:bodyPr>
                <a:lstStyle/>
                <a:p>
                  <a:pP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AV</a:t>
                  </a:r>
                </a:p>
              </p:txBody>
            </p:sp>
          </p:grpSp>
        </p:grpSp>
        <p:grpSp>
          <p:nvGrpSpPr>
            <p:cNvPr id="323" name="Group 322">
              <a:extLst>
                <a:ext uri="{FF2B5EF4-FFF2-40B4-BE49-F238E27FC236}">
                  <a16:creationId xmlns:a16="http://schemas.microsoft.com/office/drawing/2014/main" id="{98FD4C81-9318-46EC-BB99-43DE02E07491}"/>
                </a:ext>
              </a:extLst>
            </p:cNvPr>
            <p:cNvGrpSpPr/>
            <p:nvPr/>
          </p:nvGrpSpPr>
          <p:grpSpPr>
            <a:xfrm>
              <a:off x="4758865" y="5154042"/>
              <a:ext cx="940642" cy="914135"/>
              <a:chOff x="4280605" y="4008403"/>
              <a:chExt cx="649086" cy="630795"/>
            </a:xfrm>
          </p:grpSpPr>
          <p:sp>
            <p:nvSpPr>
              <p:cNvPr id="324" name="Rectangle 323">
                <a:extLst>
                  <a:ext uri="{FF2B5EF4-FFF2-40B4-BE49-F238E27FC236}">
                    <a16:creationId xmlns:a16="http://schemas.microsoft.com/office/drawing/2014/main" id="{E95D63EA-1359-4EAB-98B2-E3EA00124431}"/>
                  </a:ext>
                </a:extLst>
              </p:cNvPr>
              <p:cNvSpPr/>
              <p:nvPr/>
            </p:nvSpPr>
            <p:spPr>
              <a:xfrm>
                <a:off x="4323776" y="4014738"/>
                <a:ext cx="561427" cy="405123"/>
              </a:xfrm>
              <a:prstGeom prst="rect">
                <a:avLst/>
              </a:prstGeom>
              <a:solidFill>
                <a:srgbClr val="FFFFFF"/>
              </a:solidFill>
              <a:ln w="25400" cap="rnd" cmpd="sng" algn="ctr">
                <a:solidFill>
                  <a:schemeClr val="accent1"/>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800" kern="0" dirty="0">
                  <a:solidFill>
                    <a:srgbClr val="FFFFFF"/>
                  </a:solidFill>
                  <a:latin typeface="CiscoSansTT ExtraLight" panose="020B0303020201020303" pitchFamily="34" charset="0"/>
                  <a:ea typeface="+mn-ea"/>
                  <a:cs typeface="+mn-cs"/>
                </a:endParaRPr>
              </a:p>
            </p:txBody>
          </p:sp>
          <p:grpSp>
            <p:nvGrpSpPr>
              <p:cNvPr id="325" name="Group 324">
                <a:extLst>
                  <a:ext uri="{FF2B5EF4-FFF2-40B4-BE49-F238E27FC236}">
                    <a16:creationId xmlns:a16="http://schemas.microsoft.com/office/drawing/2014/main" id="{4E8BA140-0EC6-4CA4-A0C3-DD6D39B1D862}"/>
                  </a:ext>
                </a:extLst>
              </p:cNvPr>
              <p:cNvGrpSpPr/>
              <p:nvPr/>
            </p:nvGrpSpPr>
            <p:grpSpPr>
              <a:xfrm>
                <a:off x="4280605" y="4008403"/>
                <a:ext cx="649086" cy="630795"/>
                <a:chOff x="4280605" y="3716132"/>
                <a:chExt cx="649086" cy="630795"/>
              </a:xfrm>
            </p:grpSpPr>
            <p:sp>
              <p:nvSpPr>
                <p:cNvPr id="326" name="Rectangle 325">
                  <a:extLst>
                    <a:ext uri="{FF2B5EF4-FFF2-40B4-BE49-F238E27FC236}">
                      <a16:creationId xmlns:a16="http://schemas.microsoft.com/office/drawing/2014/main" id="{5D8470CD-8D36-4078-BB48-042165B11AAC}"/>
                    </a:ext>
                  </a:extLst>
                </p:cNvPr>
                <p:cNvSpPr/>
                <p:nvPr/>
              </p:nvSpPr>
              <p:spPr>
                <a:xfrm>
                  <a:off x="4280605" y="4209366"/>
                  <a:ext cx="649086" cy="137561"/>
                </a:xfrm>
                <a:prstGeom prst="rect">
                  <a:avLst/>
                </a:prstGeom>
                <a:solidFill>
                  <a:srgbClr val="FFFFFF"/>
                </a:solidFill>
                <a:ln>
                  <a:noFill/>
                </a:ln>
              </p:spPr>
              <p:txBody>
                <a:bodyPr wrap="none" lIns="60960" tIns="0" rIns="60960" bIns="0">
                  <a:spAutoFit/>
                </a:bodyPr>
                <a:lstStyle/>
                <a:p>
                  <a:pPr algn="ctr" defTabSz="914324" fontAlgn="auto">
                    <a:lnSpc>
                      <a:spcPts val="1733"/>
                    </a:lnSpc>
                    <a:spcBef>
                      <a:spcPts val="0"/>
                    </a:spcBef>
                    <a:spcAft>
                      <a:spcPts val="0"/>
                    </a:spcAft>
                    <a:defRPr/>
                  </a:pPr>
                  <a:r>
                    <a:rPr lang="en-US" sz="1400" b="1" kern="0" dirty="0">
                      <a:solidFill>
                        <a:srgbClr val="333333"/>
                      </a:solidFill>
                      <a:latin typeface="CiscoSansTT ExtraLight" panose="020B0303020201020303" pitchFamily="34" charset="0"/>
                      <a:ea typeface="ＭＳ Ｐゴシック" pitchFamily="34" charset="-128"/>
                      <a:cs typeface="+mn-cs"/>
                    </a:rPr>
                    <a:t>ROAMING</a:t>
                  </a:r>
                </a:p>
              </p:txBody>
            </p:sp>
            <p:grpSp>
              <p:nvGrpSpPr>
                <p:cNvPr id="327" name="Group 326">
                  <a:extLst>
                    <a:ext uri="{FF2B5EF4-FFF2-40B4-BE49-F238E27FC236}">
                      <a16:creationId xmlns:a16="http://schemas.microsoft.com/office/drawing/2014/main" id="{EC84C418-6A08-42EC-857A-CB4EAB37B918}"/>
                    </a:ext>
                  </a:extLst>
                </p:cNvPr>
                <p:cNvGrpSpPr/>
                <p:nvPr/>
              </p:nvGrpSpPr>
              <p:grpSpPr>
                <a:xfrm>
                  <a:off x="4300196" y="3716132"/>
                  <a:ext cx="609901" cy="452240"/>
                  <a:chOff x="3789363" y="2959100"/>
                  <a:chExt cx="466725" cy="346075"/>
                </a:xfrm>
                <a:noFill/>
              </p:grpSpPr>
              <p:sp>
                <p:nvSpPr>
                  <p:cNvPr id="329" name="Freeform 11">
                    <a:extLst>
                      <a:ext uri="{FF2B5EF4-FFF2-40B4-BE49-F238E27FC236}">
                        <a16:creationId xmlns:a16="http://schemas.microsoft.com/office/drawing/2014/main" id="{A7DADC9C-90D7-46DF-883F-CD798F44F295}"/>
                      </a:ext>
                    </a:extLst>
                  </p:cNvPr>
                  <p:cNvSpPr>
                    <a:spLocks noChangeArrowheads="1"/>
                  </p:cNvSpPr>
                  <p:nvPr/>
                </p:nvSpPr>
                <p:spPr bwMode="auto">
                  <a:xfrm>
                    <a:off x="3810000" y="2959100"/>
                    <a:ext cx="427038" cy="284163"/>
                  </a:xfrm>
                  <a:custGeom>
                    <a:avLst/>
                    <a:gdLst>
                      <a:gd name="T0" fmla="*/ 0 w 1185"/>
                      <a:gd name="T1" fmla="*/ 790 h 791"/>
                      <a:gd name="T2" fmla="*/ 0 w 1185"/>
                      <a:gd name="T3" fmla="*/ 85 h 791"/>
                      <a:gd name="T4" fmla="*/ 84 w 1185"/>
                      <a:gd name="T5" fmla="*/ 0 h 791"/>
                      <a:gd name="T6" fmla="*/ 1099 w 1185"/>
                      <a:gd name="T7" fmla="*/ 0 h 791"/>
                      <a:gd name="T8" fmla="*/ 1184 w 1185"/>
                      <a:gd name="T9" fmla="*/ 85 h 791"/>
                      <a:gd name="T10" fmla="*/ 1184 w 1185"/>
                      <a:gd name="T11" fmla="*/ 790 h 791"/>
                    </a:gdLst>
                    <a:ahLst/>
                    <a:cxnLst>
                      <a:cxn ang="0">
                        <a:pos x="T0" y="T1"/>
                      </a:cxn>
                      <a:cxn ang="0">
                        <a:pos x="T2" y="T3"/>
                      </a:cxn>
                      <a:cxn ang="0">
                        <a:pos x="T4" y="T5"/>
                      </a:cxn>
                      <a:cxn ang="0">
                        <a:pos x="T6" y="T7"/>
                      </a:cxn>
                      <a:cxn ang="0">
                        <a:pos x="T8" y="T9"/>
                      </a:cxn>
                      <a:cxn ang="0">
                        <a:pos x="T10" y="T11"/>
                      </a:cxn>
                    </a:cxnLst>
                    <a:rect l="0" t="0" r="r" b="b"/>
                    <a:pathLst>
                      <a:path w="1185" h="791">
                        <a:moveTo>
                          <a:pt x="0" y="790"/>
                        </a:moveTo>
                        <a:lnTo>
                          <a:pt x="0" y="85"/>
                        </a:lnTo>
                        <a:cubicBezTo>
                          <a:pt x="0" y="37"/>
                          <a:pt x="36" y="0"/>
                          <a:pt x="84" y="0"/>
                        </a:cubicBezTo>
                        <a:lnTo>
                          <a:pt x="1099" y="0"/>
                        </a:lnTo>
                        <a:cubicBezTo>
                          <a:pt x="1147" y="0"/>
                          <a:pt x="1184" y="37"/>
                          <a:pt x="1184" y="85"/>
                        </a:cubicBezTo>
                        <a:lnTo>
                          <a:pt x="1184" y="790"/>
                        </a:lnTo>
                      </a:path>
                    </a:pathLst>
                  </a:custGeom>
                  <a:solidFill>
                    <a:srgbClr val="FFFFFF"/>
                  </a:solidFill>
                  <a:ln w="38100" cap="rnd">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sp>
                <p:nvSpPr>
                  <p:cNvPr id="330" name="Freeform 12">
                    <a:extLst>
                      <a:ext uri="{FF2B5EF4-FFF2-40B4-BE49-F238E27FC236}">
                        <a16:creationId xmlns:a16="http://schemas.microsoft.com/office/drawing/2014/main" id="{52E261B3-D538-4829-9A9C-B2074B7AFEC9}"/>
                      </a:ext>
                    </a:extLst>
                  </p:cNvPr>
                  <p:cNvSpPr>
                    <a:spLocks noChangeArrowheads="1"/>
                  </p:cNvSpPr>
                  <p:nvPr/>
                </p:nvSpPr>
                <p:spPr bwMode="auto">
                  <a:xfrm>
                    <a:off x="3789363" y="3243263"/>
                    <a:ext cx="466725" cy="61912"/>
                  </a:xfrm>
                  <a:custGeom>
                    <a:avLst/>
                    <a:gdLst>
                      <a:gd name="T0" fmla="*/ 789 w 1298"/>
                      <a:gd name="T1" fmla="*/ 0 h 170"/>
                      <a:gd name="T2" fmla="*/ 789 w 1298"/>
                      <a:gd name="T3" fmla="*/ 57 h 170"/>
                      <a:gd name="T4" fmla="*/ 508 w 1298"/>
                      <a:gd name="T5" fmla="*/ 57 h 170"/>
                      <a:gd name="T6" fmla="*/ 508 w 1298"/>
                      <a:gd name="T7" fmla="*/ 0 h 170"/>
                      <a:gd name="T8" fmla="*/ 0 w 1298"/>
                      <a:gd name="T9" fmla="*/ 0 h 170"/>
                      <a:gd name="T10" fmla="*/ 0 w 1298"/>
                      <a:gd name="T11" fmla="*/ 113 h 170"/>
                      <a:gd name="T12" fmla="*/ 57 w 1298"/>
                      <a:gd name="T13" fmla="*/ 169 h 170"/>
                      <a:gd name="T14" fmla="*/ 1241 w 1298"/>
                      <a:gd name="T15" fmla="*/ 169 h 170"/>
                      <a:gd name="T16" fmla="*/ 1297 w 1298"/>
                      <a:gd name="T17" fmla="*/ 113 h 170"/>
                      <a:gd name="T18" fmla="*/ 1297 w 1298"/>
                      <a:gd name="T19" fmla="*/ 0 h 170"/>
                      <a:gd name="T20" fmla="*/ 789 w 1298"/>
                      <a:gd name="T2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8" h="170">
                        <a:moveTo>
                          <a:pt x="789" y="0"/>
                        </a:moveTo>
                        <a:lnTo>
                          <a:pt x="789" y="57"/>
                        </a:lnTo>
                        <a:lnTo>
                          <a:pt x="508" y="57"/>
                        </a:lnTo>
                        <a:lnTo>
                          <a:pt x="508" y="0"/>
                        </a:lnTo>
                        <a:lnTo>
                          <a:pt x="0" y="0"/>
                        </a:lnTo>
                        <a:lnTo>
                          <a:pt x="0" y="113"/>
                        </a:lnTo>
                        <a:cubicBezTo>
                          <a:pt x="0" y="144"/>
                          <a:pt x="26" y="169"/>
                          <a:pt x="57" y="169"/>
                        </a:cubicBezTo>
                        <a:lnTo>
                          <a:pt x="1241" y="169"/>
                        </a:lnTo>
                        <a:cubicBezTo>
                          <a:pt x="1272" y="169"/>
                          <a:pt x="1297" y="144"/>
                          <a:pt x="1297" y="113"/>
                        </a:cubicBezTo>
                        <a:lnTo>
                          <a:pt x="1297" y="0"/>
                        </a:lnTo>
                        <a:lnTo>
                          <a:pt x="789" y="0"/>
                        </a:lnTo>
                      </a:path>
                    </a:pathLst>
                  </a:custGeom>
                  <a:solidFill>
                    <a:srgbClr val="FFFFFF"/>
                  </a:solidFill>
                  <a:ln w="38100" cap="rnd">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800" kern="0" dirty="0">
                      <a:solidFill>
                        <a:srgbClr val="333333"/>
                      </a:solidFill>
                      <a:latin typeface="CiscoSansTT ExtraLight" panose="020B0303020201020303" pitchFamily="34" charset="0"/>
                      <a:ea typeface="ＭＳ Ｐゴシック" pitchFamily="34" charset="-128"/>
                      <a:cs typeface="+mn-cs"/>
                    </a:endParaRPr>
                  </a:p>
                </p:txBody>
              </p:sp>
            </p:grpSp>
            <p:sp>
              <p:nvSpPr>
                <p:cNvPr id="328" name="Rectangle 327">
                  <a:extLst>
                    <a:ext uri="{FF2B5EF4-FFF2-40B4-BE49-F238E27FC236}">
                      <a16:creationId xmlns:a16="http://schemas.microsoft.com/office/drawing/2014/main" id="{CE399FF5-F0AA-44CB-BEF6-7561C601A6BF}"/>
                    </a:ext>
                  </a:extLst>
                </p:cNvPr>
                <p:cNvSpPr/>
                <p:nvPr/>
              </p:nvSpPr>
              <p:spPr>
                <a:xfrm>
                  <a:off x="4444681" y="3804096"/>
                  <a:ext cx="316730" cy="212380"/>
                </a:xfrm>
                <a:prstGeom prst="rect">
                  <a:avLst/>
                </a:prstGeom>
                <a:noFill/>
                <a:ln>
                  <a:noFill/>
                </a:ln>
              </p:spPr>
              <p:txBody>
                <a:bodyPr wrap="square" anchor="ctr">
                  <a:spAutoFit/>
                </a:bodyPr>
                <a:lstStyle/>
                <a:p>
                  <a:pPr algn="ctr" defTabSz="914324" fontAlgn="auto">
                    <a:spcBef>
                      <a:spcPts val="0"/>
                    </a:spcBef>
                    <a:spcAft>
                      <a:spcPts val="0"/>
                    </a:spcAft>
                    <a:defRPr/>
                  </a:pPr>
                  <a:r>
                    <a:rPr lang="en-US" sz="1400" kern="0" dirty="0">
                      <a:solidFill>
                        <a:srgbClr val="333333"/>
                      </a:solidFill>
                      <a:latin typeface="CiscoSansTT ExtraLight" panose="020B0303020201020303" pitchFamily="34" charset="0"/>
                      <a:ea typeface="Arial" charset="0"/>
                      <a:cs typeface="CiscoSansTT ExtraLight" panose="020B0303020201020303" pitchFamily="34" charset="0"/>
                    </a:rPr>
                    <a:t>AV</a:t>
                  </a:r>
                </a:p>
              </p:txBody>
            </p:sp>
          </p:grpSp>
        </p:grpSp>
        <p:grpSp>
          <p:nvGrpSpPr>
            <p:cNvPr id="340" name="Group 339">
              <a:extLst>
                <a:ext uri="{FF2B5EF4-FFF2-40B4-BE49-F238E27FC236}">
                  <a16:creationId xmlns:a16="http://schemas.microsoft.com/office/drawing/2014/main" id="{81438825-B1A3-4ECF-9AA9-5CB49C7DBF82}"/>
                </a:ext>
              </a:extLst>
            </p:cNvPr>
            <p:cNvGrpSpPr/>
            <p:nvPr/>
          </p:nvGrpSpPr>
          <p:grpSpPr>
            <a:xfrm>
              <a:off x="7649153" y="865900"/>
              <a:ext cx="931119" cy="931130"/>
              <a:chOff x="1239211" y="1569263"/>
              <a:chExt cx="347588" cy="347592"/>
            </a:xfrm>
          </p:grpSpPr>
          <p:sp>
            <p:nvSpPr>
              <p:cNvPr id="341" name="Freeform 361">
                <a:extLst>
                  <a:ext uri="{FF2B5EF4-FFF2-40B4-BE49-F238E27FC236}">
                    <a16:creationId xmlns:a16="http://schemas.microsoft.com/office/drawing/2014/main" id="{F67A4F06-9249-4858-A2B2-964886FAF0DE}"/>
                  </a:ext>
                </a:extLst>
              </p:cNvPr>
              <p:cNvSpPr>
                <a:spLocks noChangeArrowheads="1"/>
              </p:cNvSpPr>
              <p:nvPr/>
            </p:nvSpPr>
            <p:spPr bwMode="auto">
              <a:xfrm>
                <a:off x="1239211" y="1569263"/>
                <a:ext cx="347588" cy="347592"/>
              </a:xfrm>
              <a:custGeom>
                <a:avLst/>
                <a:gdLst>
                  <a:gd name="T0" fmla="*/ 184 w 312"/>
                  <a:gd name="T1" fmla="*/ 29 h 311"/>
                  <a:gd name="T2" fmla="*/ 184 w 312"/>
                  <a:gd name="T3" fmla="*/ 29 h 311"/>
                  <a:gd name="T4" fmla="*/ 226 w 312"/>
                  <a:gd name="T5" fmla="*/ 46 h 311"/>
                  <a:gd name="T6" fmla="*/ 226 w 312"/>
                  <a:gd name="T7" fmla="*/ 46 h 311"/>
                  <a:gd name="T8" fmla="*/ 266 w 312"/>
                  <a:gd name="T9" fmla="*/ 85 h 311"/>
                  <a:gd name="T10" fmla="*/ 266 w 312"/>
                  <a:gd name="T11" fmla="*/ 85 h 311"/>
                  <a:gd name="T12" fmla="*/ 283 w 312"/>
                  <a:gd name="T13" fmla="*/ 127 h 311"/>
                  <a:gd name="T14" fmla="*/ 283 w 312"/>
                  <a:gd name="T15" fmla="*/ 127 h 311"/>
                  <a:gd name="T16" fmla="*/ 283 w 312"/>
                  <a:gd name="T17" fmla="*/ 184 h 311"/>
                  <a:gd name="T18" fmla="*/ 283 w 312"/>
                  <a:gd name="T19" fmla="*/ 184 h 311"/>
                  <a:gd name="T20" fmla="*/ 266 w 312"/>
                  <a:gd name="T21" fmla="*/ 225 h 311"/>
                  <a:gd name="T22" fmla="*/ 266 w 312"/>
                  <a:gd name="T23" fmla="*/ 225 h 311"/>
                  <a:gd name="T24" fmla="*/ 226 w 312"/>
                  <a:gd name="T25" fmla="*/ 265 h 311"/>
                  <a:gd name="T26" fmla="*/ 226 w 312"/>
                  <a:gd name="T27" fmla="*/ 265 h 311"/>
                  <a:gd name="T28" fmla="*/ 184 w 312"/>
                  <a:gd name="T29" fmla="*/ 282 h 311"/>
                  <a:gd name="T30" fmla="*/ 184 w 312"/>
                  <a:gd name="T31" fmla="*/ 282 h 311"/>
                  <a:gd name="T32" fmla="*/ 127 w 312"/>
                  <a:gd name="T33" fmla="*/ 282 h 311"/>
                  <a:gd name="T34" fmla="*/ 127 w 312"/>
                  <a:gd name="T35" fmla="*/ 282 h 311"/>
                  <a:gd name="T36" fmla="*/ 85 w 312"/>
                  <a:gd name="T37" fmla="*/ 265 h 311"/>
                  <a:gd name="T38" fmla="*/ 85 w 312"/>
                  <a:gd name="T39" fmla="*/ 265 h 311"/>
                  <a:gd name="T40" fmla="*/ 46 w 312"/>
                  <a:gd name="T41" fmla="*/ 225 h 311"/>
                  <a:gd name="T42" fmla="*/ 46 w 312"/>
                  <a:gd name="T43" fmla="*/ 225 h 311"/>
                  <a:gd name="T44" fmla="*/ 29 w 312"/>
                  <a:gd name="T45" fmla="*/ 184 h 311"/>
                  <a:gd name="T46" fmla="*/ 29 w 312"/>
                  <a:gd name="T47" fmla="*/ 184 h 311"/>
                  <a:gd name="T48" fmla="*/ 29 w 312"/>
                  <a:gd name="T49" fmla="*/ 127 h 311"/>
                  <a:gd name="T50" fmla="*/ 29 w 312"/>
                  <a:gd name="T51" fmla="*/ 127 h 311"/>
                  <a:gd name="T52" fmla="*/ 46 w 312"/>
                  <a:gd name="T53" fmla="*/ 85 h 311"/>
                  <a:gd name="T54" fmla="*/ 46 w 312"/>
                  <a:gd name="T55" fmla="*/ 85 h 311"/>
                  <a:gd name="T56" fmla="*/ 85 w 312"/>
                  <a:gd name="T57" fmla="*/ 46 h 311"/>
                  <a:gd name="T58" fmla="*/ 85 w 312"/>
                  <a:gd name="T59" fmla="*/ 46 h 311"/>
                  <a:gd name="T60" fmla="*/ 127 w 312"/>
                  <a:gd name="T61" fmla="*/ 29 h 311"/>
                  <a:gd name="T62" fmla="*/ 127 w 312"/>
                  <a:gd name="T63" fmla="*/ 29 h 311"/>
                  <a:gd name="T64" fmla="*/ 184 w 312"/>
                  <a:gd name="T65" fmla="*/ 2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11">
                    <a:moveTo>
                      <a:pt x="184" y="29"/>
                    </a:moveTo>
                    <a:lnTo>
                      <a:pt x="184" y="29"/>
                    </a:lnTo>
                    <a:cubicBezTo>
                      <a:pt x="189" y="46"/>
                      <a:pt x="209" y="54"/>
                      <a:pt x="226" y="46"/>
                    </a:cubicBezTo>
                    <a:lnTo>
                      <a:pt x="226" y="46"/>
                    </a:lnTo>
                    <a:cubicBezTo>
                      <a:pt x="252" y="34"/>
                      <a:pt x="280" y="60"/>
                      <a:pt x="266" y="85"/>
                    </a:cubicBezTo>
                    <a:lnTo>
                      <a:pt x="266" y="85"/>
                    </a:lnTo>
                    <a:cubicBezTo>
                      <a:pt x="257" y="102"/>
                      <a:pt x="266" y="122"/>
                      <a:pt x="283" y="127"/>
                    </a:cubicBezTo>
                    <a:lnTo>
                      <a:pt x="283" y="127"/>
                    </a:lnTo>
                    <a:cubicBezTo>
                      <a:pt x="311" y="136"/>
                      <a:pt x="311" y="175"/>
                      <a:pt x="283" y="184"/>
                    </a:cubicBezTo>
                    <a:lnTo>
                      <a:pt x="283" y="184"/>
                    </a:lnTo>
                    <a:cubicBezTo>
                      <a:pt x="266" y="189"/>
                      <a:pt x="257" y="209"/>
                      <a:pt x="266" y="225"/>
                    </a:cubicBezTo>
                    <a:lnTo>
                      <a:pt x="266" y="225"/>
                    </a:lnTo>
                    <a:cubicBezTo>
                      <a:pt x="277" y="251"/>
                      <a:pt x="252" y="279"/>
                      <a:pt x="226" y="265"/>
                    </a:cubicBezTo>
                    <a:lnTo>
                      <a:pt x="226" y="265"/>
                    </a:lnTo>
                    <a:cubicBezTo>
                      <a:pt x="209" y="256"/>
                      <a:pt x="189" y="265"/>
                      <a:pt x="184" y="282"/>
                    </a:cubicBezTo>
                    <a:lnTo>
                      <a:pt x="184" y="282"/>
                    </a:lnTo>
                    <a:cubicBezTo>
                      <a:pt x="175" y="310"/>
                      <a:pt x="136" y="310"/>
                      <a:pt x="127" y="282"/>
                    </a:cubicBezTo>
                    <a:lnTo>
                      <a:pt x="127" y="282"/>
                    </a:lnTo>
                    <a:cubicBezTo>
                      <a:pt x="122" y="265"/>
                      <a:pt x="102" y="256"/>
                      <a:pt x="85" y="265"/>
                    </a:cubicBezTo>
                    <a:lnTo>
                      <a:pt x="85" y="265"/>
                    </a:lnTo>
                    <a:cubicBezTo>
                      <a:pt x="60" y="276"/>
                      <a:pt x="31" y="251"/>
                      <a:pt x="46" y="225"/>
                    </a:cubicBezTo>
                    <a:lnTo>
                      <a:pt x="46" y="225"/>
                    </a:lnTo>
                    <a:cubicBezTo>
                      <a:pt x="54" y="209"/>
                      <a:pt x="46" y="189"/>
                      <a:pt x="29" y="184"/>
                    </a:cubicBezTo>
                    <a:lnTo>
                      <a:pt x="29" y="184"/>
                    </a:lnTo>
                    <a:cubicBezTo>
                      <a:pt x="0" y="175"/>
                      <a:pt x="0" y="136"/>
                      <a:pt x="29" y="127"/>
                    </a:cubicBezTo>
                    <a:lnTo>
                      <a:pt x="29" y="127"/>
                    </a:lnTo>
                    <a:cubicBezTo>
                      <a:pt x="46" y="122"/>
                      <a:pt x="54" y="102"/>
                      <a:pt x="46" y="85"/>
                    </a:cubicBezTo>
                    <a:lnTo>
                      <a:pt x="46" y="85"/>
                    </a:lnTo>
                    <a:cubicBezTo>
                      <a:pt x="34" y="60"/>
                      <a:pt x="60" y="31"/>
                      <a:pt x="85" y="46"/>
                    </a:cubicBezTo>
                    <a:lnTo>
                      <a:pt x="85" y="46"/>
                    </a:lnTo>
                    <a:cubicBezTo>
                      <a:pt x="102" y="54"/>
                      <a:pt x="122" y="46"/>
                      <a:pt x="127" y="29"/>
                    </a:cubicBezTo>
                    <a:lnTo>
                      <a:pt x="127" y="29"/>
                    </a:lnTo>
                    <a:cubicBezTo>
                      <a:pt x="136" y="0"/>
                      <a:pt x="175" y="0"/>
                      <a:pt x="184" y="29"/>
                    </a:cubicBezTo>
                  </a:path>
                </a:pathLst>
              </a:custGeom>
              <a:solidFill>
                <a:schemeClr val="accent6"/>
              </a:solidFill>
              <a:ln>
                <a:noFill/>
              </a:ln>
              <a:effectLst/>
            </p:spPr>
            <p:txBody>
              <a:bodyPr wrap="none" anchor="ctr"/>
              <a:lstStyle/>
              <a:p>
                <a:pPr defTabSz="609570" fontAlgn="auto">
                  <a:spcBef>
                    <a:spcPts val="0"/>
                  </a:spcBef>
                  <a:spcAft>
                    <a:spcPts val="0"/>
                  </a:spcAft>
                  <a:defRPr/>
                </a:pPr>
                <a:endParaRPr lang="en-US" sz="2400" kern="0" dirty="0">
                  <a:solidFill>
                    <a:srgbClr val="333333"/>
                  </a:solidFill>
                  <a:latin typeface="CiscoSansTT ExtraLight" panose="020B0303020201020303" pitchFamily="34" charset="0"/>
                  <a:ea typeface="ＭＳ Ｐゴシック" pitchFamily="34" charset="-128"/>
                  <a:cs typeface="+mn-cs"/>
                </a:endParaRPr>
              </a:p>
            </p:txBody>
          </p:sp>
          <p:grpSp>
            <p:nvGrpSpPr>
              <p:cNvPr id="342" name="Group 341">
                <a:extLst>
                  <a:ext uri="{FF2B5EF4-FFF2-40B4-BE49-F238E27FC236}">
                    <a16:creationId xmlns:a16="http://schemas.microsoft.com/office/drawing/2014/main" id="{00B75012-D9BE-418E-AB3D-D58496034C6F}"/>
                  </a:ext>
                </a:extLst>
              </p:cNvPr>
              <p:cNvGrpSpPr/>
              <p:nvPr/>
            </p:nvGrpSpPr>
            <p:grpSpPr>
              <a:xfrm>
                <a:off x="1330788" y="1649282"/>
                <a:ext cx="164435" cy="178646"/>
                <a:chOff x="6562985" y="1082506"/>
                <a:chExt cx="204378" cy="222040"/>
              </a:xfrm>
              <a:solidFill>
                <a:srgbClr val="FFFFFF"/>
              </a:solidFill>
            </p:grpSpPr>
            <p:sp>
              <p:nvSpPr>
                <p:cNvPr id="343" name="Freeform 6">
                  <a:extLst>
                    <a:ext uri="{FF2B5EF4-FFF2-40B4-BE49-F238E27FC236}">
                      <a16:creationId xmlns:a16="http://schemas.microsoft.com/office/drawing/2014/main" id="{2115F877-FD1D-46F5-9E92-976F41F8E56B}"/>
                    </a:ext>
                  </a:extLst>
                </p:cNvPr>
                <p:cNvSpPr>
                  <a:spLocks/>
                </p:cNvSpPr>
                <p:nvPr/>
              </p:nvSpPr>
              <p:spPr bwMode="auto">
                <a:xfrm>
                  <a:off x="6562985" y="1153876"/>
                  <a:ext cx="98044" cy="150670"/>
                </a:xfrm>
                <a:custGeom>
                  <a:avLst/>
                  <a:gdLst>
                    <a:gd name="T0" fmla="*/ 73 w 147"/>
                    <a:gd name="T1" fmla="*/ 0 h 225"/>
                    <a:gd name="T2" fmla="*/ 62 w 147"/>
                    <a:gd name="T3" fmla="*/ 25 h 225"/>
                    <a:gd name="T4" fmla="*/ 25 w 147"/>
                    <a:gd name="T5" fmla="*/ 9 h 225"/>
                    <a:gd name="T6" fmla="*/ 11 w 147"/>
                    <a:gd name="T7" fmla="*/ 15 h 225"/>
                    <a:gd name="T8" fmla="*/ 18 w 147"/>
                    <a:gd name="T9" fmla="*/ 29 h 225"/>
                    <a:gd name="T10" fmla="*/ 56 w 147"/>
                    <a:gd name="T11" fmla="*/ 46 h 225"/>
                    <a:gd name="T12" fmla="*/ 52 w 147"/>
                    <a:gd name="T13" fmla="*/ 79 h 225"/>
                    <a:gd name="T14" fmla="*/ 11 w 147"/>
                    <a:gd name="T15" fmla="*/ 79 h 225"/>
                    <a:gd name="T16" fmla="*/ 0 w 147"/>
                    <a:gd name="T17" fmla="*/ 90 h 225"/>
                    <a:gd name="T18" fmla="*/ 11 w 147"/>
                    <a:gd name="T19" fmla="*/ 101 h 225"/>
                    <a:gd name="T20" fmla="*/ 52 w 147"/>
                    <a:gd name="T21" fmla="*/ 101 h 225"/>
                    <a:gd name="T22" fmla="*/ 56 w 147"/>
                    <a:gd name="T23" fmla="*/ 134 h 225"/>
                    <a:gd name="T24" fmla="*/ 18 w 147"/>
                    <a:gd name="T25" fmla="*/ 151 h 225"/>
                    <a:gd name="T26" fmla="*/ 11 w 147"/>
                    <a:gd name="T27" fmla="*/ 166 h 225"/>
                    <a:gd name="T28" fmla="*/ 22 w 147"/>
                    <a:gd name="T29" fmla="*/ 173 h 225"/>
                    <a:gd name="T30" fmla="*/ 25 w 147"/>
                    <a:gd name="T31" fmla="*/ 172 h 225"/>
                    <a:gd name="T32" fmla="*/ 64 w 147"/>
                    <a:gd name="T33" fmla="*/ 155 h 225"/>
                    <a:gd name="T34" fmla="*/ 147 w 147"/>
                    <a:gd name="T35" fmla="*/ 225 h 225"/>
                    <a:gd name="T36" fmla="*/ 147 w 147"/>
                    <a:gd name="T37" fmla="*/ 20 h 225"/>
                    <a:gd name="T38" fmla="*/ 78 w 147"/>
                    <a:gd name="T39" fmla="*/ 4 h 225"/>
                    <a:gd name="T40" fmla="*/ 73 w 147"/>
                    <a:gd name="T4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25">
                      <a:moveTo>
                        <a:pt x="73" y="0"/>
                      </a:moveTo>
                      <a:cubicBezTo>
                        <a:pt x="68" y="8"/>
                        <a:pt x="65" y="16"/>
                        <a:pt x="62" y="25"/>
                      </a:cubicBezTo>
                      <a:cubicBezTo>
                        <a:pt x="25" y="9"/>
                        <a:pt x="25" y="9"/>
                        <a:pt x="25" y="9"/>
                      </a:cubicBezTo>
                      <a:cubicBezTo>
                        <a:pt x="20" y="7"/>
                        <a:pt x="13" y="9"/>
                        <a:pt x="11" y="15"/>
                      </a:cubicBezTo>
                      <a:cubicBezTo>
                        <a:pt x="9" y="20"/>
                        <a:pt x="12" y="27"/>
                        <a:pt x="18" y="29"/>
                      </a:cubicBezTo>
                      <a:cubicBezTo>
                        <a:pt x="56" y="46"/>
                        <a:pt x="56" y="46"/>
                        <a:pt x="56" y="46"/>
                      </a:cubicBezTo>
                      <a:cubicBezTo>
                        <a:pt x="54" y="57"/>
                        <a:pt x="52" y="68"/>
                        <a:pt x="52" y="79"/>
                      </a:cubicBezTo>
                      <a:cubicBezTo>
                        <a:pt x="11" y="79"/>
                        <a:pt x="11" y="79"/>
                        <a:pt x="11" y="79"/>
                      </a:cubicBezTo>
                      <a:cubicBezTo>
                        <a:pt x="4" y="79"/>
                        <a:pt x="0" y="83"/>
                        <a:pt x="0" y="90"/>
                      </a:cubicBezTo>
                      <a:cubicBezTo>
                        <a:pt x="0" y="95"/>
                        <a:pt x="4" y="101"/>
                        <a:pt x="11" y="101"/>
                      </a:cubicBezTo>
                      <a:cubicBezTo>
                        <a:pt x="52" y="101"/>
                        <a:pt x="52" y="101"/>
                        <a:pt x="52" y="101"/>
                      </a:cubicBezTo>
                      <a:cubicBezTo>
                        <a:pt x="52" y="113"/>
                        <a:pt x="54" y="124"/>
                        <a:pt x="56" y="134"/>
                      </a:cubicBezTo>
                      <a:cubicBezTo>
                        <a:pt x="18" y="151"/>
                        <a:pt x="18" y="151"/>
                        <a:pt x="18" y="151"/>
                      </a:cubicBezTo>
                      <a:cubicBezTo>
                        <a:pt x="11" y="154"/>
                        <a:pt x="9" y="161"/>
                        <a:pt x="11" y="166"/>
                      </a:cubicBezTo>
                      <a:cubicBezTo>
                        <a:pt x="13" y="169"/>
                        <a:pt x="18" y="173"/>
                        <a:pt x="22" y="173"/>
                      </a:cubicBezTo>
                      <a:cubicBezTo>
                        <a:pt x="23" y="173"/>
                        <a:pt x="24" y="172"/>
                        <a:pt x="25" y="172"/>
                      </a:cubicBezTo>
                      <a:cubicBezTo>
                        <a:pt x="64" y="155"/>
                        <a:pt x="64" y="155"/>
                        <a:pt x="64" y="155"/>
                      </a:cubicBezTo>
                      <a:cubicBezTo>
                        <a:pt x="79" y="190"/>
                        <a:pt x="109" y="211"/>
                        <a:pt x="147" y="225"/>
                      </a:cubicBezTo>
                      <a:cubicBezTo>
                        <a:pt x="147" y="20"/>
                        <a:pt x="147" y="20"/>
                        <a:pt x="147" y="20"/>
                      </a:cubicBezTo>
                      <a:cubicBezTo>
                        <a:pt x="120" y="20"/>
                        <a:pt x="97" y="13"/>
                        <a:pt x="78" y="4"/>
                      </a:cubicBezTo>
                      <a:cubicBezTo>
                        <a:pt x="77" y="2"/>
                        <a:pt x="75" y="1"/>
                        <a:pt x="7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76" fontAlgn="auto">
                    <a:spcBef>
                      <a:spcPts val="0"/>
                    </a:spcBef>
                    <a:spcAft>
                      <a:spcPts val="0"/>
                    </a:spcAft>
                    <a:defRPr/>
                  </a:pPr>
                  <a:endParaRPr lang="en-US" sz="1867" kern="0" dirty="0">
                    <a:solidFill>
                      <a:srgbClr val="FFFFFF"/>
                    </a:solidFill>
                    <a:latin typeface="CiscoSansTT Light"/>
                    <a:ea typeface=""/>
                    <a:cs typeface="CiscoSansTT Light"/>
                  </a:endParaRPr>
                </a:p>
              </p:txBody>
            </p:sp>
            <p:sp>
              <p:nvSpPr>
                <p:cNvPr id="344" name="Freeform 7">
                  <a:extLst>
                    <a:ext uri="{FF2B5EF4-FFF2-40B4-BE49-F238E27FC236}">
                      <a16:creationId xmlns:a16="http://schemas.microsoft.com/office/drawing/2014/main" id="{2488524A-6249-4A84-A0F1-239416EB5E0F}"/>
                    </a:ext>
                  </a:extLst>
                </p:cNvPr>
                <p:cNvSpPr>
                  <a:spLocks/>
                </p:cNvSpPr>
                <p:nvPr/>
              </p:nvSpPr>
              <p:spPr bwMode="auto">
                <a:xfrm>
                  <a:off x="6669680" y="1153876"/>
                  <a:ext cx="97683" cy="150670"/>
                </a:xfrm>
                <a:custGeom>
                  <a:avLst/>
                  <a:gdLst>
                    <a:gd name="T0" fmla="*/ 134 w 146"/>
                    <a:gd name="T1" fmla="*/ 101 h 225"/>
                    <a:gd name="T2" fmla="*/ 146 w 146"/>
                    <a:gd name="T3" fmla="*/ 90 h 225"/>
                    <a:gd name="T4" fmla="*/ 135 w 146"/>
                    <a:gd name="T5" fmla="*/ 79 h 225"/>
                    <a:gd name="T6" fmla="*/ 95 w 146"/>
                    <a:gd name="T7" fmla="*/ 79 h 225"/>
                    <a:gd name="T8" fmla="*/ 91 w 146"/>
                    <a:gd name="T9" fmla="*/ 46 h 225"/>
                    <a:gd name="T10" fmla="*/ 129 w 146"/>
                    <a:gd name="T11" fmla="*/ 29 h 225"/>
                    <a:gd name="T12" fmla="*/ 134 w 146"/>
                    <a:gd name="T13" fmla="*/ 15 h 225"/>
                    <a:gd name="T14" fmla="*/ 120 w 146"/>
                    <a:gd name="T15" fmla="*/ 9 h 225"/>
                    <a:gd name="T16" fmla="*/ 84 w 146"/>
                    <a:gd name="T17" fmla="*/ 23 h 225"/>
                    <a:gd name="T18" fmla="*/ 74 w 146"/>
                    <a:gd name="T19" fmla="*/ 0 h 225"/>
                    <a:gd name="T20" fmla="*/ 69 w 146"/>
                    <a:gd name="T21" fmla="*/ 4 h 225"/>
                    <a:gd name="T22" fmla="*/ 0 w 146"/>
                    <a:gd name="T23" fmla="*/ 20 h 225"/>
                    <a:gd name="T24" fmla="*/ 0 w 146"/>
                    <a:gd name="T25" fmla="*/ 225 h 225"/>
                    <a:gd name="T26" fmla="*/ 83 w 146"/>
                    <a:gd name="T27" fmla="*/ 156 h 225"/>
                    <a:gd name="T28" fmla="*/ 120 w 146"/>
                    <a:gd name="T29" fmla="*/ 172 h 225"/>
                    <a:gd name="T30" fmla="*/ 124 w 146"/>
                    <a:gd name="T31" fmla="*/ 173 h 225"/>
                    <a:gd name="T32" fmla="*/ 134 w 146"/>
                    <a:gd name="T33" fmla="*/ 166 h 225"/>
                    <a:gd name="T34" fmla="*/ 129 w 146"/>
                    <a:gd name="T35" fmla="*/ 151 h 225"/>
                    <a:gd name="T36" fmla="*/ 90 w 146"/>
                    <a:gd name="T37" fmla="*/ 135 h 225"/>
                    <a:gd name="T38" fmla="*/ 95 w 146"/>
                    <a:gd name="T39" fmla="*/ 101 h 225"/>
                    <a:gd name="T40" fmla="*/ 134 w 146"/>
                    <a:gd name="T41" fmla="*/ 10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225">
                      <a:moveTo>
                        <a:pt x="134" y="101"/>
                      </a:moveTo>
                      <a:cubicBezTo>
                        <a:pt x="141" y="101"/>
                        <a:pt x="145" y="95"/>
                        <a:pt x="146" y="90"/>
                      </a:cubicBezTo>
                      <a:cubicBezTo>
                        <a:pt x="146" y="83"/>
                        <a:pt x="141" y="79"/>
                        <a:pt x="135" y="79"/>
                      </a:cubicBezTo>
                      <a:cubicBezTo>
                        <a:pt x="95" y="79"/>
                        <a:pt x="95" y="79"/>
                        <a:pt x="95" y="79"/>
                      </a:cubicBezTo>
                      <a:cubicBezTo>
                        <a:pt x="95" y="67"/>
                        <a:pt x="93" y="56"/>
                        <a:pt x="91" y="46"/>
                      </a:cubicBezTo>
                      <a:cubicBezTo>
                        <a:pt x="129" y="29"/>
                        <a:pt x="129" y="29"/>
                        <a:pt x="129" y="29"/>
                      </a:cubicBezTo>
                      <a:cubicBezTo>
                        <a:pt x="134" y="27"/>
                        <a:pt x="136" y="20"/>
                        <a:pt x="134" y="15"/>
                      </a:cubicBezTo>
                      <a:cubicBezTo>
                        <a:pt x="132" y="9"/>
                        <a:pt x="125" y="7"/>
                        <a:pt x="120" y="9"/>
                      </a:cubicBezTo>
                      <a:cubicBezTo>
                        <a:pt x="84" y="23"/>
                        <a:pt x="84" y="23"/>
                        <a:pt x="84" y="23"/>
                      </a:cubicBezTo>
                      <a:cubicBezTo>
                        <a:pt x="82" y="16"/>
                        <a:pt x="79" y="8"/>
                        <a:pt x="74" y="0"/>
                      </a:cubicBezTo>
                      <a:cubicBezTo>
                        <a:pt x="72" y="1"/>
                        <a:pt x="70" y="2"/>
                        <a:pt x="69" y="4"/>
                      </a:cubicBezTo>
                      <a:cubicBezTo>
                        <a:pt x="50" y="13"/>
                        <a:pt x="27" y="20"/>
                        <a:pt x="0" y="20"/>
                      </a:cubicBezTo>
                      <a:cubicBezTo>
                        <a:pt x="0" y="225"/>
                        <a:pt x="0" y="225"/>
                        <a:pt x="0" y="225"/>
                      </a:cubicBezTo>
                      <a:cubicBezTo>
                        <a:pt x="37" y="213"/>
                        <a:pt x="67" y="190"/>
                        <a:pt x="83" y="156"/>
                      </a:cubicBezTo>
                      <a:cubicBezTo>
                        <a:pt x="120" y="172"/>
                        <a:pt x="120" y="172"/>
                        <a:pt x="120" y="172"/>
                      </a:cubicBezTo>
                      <a:cubicBezTo>
                        <a:pt x="121" y="172"/>
                        <a:pt x="123" y="173"/>
                        <a:pt x="124" y="173"/>
                      </a:cubicBezTo>
                      <a:cubicBezTo>
                        <a:pt x="129" y="173"/>
                        <a:pt x="133" y="169"/>
                        <a:pt x="134" y="166"/>
                      </a:cubicBezTo>
                      <a:cubicBezTo>
                        <a:pt x="136" y="161"/>
                        <a:pt x="134" y="154"/>
                        <a:pt x="129" y="151"/>
                      </a:cubicBezTo>
                      <a:cubicBezTo>
                        <a:pt x="90" y="135"/>
                        <a:pt x="90" y="135"/>
                        <a:pt x="90" y="135"/>
                      </a:cubicBezTo>
                      <a:cubicBezTo>
                        <a:pt x="93" y="124"/>
                        <a:pt x="95" y="113"/>
                        <a:pt x="95" y="101"/>
                      </a:cubicBezTo>
                      <a:lnTo>
                        <a:pt x="13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76" fontAlgn="auto">
                    <a:spcBef>
                      <a:spcPts val="0"/>
                    </a:spcBef>
                    <a:spcAft>
                      <a:spcPts val="0"/>
                    </a:spcAft>
                    <a:defRPr/>
                  </a:pPr>
                  <a:endParaRPr lang="en-US" sz="1867" kern="0" dirty="0">
                    <a:solidFill>
                      <a:srgbClr val="FFFFFF"/>
                    </a:solidFill>
                    <a:latin typeface="CiscoSansTT Light"/>
                    <a:ea typeface=""/>
                    <a:cs typeface="CiscoSansTT Light"/>
                  </a:endParaRPr>
                </a:p>
              </p:txBody>
            </p:sp>
            <p:sp>
              <p:nvSpPr>
                <p:cNvPr id="345" name="Freeform 8">
                  <a:extLst>
                    <a:ext uri="{FF2B5EF4-FFF2-40B4-BE49-F238E27FC236}">
                      <a16:creationId xmlns:a16="http://schemas.microsoft.com/office/drawing/2014/main" id="{2C1782AE-7AFD-4819-9131-28EB0487F804}"/>
                    </a:ext>
                  </a:extLst>
                </p:cNvPr>
                <p:cNvSpPr>
                  <a:spLocks/>
                </p:cNvSpPr>
                <p:nvPr/>
              </p:nvSpPr>
              <p:spPr bwMode="auto">
                <a:xfrm>
                  <a:off x="6595065" y="1082506"/>
                  <a:ext cx="139496" cy="76777"/>
                </a:xfrm>
                <a:custGeom>
                  <a:avLst/>
                  <a:gdLst>
                    <a:gd name="T0" fmla="*/ 179 w 209"/>
                    <a:gd name="T1" fmla="*/ 96 h 115"/>
                    <a:gd name="T2" fmla="*/ 156 w 209"/>
                    <a:gd name="T3" fmla="*/ 72 h 115"/>
                    <a:gd name="T4" fmla="*/ 185 w 209"/>
                    <a:gd name="T5" fmla="*/ 39 h 115"/>
                    <a:gd name="T6" fmla="*/ 189 w 209"/>
                    <a:gd name="T7" fmla="*/ 39 h 115"/>
                    <a:gd name="T8" fmla="*/ 209 w 209"/>
                    <a:gd name="T9" fmla="*/ 19 h 115"/>
                    <a:gd name="T10" fmla="*/ 189 w 209"/>
                    <a:gd name="T11" fmla="*/ 0 h 115"/>
                    <a:gd name="T12" fmla="*/ 170 w 209"/>
                    <a:gd name="T13" fmla="*/ 19 h 115"/>
                    <a:gd name="T14" fmla="*/ 172 w 209"/>
                    <a:gd name="T15" fmla="*/ 28 h 115"/>
                    <a:gd name="T16" fmla="*/ 142 w 209"/>
                    <a:gd name="T17" fmla="*/ 62 h 115"/>
                    <a:gd name="T18" fmla="*/ 106 w 209"/>
                    <a:gd name="T19" fmla="*/ 53 h 115"/>
                    <a:gd name="T20" fmla="*/ 67 w 209"/>
                    <a:gd name="T21" fmla="*/ 63 h 115"/>
                    <a:gd name="T22" fmla="*/ 37 w 209"/>
                    <a:gd name="T23" fmla="*/ 28 h 115"/>
                    <a:gd name="T24" fmla="*/ 39 w 209"/>
                    <a:gd name="T25" fmla="*/ 19 h 115"/>
                    <a:gd name="T26" fmla="*/ 19 w 209"/>
                    <a:gd name="T27" fmla="*/ 0 h 115"/>
                    <a:gd name="T28" fmla="*/ 0 w 209"/>
                    <a:gd name="T29" fmla="*/ 19 h 115"/>
                    <a:gd name="T30" fmla="*/ 19 w 209"/>
                    <a:gd name="T31" fmla="*/ 39 h 115"/>
                    <a:gd name="T32" fmla="*/ 24 w 209"/>
                    <a:gd name="T33" fmla="*/ 39 h 115"/>
                    <a:gd name="T34" fmla="*/ 52 w 209"/>
                    <a:gd name="T35" fmla="*/ 73 h 115"/>
                    <a:gd name="T36" fmla="*/ 33 w 209"/>
                    <a:gd name="T37" fmla="*/ 96 h 115"/>
                    <a:gd name="T38" fmla="*/ 37 w 209"/>
                    <a:gd name="T39" fmla="*/ 99 h 115"/>
                    <a:gd name="T40" fmla="*/ 106 w 209"/>
                    <a:gd name="T41" fmla="*/ 115 h 115"/>
                    <a:gd name="T42" fmla="*/ 174 w 209"/>
                    <a:gd name="T43" fmla="*/ 99 h 115"/>
                    <a:gd name="T44" fmla="*/ 179 w 209"/>
                    <a:gd name="T4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115">
                      <a:moveTo>
                        <a:pt x="179" y="96"/>
                      </a:moveTo>
                      <a:cubicBezTo>
                        <a:pt x="173" y="86"/>
                        <a:pt x="165" y="78"/>
                        <a:pt x="156" y="72"/>
                      </a:cubicBezTo>
                      <a:cubicBezTo>
                        <a:pt x="177" y="49"/>
                        <a:pt x="183" y="41"/>
                        <a:pt x="185" y="39"/>
                      </a:cubicBezTo>
                      <a:cubicBezTo>
                        <a:pt x="187" y="39"/>
                        <a:pt x="188" y="39"/>
                        <a:pt x="189" y="39"/>
                      </a:cubicBezTo>
                      <a:cubicBezTo>
                        <a:pt x="200" y="39"/>
                        <a:pt x="209" y="30"/>
                        <a:pt x="209" y="19"/>
                      </a:cubicBezTo>
                      <a:cubicBezTo>
                        <a:pt x="209" y="9"/>
                        <a:pt x="200" y="0"/>
                        <a:pt x="189" y="0"/>
                      </a:cubicBezTo>
                      <a:cubicBezTo>
                        <a:pt x="178" y="0"/>
                        <a:pt x="170" y="9"/>
                        <a:pt x="170" y="19"/>
                      </a:cubicBezTo>
                      <a:cubicBezTo>
                        <a:pt x="170" y="23"/>
                        <a:pt x="170" y="25"/>
                        <a:pt x="172" y="28"/>
                      </a:cubicBezTo>
                      <a:cubicBezTo>
                        <a:pt x="142" y="62"/>
                        <a:pt x="142" y="62"/>
                        <a:pt x="142" y="62"/>
                      </a:cubicBezTo>
                      <a:cubicBezTo>
                        <a:pt x="131" y="56"/>
                        <a:pt x="119" y="53"/>
                        <a:pt x="106" y="53"/>
                      </a:cubicBezTo>
                      <a:cubicBezTo>
                        <a:pt x="92" y="53"/>
                        <a:pt x="79" y="56"/>
                        <a:pt x="67" y="63"/>
                      </a:cubicBezTo>
                      <a:cubicBezTo>
                        <a:pt x="45" y="38"/>
                        <a:pt x="38" y="30"/>
                        <a:pt x="37" y="28"/>
                      </a:cubicBezTo>
                      <a:cubicBezTo>
                        <a:pt x="38" y="26"/>
                        <a:pt x="39" y="23"/>
                        <a:pt x="39" y="19"/>
                      </a:cubicBezTo>
                      <a:cubicBezTo>
                        <a:pt x="39" y="9"/>
                        <a:pt x="30" y="0"/>
                        <a:pt x="19" y="0"/>
                      </a:cubicBezTo>
                      <a:cubicBezTo>
                        <a:pt x="8" y="0"/>
                        <a:pt x="0" y="9"/>
                        <a:pt x="0" y="19"/>
                      </a:cubicBezTo>
                      <a:cubicBezTo>
                        <a:pt x="0" y="30"/>
                        <a:pt x="8" y="39"/>
                        <a:pt x="19" y="39"/>
                      </a:cubicBezTo>
                      <a:cubicBezTo>
                        <a:pt x="21" y="39"/>
                        <a:pt x="22" y="39"/>
                        <a:pt x="24" y="39"/>
                      </a:cubicBezTo>
                      <a:cubicBezTo>
                        <a:pt x="52" y="73"/>
                        <a:pt x="52" y="73"/>
                        <a:pt x="52" y="73"/>
                      </a:cubicBezTo>
                      <a:cubicBezTo>
                        <a:pt x="45" y="80"/>
                        <a:pt x="38" y="87"/>
                        <a:pt x="33" y="96"/>
                      </a:cubicBezTo>
                      <a:cubicBezTo>
                        <a:pt x="34" y="97"/>
                        <a:pt x="35" y="98"/>
                        <a:pt x="37" y="99"/>
                      </a:cubicBezTo>
                      <a:cubicBezTo>
                        <a:pt x="55" y="108"/>
                        <a:pt x="79" y="115"/>
                        <a:pt x="106" y="115"/>
                      </a:cubicBezTo>
                      <a:cubicBezTo>
                        <a:pt x="132" y="115"/>
                        <a:pt x="156" y="108"/>
                        <a:pt x="174" y="99"/>
                      </a:cubicBezTo>
                      <a:cubicBezTo>
                        <a:pt x="176" y="98"/>
                        <a:pt x="177" y="97"/>
                        <a:pt x="179" y="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476" fontAlgn="auto">
                    <a:spcBef>
                      <a:spcPts val="0"/>
                    </a:spcBef>
                    <a:spcAft>
                      <a:spcPts val="0"/>
                    </a:spcAft>
                    <a:defRPr/>
                  </a:pPr>
                  <a:endParaRPr lang="en-US" sz="1867" kern="0" dirty="0">
                    <a:solidFill>
                      <a:srgbClr val="FFFFFF"/>
                    </a:solidFill>
                    <a:latin typeface="CiscoSansTT Light"/>
                    <a:ea typeface=""/>
                    <a:cs typeface="CiscoSansTT Light"/>
                  </a:endParaRPr>
                </a:p>
              </p:txBody>
            </p:sp>
          </p:grpSp>
        </p:grpSp>
        <p:sp>
          <p:nvSpPr>
            <p:cNvPr id="358" name="Text Placeholder 5">
              <a:extLst>
                <a:ext uri="{FF2B5EF4-FFF2-40B4-BE49-F238E27FC236}">
                  <a16:creationId xmlns:a16="http://schemas.microsoft.com/office/drawing/2014/main" id="{84999EBA-713E-4D39-9E47-6DE4EB3889FC}"/>
                </a:ext>
              </a:extLst>
            </p:cNvPr>
            <p:cNvSpPr txBox="1">
              <a:spLocks/>
            </p:cNvSpPr>
            <p:nvPr/>
          </p:nvSpPr>
          <p:spPr>
            <a:xfrm>
              <a:off x="8238671" y="3829308"/>
              <a:ext cx="3266685" cy="2425188"/>
            </a:xfrm>
            <a:prstGeom prst="rect">
              <a:avLst/>
            </a:prstGeom>
          </p:spPr>
          <p:txBody>
            <a:bodyPr lIns="121893" tIns="60947" rIns="121893" bIns="60947" anchor="t">
              <a:noAutofit/>
            </a:bodyPr>
            <a:lstStyle>
              <a:lvl1pPr marL="0" indent="0" algn="l" defTabSz="684213" rtl="0" eaLnBrk="1" fontAlgn="base" hangingPunct="1">
                <a:lnSpc>
                  <a:spcPct val="100000"/>
                </a:lnSpc>
                <a:spcBef>
                  <a:spcPts val="1800"/>
                </a:spcBef>
                <a:spcAft>
                  <a:spcPct val="0"/>
                </a:spcAft>
                <a:buClr>
                  <a:schemeClr val="tx2"/>
                </a:buClr>
                <a:buSzPct val="80000"/>
                <a:buFont typeface="Arial"/>
                <a:buNone/>
                <a:defRPr lang="en-US" sz="1800" b="0" i="0" kern="1200">
                  <a:solidFill>
                    <a:schemeClr val="tx1"/>
                  </a:solidFill>
                  <a:latin typeface="+mn-lt"/>
                  <a:ea typeface="ＭＳ Ｐゴシック" charset="0"/>
                  <a:cs typeface="CiscoSans ExtraLight"/>
                </a:defRPr>
              </a:lvl1pPr>
              <a:lvl2pPr marL="274320" indent="-274320" algn="l" defTabSz="684213" rtl="0" eaLnBrk="1" fontAlgn="base" hangingPunct="1">
                <a:lnSpc>
                  <a:spcPct val="100000"/>
                </a:lnSpc>
                <a:spcBef>
                  <a:spcPts val="900"/>
                </a:spcBef>
                <a:spcAft>
                  <a:spcPct val="0"/>
                </a:spcAft>
                <a:buClrTx/>
                <a:buSzPct val="100000"/>
                <a:buFont typeface="Wingdings" charset="2"/>
                <a:buChar char="§"/>
                <a:defRPr lang="en-US" sz="1800" b="0" i="0" kern="1200">
                  <a:solidFill>
                    <a:schemeClr val="tx1"/>
                  </a:solidFill>
                  <a:latin typeface="+mn-lt"/>
                  <a:ea typeface="ＭＳ Ｐゴシック" charset="0"/>
                  <a:cs typeface="CiscoSans ExtraLight"/>
                </a:defRPr>
              </a:lvl2pPr>
              <a:lvl3pPr marL="548640" indent="-274320" algn="l" defTabSz="684213" rtl="0" eaLnBrk="1" fontAlgn="base" hangingPunct="1">
                <a:lnSpc>
                  <a:spcPct val="100000"/>
                </a:lnSpc>
                <a:spcBef>
                  <a:spcPts val="700"/>
                </a:spcBef>
                <a:spcAft>
                  <a:spcPct val="0"/>
                </a:spcAft>
                <a:buClrTx/>
                <a:buSzPct val="100000"/>
                <a:buFont typeface=".AppleSystemUIFont" charset="-120"/>
                <a:buChar char="–"/>
                <a:defRPr lang="en-US" sz="1400" b="0" i="0" kern="1200">
                  <a:solidFill>
                    <a:schemeClr val="tx1"/>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2"/>
                </a:buClr>
                <a:buSzPct val="80000"/>
                <a:buFont typeface="Arial"/>
                <a:buChar char="•"/>
                <a:defRPr lang="en-US" sz="1800" b="0" i="0" kern="1200">
                  <a:solidFill>
                    <a:schemeClr val="tx2"/>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defTabSz="609570">
                <a:spcBef>
                  <a:spcPts val="1067"/>
                </a:spcBef>
                <a:buSzTx/>
                <a:buNone/>
                <a:defRPr/>
              </a:pPr>
              <a:r>
                <a:rPr sz="2400" b="1" dirty="0">
                  <a:solidFill>
                    <a:schemeClr val="accent1"/>
                  </a:solidFill>
                  <a:latin typeface="CiscoSansTT ExtraLight" panose="020B0303020201020303" pitchFamily="34" charset="0"/>
                  <a:ea typeface="ＭＳ Ｐゴシック" pitchFamily="34" charset="-128"/>
                  <a:cs typeface=""/>
                </a:rPr>
                <a:t>It all starts with DNS</a:t>
              </a:r>
              <a:r>
                <a:rPr lang="en-US" sz="2400" b="1" dirty="0">
                  <a:solidFill>
                    <a:schemeClr val="accent1"/>
                  </a:solidFill>
                  <a:latin typeface="CiscoSansTT ExtraLight" panose="020B0303020201020303" pitchFamily="34" charset="0"/>
                  <a:ea typeface="ＭＳ Ｐゴシック" pitchFamily="34" charset="-128"/>
                  <a:cs typeface=""/>
                </a:rPr>
                <a:t> </a:t>
              </a:r>
              <a:r>
                <a:rPr lang="en-US" sz="1800" b="1" dirty="0">
                  <a:solidFill>
                    <a:schemeClr val="accent1"/>
                  </a:solidFill>
                  <a:latin typeface="CiscoSansTT ExtraLight" panose="020B0303020201020303" pitchFamily="34" charset="0"/>
                  <a:ea typeface="ＭＳ Ｐゴシック" pitchFamily="34" charset="-128"/>
                  <a:cs typeface=""/>
                </a:rPr>
                <a:t>(domain name servers)</a:t>
              </a:r>
              <a:endParaRPr sz="1800" b="1" dirty="0">
                <a:solidFill>
                  <a:schemeClr val="accent1"/>
                </a:solidFill>
                <a:latin typeface="CiscoSansTT ExtraLight" panose="020B0303020201020303" pitchFamily="34" charset="0"/>
              </a:endParaRPr>
            </a:p>
            <a:p>
              <a:pPr marL="0" lvl="2" indent="0" defTabSz="912239">
                <a:spcBef>
                  <a:spcPts val="900"/>
                </a:spcBef>
                <a:buNone/>
                <a:defRPr/>
              </a:pPr>
              <a:r>
                <a:rPr sz="2000" dirty="0">
                  <a:solidFill>
                    <a:schemeClr val="bg1"/>
                  </a:solidFill>
                  <a:latin typeface="CiscoSansTT ExtraLight" panose="020B0303020201020303" pitchFamily="34" charset="0"/>
                </a:rPr>
                <a:t>Precedes file execution and IP connection </a:t>
              </a:r>
              <a:endParaRPr lang="en-US" sz="2000" dirty="0">
                <a:solidFill>
                  <a:schemeClr val="bg1"/>
                </a:solidFill>
                <a:latin typeface="CiscoSansTT ExtraLight" panose="020B0303020201020303" pitchFamily="34" charset="0"/>
              </a:endParaRPr>
            </a:p>
            <a:p>
              <a:pPr marL="0" lvl="2" indent="0" defTabSz="912239">
                <a:spcBef>
                  <a:spcPts val="900"/>
                </a:spcBef>
                <a:buNone/>
                <a:defRPr/>
              </a:pPr>
              <a:r>
                <a:rPr sz="2000" dirty="0">
                  <a:solidFill>
                    <a:schemeClr val="bg1"/>
                  </a:solidFill>
                  <a:latin typeface="CiscoSansTT ExtraLight" panose="020B0303020201020303" pitchFamily="34" charset="0"/>
                </a:rPr>
                <a:t>Used by all devices</a:t>
              </a:r>
            </a:p>
            <a:p>
              <a:pPr marL="0" lvl="2" indent="0" defTabSz="912239">
                <a:spcBef>
                  <a:spcPts val="900"/>
                </a:spcBef>
                <a:buNone/>
                <a:defRPr/>
              </a:pPr>
              <a:r>
                <a:rPr sz="2000" dirty="0">
                  <a:solidFill>
                    <a:schemeClr val="bg1"/>
                  </a:solidFill>
                  <a:latin typeface="CiscoSansTT ExtraLight" panose="020B0303020201020303" pitchFamily="34" charset="0"/>
                </a:rPr>
                <a:t>Port agnostic</a:t>
              </a:r>
            </a:p>
          </p:txBody>
        </p:sp>
        <p:sp>
          <p:nvSpPr>
            <p:cNvPr id="256" name="Freeform 742">
              <a:extLst>
                <a:ext uri="{FF2B5EF4-FFF2-40B4-BE49-F238E27FC236}">
                  <a16:creationId xmlns:a16="http://schemas.microsoft.com/office/drawing/2014/main" id="{1D1CF2BB-47E5-4066-AD64-C3565023969D}"/>
                </a:ext>
              </a:extLst>
            </p:cNvPr>
            <p:cNvSpPr/>
            <p:nvPr/>
          </p:nvSpPr>
          <p:spPr>
            <a:xfrm flipH="1">
              <a:off x="5249591" y="2183533"/>
              <a:ext cx="3034428" cy="2823891"/>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84"/>
                <a:gd name="connsiteY0" fmla="*/ 0 h 1303499"/>
                <a:gd name="connsiteX1" fmla="*/ 889572 w 889584"/>
                <a:gd name="connsiteY1" fmla="*/ 1303499 h 1303499"/>
                <a:gd name="connsiteX0" fmla="*/ 3 w 889586"/>
                <a:gd name="connsiteY0" fmla="*/ 0 h 1303499"/>
                <a:gd name="connsiteX1" fmla="*/ 889575 w 889586"/>
                <a:gd name="connsiteY1" fmla="*/ 1303499 h 1303499"/>
                <a:gd name="connsiteX0" fmla="*/ 3 w 889575"/>
                <a:gd name="connsiteY0" fmla="*/ 0 h 1303499"/>
                <a:gd name="connsiteX1" fmla="*/ 889575 w 889575"/>
                <a:gd name="connsiteY1" fmla="*/ 1303499 h 1303499"/>
                <a:gd name="connsiteX0" fmla="*/ 3 w 889575"/>
                <a:gd name="connsiteY0" fmla="*/ 0 h 1303499"/>
                <a:gd name="connsiteX1" fmla="*/ 889575 w 889575"/>
                <a:gd name="connsiteY1" fmla="*/ 1303499 h 1303499"/>
                <a:gd name="connsiteX0" fmla="*/ 732 w 890304"/>
                <a:gd name="connsiteY0" fmla="*/ 0 h 1303499"/>
                <a:gd name="connsiteX1" fmla="*/ 890304 w 890304"/>
                <a:gd name="connsiteY1" fmla="*/ 1303499 h 1303499"/>
                <a:gd name="connsiteX0" fmla="*/ 428 w 890000"/>
                <a:gd name="connsiteY0" fmla="*/ 0 h 1303499"/>
                <a:gd name="connsiteX1" fmla="*/ 890000 w 890000"/>
                <a:gd name="connsiteY1" fmla="*/ 1303499 h 1303499"/>
                <a:gd name="connsiteX0" fmla="*/ 684 w 890256"/>
                <a:gd name="connsiteY0" fmla="*/ 0 h 1303499"/>
                <a:gd name="connsiteX1" fmla="*/ 890256 w 890256"/>
                <a:gd name="connsiteY1" fmla="*/ 1303499 h 1303499"/>
                <a:gd name="connsiteX0" fmla="*/ 684 w 891461"/>
                <a:gd name="connsiteY0" fmla="*/ 0 h 1239489"/>
                <a:gd name="connsiteX1" fmla="*/ 891461 w 891461"/>
                <a:gd name="connsiteY1" fmla="*/ 1239489 h 1239489"/>
                <a:gd name="connsiteX0" fmla="*/ 684 w 891461"/>
                <a:gd name="connsiteY0" fmla="*/ 0 h 1239489"/>
                <a:gd name="connsiteX1" fmla="*/ 891461 w 891461"/>
                <a:gd name="connsiteY1" fmla="*/ 1239489 h 1239489"/>
                <a:gd name="connsiteX0" fmla="*/ 436 w 891213"/>
                <a:gd name="connsiteY0" fmla="*/ 0 h 1239489"/>
                <a:gd name="connsiteX1" fmla="*/ 891213 w 891213"/>
                <a:gd name="connsiteY1" fmla="*/ 1239489 h 1239489"/>
                <a:gd name="connsiteX0" fmla="*/ 1188 w 891965"/>
                <a:gd name="connsiteY0" fmla="*/ 0 h 1239489"/>
                <a:gd name="connsiteX1" fmla="*/ 891965 w 891965"/>
                <a:gd name="connsiteY1" fmla="*/ 1239489 h 1239489"/>
                <a:gd name="connsiteX0" fmla="*/ 1998 w 892775"/>
                <a:gd name="connsiteY0" fmla="*/ 0 h 1239489"/>
                <a:gd name="connsiteX1" fmla="*/ 892775 w 892775"/>
                <a:gd name="connsiteY1" fmla="*/ 1239489 h 1239489"/>
                <a:gd name="connsiteX0" fmla="*/ 1336 w 892113"/>
                <a:gd name="connsiteY0" fmla="*/ 0 h 1239489"/>
                <a:gd name="connsiteX1" fmla="*/ 892113 w 892113"/>
                <a:gd name="connsiteY1" fmla="*/ 1239489 h 1239489"/>
                <a:gd name="connsiteX0" fmla="*/ 1331 w 892108"/>
                <a:gd name="connsiteY0" fmla="*/ 0 h 1239489"/>
                <a:gd name="connsiteX1" fmla="*/ 892108 w 892108"/>
                <a:gd name="connsiteY1" fmla="*/ 1239489 h 1239489"/>
                <a:gd name="connsiteX0" fmla="*/ 1331 w 890903"/>
                <a:gd name="connsiteY0" fmla="*/ 0 h 1271495"/>
                <a:gd name="connsiteX1" fmla="*/ 890903 w 890903"/>
                <a:gd name="connsiteY1" fmla="*/ 1271495 h 1271495"/>
                <a:gd name="connsiteX0" fmla="*/ 1331 w 892108"/>
                <a:gd name="connsiteY0" fmla="*/ 0 h 1261893"/>
                <a:gd name="connsiteX1" fmla="*/ 892108 w 892108"/>
                <a:gd name="connsiteY1" fmla="*/ 1261893 h 1261893"/>
                <a:gd name="connsiteX0" fmla="*/ 434 w 891211"/>
                <a:gd name="connsiteY0" fmla="*/ 0 h 1261893"/>
                <a:gd name="connsiteX1" fmla="*/ 891211 w 891211"/>
                <a:gd name="connsiteY1" fmla="*/ 1261893 h 1261893"/>
                <a:gd name="connsiteX0" fmla="*/ 434 w 891211"/>
                <a:gd name="connsiteY0" fmla="*/ 0 h 1261893"/>
                <a:gd name="connsiteX1" fmla="*/ 891211 w 891211"/>
                <a:gd name="connsiteY1" fmla="*/ 1261893 h 1261893"/>
                <a:gd name="connsiteX0" fmla="*/ 433 w 891215"/>
                <a:gd name="connsiteY0" fmla="*/ 0 h 1261893"/>
                <a:gd name="connsiteX1" fmla="*/ 891210 w 891215"/>
                <a:gd name="connsiteY1" fmla="*/ 1261893 h 1261893"/>
                <a:gd name="connsiteX0" fmla="*/ 1181 w 891963"/>
                <a:gd name="connsiteY0" fmla="*/ 0 h 1261893"/>
                <a:gd name="connsiteX1" fmla="*/ 891958 w 891963"/>
                <a:gd name="connsiteY1" fmla="*/ 1261893 h 1261893"/>
                <a:gd name="connsiteX0" fmla="*/ 1163 w 892198"/>
                <a:gd name="connsiteY0" fmla="*/ 0 h 1261893"/>
                <a:gd name="connsiteX1" fmla="*/ 891940 w 892198"/>
                <a:gd name="connsiteY1" fmla="*/ 1261893 h 1261893"/>
                <a:gd name="connsiteX0" fmla="*/ 518 w 891556"/>
                <a:gd name="connsiteY0" fmla="*/ 0 h 1261893"/>
                <a:gd name="connsiteX1" fmla="*/ 891295 w 891556"/>
                <a:gd name="connsiteY1" fmla="*/ 1261893 h 1261893"/>
                <a:gd name="connsiteX0" fmla="*/ 208 w 891249"/>
                <a:gd name="connsiteY0" fmla="*/ 0 h 1261893"/>
                <a:gd name="connsiteX1" fmla="*/ 890985 w 891249"/>
                <a:gd name="connsiteY1" fmla="*/ 1261893 h 1261893"/>
                <a:gd name="connsiteX0" fmla="*/ 209 w 891080"/>
                <a:gd name="connsiteY0" fmla="*/ 0 h 1261893"/>
                <a:gd name="connsiteX1" fmla="*/ 890986 w 891080"/>
                <a:gd name="connsiteY1" fmla="*/ 1261893 h 1261893"/>
                <a:gd name="connsiteX0" fmla="*/ 126 w 890998"/>
                <a:gd name="connsiteY0" fmla="*/ 0 h 1261893"/>
                <a:gd name="connsiteX1" fmla="*/ 890903 w 890998"/>
                <a:gd name="connsiteY1" fmla="*/ 1261893 h 1261893"/>
                <a:gd name="connsiteX0" fmla="*/ 0 w 890876"/>
                <a:gd name="connsiteY0" fmla="*/ 0 h 1261893"/>
                <a:gd name="connsiteX1" fmla="*/ 890777 w 890876"/>
                <a:gd name="connsiteY1" fmla="*/ 1261893 h 1261893"/>
                <a:gd name="connsiteX0" fmla="*/ 0 w 890877"/>
                <a:gd name="connsiteY0" fmla="*/ 0 h 1261893"/>
                <a:gd name="connsiteX1" fmla="*/ 890777 w 890877"/>
                <a:gd name="connsiteY1" fmla="*/ 1261893 h 1261893"/>
              </a:gdLst>
              <a:ahLst/>
              <a:cxnLst>
                <a:cxn ang="0">
                  <a:pos x="connsiteX0" y="connsiteY0"/>
                </a:cxn>
                <a:cxn ang="0">
                  <a:pos x="connsiteX1" y="connsiteY1"/>
                </a:cxn>
              </a:cxnLst>
              <a:rect l="l" t="t" r="r" b="b"/>
              <a:pathLst>
                <a:path w="890877" h="1261893">
                  <a:moveTo>
                    <a:pt x="0" y="0"/>
                  </a:moveTo>
                  <a:cubicBezTo>
                    <a:pt x="33884" y="1056851"/>
                    <a:pt x="901587" y="686112"/>
                    <a:pt x="890777" y="1261893"/>
                  </a:cubicBezTo>
                </a:path>
              </a:pathLst>
            </a:custGeom>
            <a:ln w="50800" cmpd="sng">
              <a:gradFill flip="none" rotWithShape="1">
                <a:gsLst>
                  <a:gs pos="76000">
                    <a:schemeClr val="tx2"/>
                  </a:gs>
                  <a:gs pos="100000">
                    <a:schemeClr val="accent6"/>
                  </a:gs>
                </a:gsLst>
                <a:lin ang="10800000" scaled="1"/>
                <a:tileRect/>
              </a:gradFill>
              <a:prstDash val="dash"/>
              <a:headEnd type="none" w="med" len="med"/>
              <a:tailEnd type="none" w="med" len="med"/>
            </a:ln>
          </p:spPr>
          <p:txBody>
            <a:bodyPr rtlCol="0" anchor="ctr"/>
            <a:lstStyle/>
            <a:p>
              <a:pPr algn="ctr" defTabSz="609335" fontAlgn="auto">
                <a:spcBef>
                  <a:spcPts val="0"/>
                </a:spcBef>
                <a:spcAft>
                  <a:spcPts val="0"/>
                </a:spcAft>
                <a:defRPr/>
              </a:pPr>
              <a:endParaRPr lang="en-US" kern="0" dirty="0">
                <a:solidFill>
                  <a:srgbClr val="5E81D3"/>
                </a:solidFill>
                <a:latin typeface="Franklin Gothic Book"/>
                <a:ea typeface="新細明體"/>
                <a:cs typeface="+mn-cs"/>
              </a:endParaRPr>
            </a:p>
          </p:txBody>
        </p:sp>
        <p:sp>
          <p:nvSpPr>
            <p:cNvPr id="257" name="Freeform 743">
              <a:extLst>
                <a:ext uri="{FF2B5EF4-FFF2-40B4-BE49-F238E27FC236}">
                  <a16:creationId xmlns:a16="http://schemas.microsoft.com/office/drawing/2014/main" id="{DDCCC8A1-EAE7-4DE6-BA80-12AC6E98E498}"/>
                </a:ext>
              </a:extLst>
            </p:cNvPr>
            <p:cNvSpPr/>
            <p:nvPr/>
          </p:nvSpPr>
          <p:spPr>
            <a:xfrm flipH="1">
              <a:off x="3617818" y="2186770"/>
              <a:ext cx="4378385" cy="2237779"/>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4 w 889578"/>
                <a:gd name="connsiteY0" fmla="*/ 0 h 1303499"/>
                <a:gd name="connsiteX1" fmla="*/ 889576 w 889578"/>
                <a:gd name="connsiteY1" fmla="*/ 1303499 h 1303499"/>
                <a:gd name="connsiteX0" fmla="*/ 4 w 889576"/>
                <a:gd name="connsiteY0" fmla="*/ 0 h 1303499"/>
                <a:gd name="connsiteX1" fmla="*/ 889576 w 889576"/>
                <a:gd name="connsiteY1" fmla="*/ 1303499 h 1303499"/>
                <a:gd name="connsiteX0" fmla="*/ 0 w 889572"/>
                <a:gd name="connsiteY0" fmla="*/ 0 h 1303499"/>
                <a:gd name="connsiteX1" fmla="*/ 889572 w 889572"/>
                <a:gd name="connsiteY1" fmla="*/ 1303499 h 1303499"/>
                <a:gd name="connsiteX0" fmla="*/ 1 w 889573"/>
                <a:gd name="connsiteY0" fmla="*/ 0 h 1303499"/>
                <a:gd name="connsiteX1" fmla="*/ 889573 w 889573"/>
                <a:gd name="connsiteY1" fmla="*/ 1303499 h 1303499"/>
                <a:gd name="connsiteX0" fmla="*/ 4 w 889576"/>
                <a:gd name="connsiteY0" fmla="*/ 0 h 1303499"/>
                <a:gd name="connsiteX1" fmla="*/ 889576 w 889576"/>
                <a:gd name="connsiteY1" fmla="*/ 1303499 h 1303499"/>
                <a:gd name="connsiteX0" fmla="*/ 4 w 889578"/>
                <a:gd name="connsiteY0" fmla="*/ 0 h 1303499"/>
                <a:gd name="connsiteX1" fmla="*/ 889576 w 889578"/>
                <a:gd name="connsiteY1" fmla="*/ 1303499 h 1303499"/>
                <a:gd name="connsiteX0" fmla="*/ 4 w 890310"/>
                <a:gd name="connsiteY0" fmla="*/ 0 h 1303499"/>
                <a:gd name="connsiteX1" fmla="*/ 889576 w 890310"/>
                <a:gd name="connsiteY1" fmla="*/ 1303499 h 1303499"/>
                <a:gd name="connsiteX0" fmla="*/ 536 w 890824"/>
                <a:gd name="connsiteY0" fmla="*/ 0 h 1303499"/>
                <a:gd name="connsiteX1" fmla="*/ 890108 w 890824"/>
                <a:gd name="connsiteY1" fmla="*/ 1303499 h 1303499"/>
                <a:gd name="connsiteX0" fmla="*/ 141 w 890439"/>
                <a:gd name="connsiteY0" fmla="*/ 0 h 1303499"/>
                <a:gd name="connsiteX1" fmla="*/ 889713 w 890439"/>
                <a:gd name="connsiteY1" fmla="*/ 1303499 h 1303499"/>
                <a:gd name="connsiteX0" fmla="*/ 143 w 889749"/>
                <a:gd name="connsiteY0" fmla="*/ 0 h 1303499"/>
                <a:gd name="connsiteX1" fmla="*/ 889715 w 889749"/>
                <a:gd name="connsiteY1" fmla="*/ 1303499 h 1303499"/>
                <a:gd name="connsiteX0" fmla="*/ 25 w 889631"/>
                <a:gd name="connsiteY0" fmla="*/ 0 h 1303499"/>
                <a:gd name="connsiteX1" fmla="*/ 889597 w 889631"/>
                <a:gd name="connsiteY1" fmla="*/ 1303499 h 1303499"/>
                <a:gd name="connsiteX0" fmla="*/ 25 w 889631"/>
                <a:gd name="connsiteY0" fmla="*/ 0 h 1303499"/>
                <a:gd name="connsiteX1" fmla="*/ 889597 w 889631"/>
                <a:gd name="connsiteY1" fmla="*/ 1303499 h 1303499"/>
                <a:gd name="connsiteX0" fmla="*/ 0 w 889608"/>
                <a:gd name="connsiteY0" fmla="*/ 0 h 1303499"/>
                <a:gd name="connsiteX1" fmla="*/ 889572 w 889608"/>
                <a:gd name="connsiteY1" fmla="*/ 1303499 h 1303499"/>
              </a:gdLst>
              <a:ahLst/>
              <a:cxnLst>
                <a:cxn ang="0">
                  <a:pos x="connsiteX0" y="connsiteY0"/>
                </a:cxn>
                <a:cxn ang="0">
                  <a:pos x="connsiteX1" y="connsiteY1"/>
                </a:cxn>
              </a:cxnLst>
              <a:rect l="l" t="t" r="r" b="b"/>
              <a:pathLst>
                <a:path w="889608" h="1303499">
                  <a:moveTo>
                    <a:pt x="0" y="0"/>
                  </a:moveTo>
                  <a:cubicBezTo>
                    <a:pt x="29327" y="1233168"/>
                    <a:pt x="896072" y="422341"/>
                    <a:pt x="889572" y="1303499"/>
                  </a:cubicBezTo>
                </a:path>
              </a:pathLst>
            </a:custGeom>
            <a:ln w="50800" cmpd="sng">
              <a:gradFill flip="none" rotWithShape="1">
                <a:gsLst>
                  <a:gs pos="76000">
                    <a:schemeClr val="tx2"/>
                  </a:gs>
                  <a:gs pos="100000">
                    <a:schemeClr val="accent6"/>
                  </a:gs>
                </a:gsLst>
                <a:lin ang="10800000" scaled="1"/>
                <a:tileRect/>
              </a:gradFill>
              <a:prstDash val="dash"/>
              <a:headEnd type="none" w="med" len="med"/>
              <a:tailEnd type="none" w="med" len="med"/>
            </a:ln>
          </p:spPr>
          <p:txBody>
            <a:bodyPr rtlCol="0" anchor="ctr"/>
            <a:lstStyle/>
            <a:p>
              <a:pPr algn="ctr" defTabSz="609335" fontAlgn="auto">
                <a:spcBef>
                  <a:spcPts val="0"/>
                </a:spcBef>
                <a:spcAft>
                  <a:spcPts val="0"/>
                </a:spcAft>
                <a:defRPr/>
              </a:pPr>
              <a:endParaRPr lang="en-US" kern="0" dirty="0">
                <a:solidFill>
                  <a:srgbClr val="5E81D3"/>
                </a:solidFill>
                <a:latin typeface="Franklin Gothic Book"/>
                <a:ea typeface="新細明體"/>
                <a:cs typeface="+mn-cs"/>
              </a:endParaRPr>
            </a:p>
          </p:txBody>
        </p:sp>
        <p:sp>
          <p:nvSpPr>
            <p:cNvPr id="258" name="Freeform 744">
              <a:extLst>
                <a:ext uri="{FF2B5EF4-FFF2-40B4-BE49-F238E27FC236}">
                  <a16:creationId xmlns:a16="http://schemas.microsoft.com/office/drawing/2014/main" id="{7F42813D-5E2C-4750-ABA0-AC9245414C53}"/>
                </a:ext>
              </a:extLst>
            </p:cNvPr>
            <p:cNvSpPr/>
            <p:nvPr/>
          </p:nvSpPr>
          <p:spPr>
            <a:xfrm flipH="1">
              <a:off x="1604757" y="2143262"/>
              <a:ext cx="6118776" cy="1360085"/>
            </a:xfrm>
            <a:custGeom>
              <a:avLst/>
              <a:gdLst>
                <a:gd name="connsiteX0" fmla="*/ 0 w 441989"/>
                <a:gd name="connsiteY0" fmla="*/ 0 h 497903"/>
                <a:gd name="connsiteX1" fmla="*/ 139870 w 441989"/>
                <a:gd name="connsiteY1" fmla="*/ 156644 h 497903"/>
                <a:gd name="connsiteX2" fmla="*/ 257361 w 441989"/>
                <a:gd name="connsiteY2" fmla="*/ 279721 h 497903"/>
                <a:gd name="connsiteX3" fmla="*/ 441989 w 441989"/>
                <a:gd name="connsiteY3" fmla="*/ 497903 h 497903"/>
                <a:gd name="connsiteX0" fmla="*/ 0 w 441989"/>
                <a:gd name="connsiteY0" fmla="*/ 0 h 497903"/>
                <a:gd name="connsiteX1" fmla="*/ 139870 w 441989"/>
                <a:gd name="connsiteY1" fmla="*/ 156644 h 497903"/>
                <a:gd name="connsiteX2" fmla="*/ 441989 w 441989"/>
                <a:gd name="connsiteY2" fmla="*/ 497903 h 497903"/>
                <a:gd name="connsiteX0" fmla="*/ 347072 w 347072"/>
                <a:gd name="connsiteY0" fmla="*/ 0 h 2511893"/>
                <a:gd name="connsiteX1" fmla="*/ 195 w 347072"/>
                <a:gd name="connsiteY1" fmla="*/ 2170634 h 2511893"/>
                <a:gd name="connsiteX2" fmla="*/ 302314 w 347072"/>
                <a:gd name="connsiteY2" fmla="*/ 2511893 h 2511893"/>
                <a:gd name="connsiteX0" fmla="*/ 895221 w 895221"/>
                <a:gd name="connsiteY0" fmla="*/ 0 h 2511893"/>
                <a:gd name="connsiteX1" fmla="*/ 54 w 895221"/>
                <a:gd name="connsiteY1" fmla="*/ 1303499 h 2511893"/>
                <a:gd name="connsiteX2" fmla="*/ 850463 w 895221"/>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95303 w 895303"/>
                <a:gd name="connsiteY0" fmla="*/ 0 h 2511893"/>
                <a:gd name="connsiteX1" fmla="*/ 136 w 895303"/>
                <a:gd name="connsiteY1" fmla="*/ 1303499 h 2511893"/>
                <a:gd name="connsiteX2" fmla="*/ 850545 w 895303"/>
                <a:gd name="connsiteY2" fmla="*/ 2511893 h 2511893"/>
                <a:gd name="connsiteX0" fmla="*/ 889712 w 889712"/>
                <a:gd name="connsiteY0" fmla="*/ 0 h 2511893"/>
                <a:gd name="connsiteX1" fmla="*/ 140 w 889712"/>
                <a:gd name="connsiteY1" fmla="*/ 1208394 h 2511893"/>
                <a:gd name="connsiteX2" fmla="*/ 844954 w 88971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622 w 889622"/>
                <a:gd name="connsiteY0" fmla="*/ 0 h 2511893"/>
                <a:gd name="connsiteX1" fmla="*/ 50 w 889622"/>
                <a:gd name="connsiteY1" fmla="*/ 1208394 h 2511893"/>
                <a:gd name="connsiteX2" fmla="*/ 844864 w 88962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889572 w 889572"/>
                <a:gd name="connsiteY0" fmla="*/ 0 h 2511893"/>
                <a:gd name="connsiteX1" fmla="*/ 0 w 889572"/>
                <a:gd name="connsiteY1" fmla="*/ 1208394 h 2511893"/>
                <a:gd name="connsiteX2" fmla="*/ 889572 w 889572"/>
                <a:gd name="connsiteY2" fmla="*/ 2511893 h 2511893"/>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574"/>
                <a:gd name="connsiteY0" fmla="*/ 0 h 1303499"/>
                <a:gd name="connsiteX1" fmla="*/ 889572 w 889574"/>
                <a:gd name="connsiteY1" fmla="*/ 1303499 h 1303499"/>
                <a:gd name="connsiteX0" fmla="*/ 0 w 889670"/>
                <a:gd name="connsiteY0" fmla="*/ 0 h 1303499"/>
                <a:gd name="connsiteX1" fmla="*/ 889572 w 889670"/>
                <a:gd name="connsiteY1" fmla="*/ 1303499 h 1303499"/>
                <a:gd name="connsiteX0" fmla="*/ 0 w 889670"/>
                <a:gd name="connsiteY0" fmla="*/ 0 h 1303499"/>
                <a:gd name="connsiteX1" fmla="*/ 889572 w 889670"/>
                <a:gd name="connsiteY1" fmla="*/ 1303499 h 1303499"/>
                <a:gd name="connsiteX0" fmla="*/ 0 w 889670"/>
                <a:gd name="connsiteY0" fmla="*/ 0 h 1303499"/>
                <a:gd name="connsiteX1" fmla="*/ 889572 w 889670"/>
                <a:gd name="connsiteY1" fmla="*/ 1303499 h 1303499"/>
                <a:gd name="connsiteX0" fmla="*/ 0 w 889574"/>
                <a:gd name="connsiteY0" fmla="*/ 0 h 1303499"/>
                <a:gd name="connsiteX1" fmla="*/ 889572 w 889574"/>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2"/>
                <a:gd name="connsiteY0" fmla="*/ 0 h 1303499"/>
                <a:gd name="connsiteX1" fmla="*/ 889572 w 889572"/>
                <a:gd name="connsiteY1" fmla="*/ 1303499 h 1303499"/>
                <a:gd name="connsiteX0" fmla="*/ 0 w 889573"/>
                <a:gd name="connsiteY0" fmla="*/ 0 h 1303499"/>
                <a:gd name="connsiteX1" fmla="*/ 889572 w 889573"/>
                <a:gd name="connsiteY1" fmla="*/ 1303499 h 1303499"/>
                <a:gd name="connsiteX0" fmla="*/ 234 w 889807"/>
                <a:gd name="connsiteY0" fmla="*/ 0 h 1303499"/>
                <a:gd name="connsiteX1" fmla="*/ 889806 w 889807"/>
                <a:gd name="connsiteY1" fmla="*/ 1303499 h 1303499"/>
                <a:gd name="connsiteX0" fmla="*/ 72 w 889645"/>
                <a:gd name="connsiteY0" fmla="*/ 0 h 1303499"/>
                <a:gd name="connsiteX1" fmla="*/ 889644 w 889645"/>
                <a:gd name="connsiteY1" fmla="*/ 1303499 h 1303499"/>
                <a:gd name="connsiteX0" fmla="*/ 69 w 890790"/>
                <a:gd name="connsiteY0" fmla="*/ 0 h 1303499"/>
                <a:gd name="connsiteX1" fmla="*/ 889641 w 890790"/>
                <a:gd name="connsiteY1" fmla="*/ 1303499 h 1303499"/>
                <a:gd name="connsiteX0" fmla="*/ 69 w 889960"/>
                <a:gd name="connsiteY0" fmla="*/ 0 h 1303499"/>
                <a:gd name="connsiteX1" fmla="*/ 889641 w 889960"/>
                <a:gd name="connsiteY1" fmla="*/ 1303499 h 1303499"/>
                <a:gd name="connsiteX0" fmla="*/ 69 w 890122"/>
                <a:gd name="connsiteY0" fmla="*/ 0 h 1303499"/>
                <a:gd name="connsiteX1" fmla="*/ 889641 w 890122"/>
                <a:gd name="connsiteY1" fmla="*/ 1303499 h 1303499"/>
                <a:gd name="connsiteX0" fmla="*/ 69 w 890314"/>
                <a:gd name="connsiteY0" fmla="*/ 0 h 1303499"/>
                <a:gd name="connsiteX1" fmla="*/ 889641 w 890314"/>
                <a:gd name="connsiteY1" fmla="*/ 1303499 h 1303499"/>
                <a:gd name="connsiteX0" fmla="*/ 71 w 889643"/>
                <a:gd name="connsiteY0" fmla="*/ 0 h 1303499"/>
                <a:gd name="connsiteX1" fmla="*/ 889643 w 889643"/>
                <a:gd name="connsiteY1" fmla="*/ 1303499 h 1303499"/>
                <a:gd name="connsiteX0" fmla="*/ 0 w 889572"/>
                <a:gd name="connsiteY0" fmla="*/ 0 h 1303499"/>
                <a:gd name="connsiteX1" fmla="*/ 889572 w 889572"/>
                <a:gd name="connsiteY1" fmla="*/ 1303499 h 1303499"/>
              </a:gdLst>
              <a:ahLst/>
              <a:cxnLst>
                <a:cxn ang="0">
                  <a:pos x="connsiteX0" y="connsiteY0"/>
                </a:cxn>
                <a:cxn ang="0">
                  <a:pos x="connsiteX1" y="connsiteY1"/>
                </a:cxn>
              </a:cxnLst>
              <a:rect l="l" t="t" r="r" b="b"/>
              <a:pathLst>
                <a:path w="889572" h="1303499">
                  <a:moveTo>
                    <a:pt x="0" y="0"/>
                  </a:moveTo>
                  <a:cubicBezTo>
                    <a:pt x="6891" y="1693614"/>
                    <a:pt x="889376" y="-370738"/>
                    <a:pt x="889572" y="1303499"/>
                  </a:cubicBezTo>
                </a:path>
              </a:pathLst>
            </a:custGeom>
            <a:ln w="50800" cmpd="sng">
              <a:gradFill flip="none" rotWithShape="1">
                <a:gsLst>
                  <a:gs pos="76000">
                    <a:schemeClr val="tx2"/>
                  </a:gs>
                  <a:gs pos="100000">
                    <a:schemeClr val="accent6"/>
                  </a:gs>
                </a:gsLst>
                <a:lin ang="10800000" scaled="1"/>
                <a:tileRect/>
              </a:gradFill>
              <a:prstDash val="dash"/>
              <a:headEnd type="none" w="med" len="med"/>
              <a:tailEnd type="none" w="med" len="med"/>
            </a:ln>
          </p:spPr>
          <p:txBody>
            <a:bodyPr rtlCol="0" anchor="ctr"/>
            <a:lstStyle/>
            <a:p>
              <a:pPr algn="ctr" defTabSz="609335" fontAlgn="auto">
                <a:spcBef>
                  <a:spcPts val="0"/>
                </a:spcBef>
                <a:spcAft>
                  <a:spcPts val="0"/>
                </a:spcAft>
                <a:defRPr/>
              </a:pPr>
              <a:endParaRPr lang="en-US" kern="0" dirty="0">
                <a:solidFill>
                  <a:srgbClr val="5E81D3"/>
                </a:solidFill>
                <a:latin typeface="Franklin Gothic Book"/>
                <a:ea typeface="新細明體"/>
                <a:cs typeface="+mn-cs"/>
              </a:endParaRPr>
            </a:p>
          </p:txBody>
        </p:sp>
        <p:grpSp>
          <p:nvGrpSpPr>
            <p:cNvPr id="331" name="Group 330">
              <a:extLst>
                <a:ext uri="{FF2B5EF4-FFF2-40B4-BE49-F238E27FC236}">
                  <a16:creationId xmlns:a16="http://schemas.microsoft.com/office/drawing/2014/main" id="{41041B31-4FA7-43FD-B3D9-B8604B4048D2}"/>
                </a:ext>
              </a:extLst>
            </p:cNvPr>
            <p:cNvGrpSpPr/>
            <p:nvPr/>
          </p:nvGrpSpPr>
          <p:grpSpPr>
            <a:xfrm>
              <a:off x="6423339" y="2620879"/>
              <a:ext cx="2447172" cy="777702"/>
              <a:chOff x="5471762" y="2398937"/>
              <a:chExt cx="1323317" cy="420545"/>
            </a:xfrm>
          </p:grpSpPr>
          <p:sp>
            <p:nvSpPr>
              <p:cNvPr id="332" name="Rounded Rectangle 313">
                <a:extLst>
                  <a:ext uri="{FF2B5EF4-FFF2-40B4-BE49-F238E27FC236}">
                    <a16:creationId xmlns:a16="http://schemas.microsoft.com/office/drawing/2014/main" id="{51B8AEB1-D818-496F-B839-566959417860}"/>
                  </a:ext>
                </a:extLst>
              </p:cNvPr>
              <p:cNvSpPr/>
              <p:nvPr/>
            </p:nvSpPr>
            <p:spPr>
              <a:xfrm>
                <a:off x="5471763" y="2398937"/>
                <a:ext cx="1323316" cy="420545"/>
              </a:xfrm>
              <a:prstGeom prst="roundRect">
                <a:avLst/>
              </a:prstGeom>
              <a:solidFill>
                <a:srgbClr val="FFFFFF"/>
              </a:solidFill>
              <a:ln w="38100" cap="rnd" cmpd="sng" algn="ctr">
                <a:solidFill>
                  <a:srgbClr val="FFFFFF"/>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sp>
            <p:nvSpPr>
              <p:cNvPr id="333" name="Rounded Rectangle 27">
                <a:extLst>
                  <a:ext uri="{FF2B5EF4-FFF2-40B4-BE49-F238E27FC236}">
                    <a16:creationId xmlns:a16="http://schemas.microsoft.com/office/drawing/2014/main" id="{0AA4E632-9234-4853-B4C2-869195CAFBA2}"/>
                  </a:ext>
                </a:extLst>
              </p:cNvPr>
              <p:cNvSpPr/>
              <p:nvPr/>
            </p:nvSpPr>
            <p:spPr>
              <a:xfrm>
                <a:off x="5471762" y="2403898"/>
                <a:ext cx="1220946" cy="414893"/>
              </a:xfrm>
              <a:prstGeom prst="roundRect">
                <a:avLst/>
              </a:prstGeom>
              <a:solidFill>
                <a:srgbClr val="FFFFFF"/>
              </a:solidFill>
              <a:ln w="38100" cap="rnd" cmpd="sng" algn="ctr">
                <a:solidFill>
                  <a:srgbClr val="00BCEB"/>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70" fontAlgn="auto">
                  <a:spcBef>
                    <a:spcPts val="0"/>
                  </a:spcBef>
                  <a:spcAft>
                    <a:spcPts val="0"/>
                  </a:spcAft>
                  <a:defRPr/>
                </a:pPr>
                <a:endParaRPr lang="en-US" sz="2400" kern="0" dirty="0">
                  <a:solidFill>
                    <a:srgbClr val="FFFFFF"/>
                  </a:solidFill>
                  <a:latin typeface="CiscoSansTT ExtraLight" panose="020B0303020201020303" pitchFamily="34" charset="0"/>
                  <a:ea typeface="+mn-ea"/>
                  <a:cs typeface="+mn-cs"/>
                </a:endParaRPr>
              </a:p>
            </p:txBody>
          </p:sp>
          <p:sp>
            <p:nvSpPr>
              <p:cNvPr id="334" name="Rectangle 333">
                <a:extLst>
                  <a:ext uri="{FF2B5EF4-FFF2-40B4-BE49-F238E27FC236}">
                    <a16:creationId xmlns:a16="http://schemas.microsoft.com/office/drawing/2014/main" id="{BCA506CE-435E-4FFE-B045-FD4008842B13}"/>
                  </a:ext>
                </a:extLst>
              </p:cNvPr>
              <p:cNvSpPr/>
              <p:nvPr/>
            </p:nvSpPr>
            <p:spPr>
              <a:xfrm>
                <a:off x="5782986" y="2477090"/>
                <a:ext cx="744981" cy="276205"/>
              </a:xfrm>
              <a:prstGeom prst="roundRect">
                <a:avLst/>
              </a:prstGeom>
              <a:noFill/>
              <a:ln w="38100">
                <a:noFill/>
              </a:ln>
            </p:spPr>
            <p:txBody>
              <a:bodyPr wrap="none">
                <a:spAutoFit/>
              </a:bodyPr>
              <a:lstStyle/>
              <a:p>
                <a:pPr algn="ctr" defTabSz="609570" fontAlgn="auto">
                  <a:spcBef>
                    <a:spcPts val="0"/>
                  </a:spcBef>
                  <a:spcAft>
                    <a:spcPts val="0"/>
                  </a:spcAft>
                  <a:defRPr/>
                </a:pPr>
                <a:r>
                  <a:rPr lang="en-US" sz="2400" b="1" kern="0" dirty="0">
                    <a:solidFill>
                      <a:srgbClr val="049FD9"/>
                    </a:solidFill>
                    <a:latin typeface="CiscoSansTT ExtraLight" panose="020B0303020201020303" pitchFamily="34" charset="0"/>
                    <a:ea typeface="ＭＳ Ｐゴシック" pitchFamily="34" charset="-128"/>
                    <a:cs typeface="+mn-cs"/>
                  </a:rPr>
                  <a:t>First line</a:t>
                </a:r>
              </a:p>
            </p:txBody>
          </p:sp>
        </p:grpSp>
        <p:grpSp>
          <p:nvGrpSpPr>
            <p:cNvPr id="335" name="Group 334">
              <a:extLst>
                <a:ext uri="{FF2B5EF4-FFF2-40B4-BE49-F238E27FC236}">
                  <a16:creationId xmlns:a16="http://schemas.microsoft.com/office/drawing/2014/main" id="{38D5F5D4-FED0-4DCD-9830-B320388F5853}"/>
                </a:ext>
              </a:extLst>
            </p:cNvPr>
            <p:cNvGrpSpPr/>
            <p:nvPr/>
          </p:nvGrpSpPr>
          <p:grpSpPr>
            <a:xfrm>
              <a:off x="5773397" y="2408283"/>
              <a:ext cx="1037312" cy="1321088"/>
              <a:chOff x="2397940" y="1178226"/>
              <a:chExt cx="560930" cy="714383"/>
            </a:xfrm>
          </p:grpSpPr>
          <p:sp>
            <p:nvSpPr>
              <p:cNvPr id="336" name="Freeform 791">
                <a:extLst>
                  <a:ext uri="{FF2B5EF4-FFF2-40B4-BE49-F238E27FC236}">
                    <a16:creationId xmlns:a16="http://schemas.microsoft.com/office/drawing/2014/main" id="{F2B091BE-0D77-483B-BF27-73B2DD1361D3}"/>
                  </a:ext>
                </a:extLst>
              </p:cNvPr>
              <p:cNvSpPr>
                <a:spLocks noChangeArrowheads="1"/>
              </p:cNvSpPr>
              <p:nvPr/>
            </p:nvSpPr>
            <p:spPr bwMode="auto">
              <a:xfrm>
                <a:off x="2397940" y="1178226"/>
                <a:ext cx="560930" cy="712442"/>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FFFFFF"/>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400" kern="0" dirty="0">
                  <a:solidFill>
                    <a:srgbClr val="333333"/>
                  </a:solidFill>
                  <a:latin typeface="CiscoSansTT ExtraLight" panose="020B0303020201020303" pitchFamily="34" charset="0"/>
                  <a:ea typeface="ＭＳ Ｐゴシック" pitchFamily="34" charset="-128"/>
                  <a:cs typeface="+mn-cs"/>
                </a:endParaRPr>
              </a:p>
            </p:txBody>
          </p:sp>
          <p:grpSp>
            <p:nvGrpSpPr>
              <p:cNvPr id="337" name="Group 336">
                <a:extLst>
                  <a:ext uri="{FF2B5EF4-FFF2-40B4-BE49-F238E27FC236}">
                    <a16:creationId xmlns:a16="http://schemas.microsoft.com/office/drawing/2014/main" id="{5006B34C-EFE1-4D4D-83C5-EE1A5CC32CE5}"/>
                  </a:ext>
                </a:extLst>
              </p:cNvPr>
              <p:cNvGrpSpPr/>
              <p:nvPr/>
            </p:nvGrpSpPr>
            <p:grpSpPr>
              <a:xfrm>
                <a:off x="2397940" y="1180167"/>
                <a:ext cx="560930" cy="712442"/>
                <a:chOff x="1755735" y="1691466"/>
                <a:chExt cx="405342" cy="514828"/>
              </a:xfrm>
            </p:grpSpPr>
            <p:sp>
              <p:nvSpPr>
                <p:cNvPr id="338" name="Freeform 736">
                  <a:extLst>
                    <a:ext uri="{FF2B5EF4-FFF2-40B4-BE49-F238E27FC236}">
                      <a16:creationId xmlns:a16="http://schemas.microsoft.com/office/drawing/2014/main" id="{00508774-9C0A-43A0-A634-0C59D307D140}"/>
                    </a:ext>
                  </a:extLst>
                </p:cNvPr>
                <p:cNvSpPr>
                  <a:spLocks noChangeArrowheads="1"/>
                </p:cNvSpPr>
                <p:nvPr/>
              </p:nvSpPr>
              <p:spPr bwMode="auto">
                <a:xfrm>
                  <a:off x="1755735" y="1691466"/>
                  <a:ext cx="405342" cy="514828"/>
                </a:xfrm>
                <a:custGeom>
                  <a:avLst/>
                  <a:gdLst>
                    <a:gd name="T0" fmla="*/ 3 w 769"/>
                    <a:gd name="T1" fmla="*/ 0 h 973"/>
                    <a:gd name="T2" fmla="*/ 768 w 769"/>
                    <a:gd name="T3" fmla="*/ 0 h 973"/>
                    <a:gd name="T4" fmla="*/ 768 w 769"/>
                    <a:gd name="T5" fmla="*/ 424 h 973"/>
                    <a:gd name="T6" fmla="*/ 384 w 769"/>
                    <a:gd name="T7" fmla="*/ 972 h 973"/>
                    <a:gd name="T8" fmla="*/ 0 w 769"/>
                    <a:gd name="T9" fmla="*/ 424 h 973"/>
                    <a:gd name="T10" fmla="*/ 0 w 769"/>
                    <a:gd name="T11" fmla="*/ 0 h 973"/>
                    <a:gd name="T12" fmla="*/ 3 w 769"/>
                    <a:gd name="T13" fmla="*/ 0 h 973"/>
                  </a:gdLst>
                  <a:ahLst/>
                  <a:cxnLst>
                    <a:cxn ang="0">
                      <a:pos x="T0" y="T1"/>
                    </a:cxn>
                    <a:cxn ang="0">
                      <a:pos x="T2" y="T3"/>
                    </a:cxn>
                    <a:cxn ang="0">
                      <a:pos x="T4" y="T5"/>
                    </a:cxn>
                    <a:cxn ang="0">
                      <a:pos x="T6" y="T7"/>
                    </a:cxn>
                    <a:cxn ang="0">
                      <a:pos x="T8" y="T9"/>
                    </a:cxn>
                    <a:cxn ang="0">
                      <a:pos x="T10" y="T11"/>
                    </a:cxn>
                    <a:cxn ang="0">
                      <a:pos x="T12" y="T13"/>
                    </a:cxn>
                  </a:cxnLst>
                  <a:rect l="0" t="0" r="r" b="b"/>
                  <a:pathLst>
                    <a:path w="769" h="973">
                      <a:moveTo>
                        <a:pt x="3" y="0"/>
                      </a:moveTo>
                      <a:lnTo>
                        <a:pt x="768" y="0"/>
                      </a:lnTo>
                      <a:lnTo>
                        <a:pt x="768" y="424"/>
                      </a:lnTo>
                      <a:cubicBezTo>
                        <a:pt x="768" y="755"/>
                        <a:pt x="384" y="972"/>
                        <a:pt x="384" y="972"/>
                      </a:cubicBezTo>
                      <a:cubicBezTo>
                        <a:pt x="384" y="972"/>
                        <a:pt x="0" y="755"/>
                        <a:pt x="0" y="424"/>
                      </a:cubicBezTo>
                      <a:lnTo>
                        <a:pt x="0" y="0"/>
                      </a:lnTo>
                      <a:lnTo>
                        <a:pt x="3" y="0"/>
                      </a:lnTo>
                    </a:path>
                  </a:pathLst>
                </a:custGeom>
                <a:solidFill>
                  <a:srgbClr val="FFFFFF"/>
                </a:solidFill>
                <a:ln w="38100" cap="rnd">
                  <a:solidFill>
                    <a:srgbClr val="00BCEB"/>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400" kern="0" dirty="0">
                    <a:solidFill>
                      <a:srgbClr val="333333"/>
                    </a:solidFill>
                    <a:latin typeface="CiscoSansTT ExtraLight" panose="020B0303020201020303" pitchFamily="34" charset="0"/>
                    <a:ea typeface="ＭＳ Ｐゴシック" pitchFamily="34" charset="-128"/>
                    <a:cs typeface="+mn-cs"/>
                  </a:endParaRPr>
                </a:p>
              </p:txBody>
            </p:sp>
            <p:sp>
              <p:nvSpPr>
                <p:cNvPr id="339" name="Freeform 737">
                  <a:extLst>
                    <a:ext uri="{FF2B5EF4-FFF2-40B4-BE49-F238E27FC236}">
                      <a16:creationId xmlns:a16="http://schemas.microsoft.com/office/drawing/2014/main" id="{57823614-2A70-4B36-9C18-433F5ABA1D4B}"/>
                    </a:ext>
                  </a:extLst>
                </p:cNvPr>
                <p:cNvSpPr>
                  <a:spLocks noChangeArrowheads="1"/>
                </p:cNvSpPr>
                <p:nvPr/>
              </p:nvSpPr>
              <p:spPr bwMode="auto">
                <a:xfrm>
                  <a:off x="1832416" y="1800451"/>
                  <a:ext cx="272111" cy="212100"/>
                </a:xfrm>
                <a:custGeom>
                  <a:avLst/>
                  <a:gdLst>
                    <a:gd name="T0" fmla="*/ 966 w 2619"/>
                    <a:gd name="T1" fmla="*/ 2041 h 2042"/>
                    <a:gd name="T2" fmla="*/ 2611 w 2619"/>
                    <a:gd name="T3" fmla="*/ 389 h 2042"/>
                    <a:gd name="T4" fmla="*/ 2618 w 2619"/>
                    <a:gd name="T5" fmla="*/ 378 h 2042"/>
                    <a:gd name="T6" fmla="*/ 2240 w 2619"/>
                    <a:gd name="T7" fmla="*/ 0 h 2042"/>
                    <a:gd name="T8" fmla="*/ 2229 w 2619"/>
                    <a:gd name="T9" fmla="*/ 8 h 2042"/>
                    <a:gd name="T10" fmla="*/ 966 w 2619"/>
                    <a:gd name="T11" fmla="*/ 1279 h 2042"/>
                    <a:gd name="T12" fmla="*/ 389 w 2619"/>
                    <a:gd name="T13" fmla="*/ 709 h 2042"/>
                    <a:gd name="T14" fmla="*/ 378 w 2619"/>
                    <a:gd name="T15" fmla="*/ 701 h 2042"/>
                    <a:gd name="T16" fmla="*/ 0 w 2619"/>
                    <a:gd name="T17" fmla="*/ 1080 h 2042"/>
                    <a:gd name="T18" fmla="*/ 8 w 2619"/>
                    <a:gd name="T19" fmla="*/ 1091 h 2042"/>
                    <a:gd name="T20" fmla="*/ 966 w 2619"/>
                    <a:gd name="T21" fmla="*/ 2041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9" h="2042">
                      <a:moveTo>
                        <a:pt x="966" y="2041"/>
                      </a:moveTo>
                      <a:lnTo>
                        <a:pt x="2611" y="389"/>
                      </a:lnTo>
                      <a:cubicBezTo>
                        <a:pt x="2613" y="386"/>
                        <a:pt x="2616" y="381"/>
                        <a:pt x="2618" y="378"/>
                      </a:cubicBezTo>
                      <a:cubicBezTo>
                        <a:pt x="2518" y="230"/>
                        <a:pt x="2388" y="100"/>
                        <a:pt x="2240" y="0"/>
                      </a:cubicBezTo>
                      <a:cubicBezTo>
                        <a:pt x="2237" y="2"/>
                        <a:pt x="2232" y="5"/>
                        <a:pt x="2229" y="8"/>
                      </a:cubicBezTo>
                      <a:lnTo>
                        <a:pt x="966" y="1279"/>
                      </a:lnTo>
                      <a:lnTo>
                        <a:pt x="389" y="709"/>
                      </a:lnTo>
                      <a:cubicBezTo>
                        <a:pt x="386" y="707"/>
                        <a:pt x="381" y="704"/>
                        <a:pt x="378" y="701"/>
                      </a:cubicBezTo>
                      <a:cubicBezTo>
                        <a:pt x="230" y="802"/>
                        <a:pt x="100" y="932"/>
                        <a:pt x="0" y="1080"/>
                      </a:cubicBezTo>
                      <a:cubicBezTo>
                        <a:pt x="2" y="1083"/>
                        <a:pt x="5" y="1088"/>
                        <a:pt x="8" y="1091"/>
                      </a:cubicBezTo>
                      <a:lnTo>
                        <a:pt x="966" y="2041"/>
                      </a:lnTo>
                    </a:path>
                  </a:pathLst>
                </a:custGeom>
                <a:solidFill>
                  <a:srgbClr val="129FD9"/>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09570" fontAlgn="auto">
                    <a:spcBef>
                      <a:spcPts val="0"/>
                    </a:spcBef>
                    <a:spcAft>
                      <a:spcPts val="0"/>
                    </a:spcAft>
                    <a:defRPr/>
                  </a:pPr>
                  <a:endParaRPr lang="en-US" sz="2400" kern="0" dirty="0">
                    <a:solidFill>
                      <a:srgbClr val="333333"/>
                    </a:solidFill>
                    <a:latin typeface="CiscoSansTT ExtraLight" panose="020B0303020201020303" pitchFamily="34" charset="0"/>
                    <a:ea typeface="ＭＳ Ｐゴシック" pitchFamily="34" charset="-128"/>
                    <a:cs typeface="+mn-cs"/>
                  </a:endParaRPr>
                </a:p>
              </p:txBody>
            </p:sp>
          </p:grpSp>
        </p:grpSp>
        <p:sp>
          <p:nvSpPr>
            <p:cNvPr id="357" name="Rectangle 356">
              <a:extLst>
                <a:ext uri="{FF2B5EF4-FFF2-40B4-BE49-F238E27FC236}">
                  <a16:creationId xmlns:a16="http://schemas.microsoft.com/office/drawing/2014/main" id="{6177EA68-91AE-431B-946E-04D569C95108}"/>
                </a:ext>
              </a:extLst>
            </p:cNvPr>
            <p:cNvSpPr/>
            <p:nvPr/>
          </p:nvSpPr>
          <p:spPr>
            <a:xfrm>
              <a:off x="4705908" y="4603952"/>
              <a:ext cx="1202058" cy="420045"/>
            </a:xfrm>
            <a:prstGeom prst="roundRect">
              <a:avLst/>
            </a:prstGeom>
            <a:solidFill>
              <a:schemeClr val="accent1"/>
            </a:solidFill>
          </p:spPr>
          <p:txBody>
            <a:bodyPr wrap="square">
              <a:spAutoFit/>
            </a:bodyPr>
            <a:lstStyle/>
            <a:p>
              <a:pPr algn="ctr" defTabSz="609570" fontAlgn="auto">
                <a:spcBef>
                  <a:spcPts val="0"/>
                </a:spcBef>
                <a:spcAft>
                  <a:spcPts val="0"/>
                </a:spcAft>
                <a:defRPr/>
              </a:pPr>
              <a:r>
                <a:rPr lang="en-US" sz="1867" b="1" kern="0" dirty="0">
                  <a:solidFill>
                    <a:srgbClr val="FFFFFF"/>
                  </a:solidFill>
                  <a:latin typeface="CiscoSansTT ExtraLight" panose="020B0303020201020303" pitchFamily="34" charset="0"/>
                  <a:ea typeface="ＭＳ Ｐゴシック" pitchFamily="34" charset="-128"/>
                  <a:cs typeface="+mn-cs"/>
                </a:rPr>
                <a:t>Endpoint</a:t>
              </a:r>
            </a:p>
          </p:txBody>
        </p:sp>
        <p:sp>
          <p:nvSpPr>
            <p:cNvPr id="353" name="Rectangle 352">
              <a:extLst>
                <a:ext uri="{FF2B5EF4-FFF2-40B4-BE49-F238E27FC236}">
                  <a16:creationId xmlns:a16="http://schemas.microsoft.com/office/drawing/2014/main" id="{17D36A0F-991C-472A-96A8-98BE532D4B03}"/>
                </a:ext>
              </a:extLst>
            </p:cNvPr>
            <p:cNvSpPr/>
            <p:nvPr/>
          </p:nvSpPr>
          <p:spPr>
            <a:xfrm>
              <a:off x="2635143" y="3991357"/>
              <a:ext cx="2695003" cy="420045"/>
            </a:xfrm>
            <a:prstGeom prst="roundRect">
              <a:avLst/>
            </a:prstGeom>
            <a:solidFill>
              <a:schemeClr val="accent1"/>
            </a:solidFill>
          </p:spPr>
          <p:txBody>
            <a:bodyPr wrap="square">
              <a:spAutoFit/>
            </a:bodyPr>
            <a:lstStyle/>
            <a:p>
              <a:pPr algn="ctr" defTabSz="609570" fontAlgn="auto">
                <a:spcBef>
                  <a:spcPts val="0"/>
                </a:spcBef>
                <a:spcAft>
                  <a:spcPts val="0"/>
                </a:spcAft>
                <a:defRPr/>
              </a:pPr>
              <a:r>
                <a:rPr lang="en-US" sz="1867" b="1" kern="0" dirty="0">
                  <a:solidFill>
                    <a:srgbClr val="FFFFFF"/>
                  </a:solidFill>
                  <a:latin typeface="CiscoSansTT ExtraLight" panose="020B0303020201020303" pitchFamily="34" charset="0"/>
                  <a:ea typeface="ＭＳ Ｐゴシック" pitchFamily="34" charset="-128"/>
                  <a:cs typeface="+mn-cs"/>
                </a:rPr>
                <a:t>Network and endpoint</a:t>
              </a:r>
            </a:p>
          </p:txBody>
        </p:sp>
        <p:sp>
          <p:nvSpPr>
            <p:cNvPr id="349" name="Rectangle 348">
              <a:extLst>
                <a:ext uri="{FF2B5EF4-FFF2-40B4-BE49-F238E27FC236}">
                  <a16:creationId xmlns:a16="http://schemas.microsoft.com/office/drawing/2014/main" id="{F748DEF2-B30B-4D3E-9D61-99FA251B9414}"/>
                </a:ext>
              </a:extLst>
            </p:cNvPr>
            <p:cNvSpPr/>
            <p:nvPr/>
          </p:nvSpPr>
          <p:spPr>
            <a:xfrm>
              <a:off x="513553" y="2946449"/>
              <a:ext cx="2695001" cy="420045"/>
            </a:xfrm>
            <a:prstGeom prst="roundRect">
              <a:avLst/>
            </a:prstGeom>
            <a:solidFill>
              <a:schemeClr val="accent1"/>
            </a:solidFill>
          </p:spPr>
          <p:txBody>
            <a:bodyPr wrap="square">
              <a:spAutoFit/>
            </a:bodyPr>
            <a:lstStyle/>
            <a:p>
              <a:pPr algn="ctr" defTabSz="609570" fontAlgn="auto">
                <a:spcBef>
                  <a:spcPts val="0"/>
                </a:spcBef>
                <a:spcAft>
                  <a:spcPts val="0"/>
                </a:spcAft>
                <a:defRPr/>
              </a:pPr>
              <a:r>
                <a:rPr lang="en-US" sz="1867" b="1" kern="0" dirty="0">
                  <a:solidFill>
                    <a:srgbClr val="FFFFFF"/>
                  </a:solidFill>
                  <a:latin typeface="CiscoSansTT ExtraLight" panose="020B0303020201020303" pitchFamily="34" charset="0"/>
                  <a:ea typeface="ＭＳ Ｐゴシック" pitchFamily="34" charset="-128"/>
                  <a:cs typeface="+mn-cs"/>
                </a:rPr>
                <a:t>Network and endpoint</a:t>
              </a:r>
            </a:p>
          </p:txBody>
        </p:sp>
      </p:grpSp>
    </p:spTree>
    <p:extLst>
      <p:ext uri="{BB962C8B-B14F-4D97-AF65-F5344CB8AC3E}">
        <p14:creationId xmlns:p14="http://schemas.microsoft.com/office/powerpoint/2010/main" val="302711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B47E1-265F-4A3C-B9CE-50DADE95FBBC}"/>
              </a:ext>
            </a:extLst>
          </p:cNvPr>
          <p:cNvGrpSpPr/>
          <p:nvPr/>
        </p:nvGrpSpPr>
        <p:grpSpPr>
          <a:xfrm>
            <a:off x="461423" y="1395471"/>
            <a:ext cx="5068809" cy="5068809"/>
            <a:chOff x="461424" y="2155659"/>
            <a:chExt cx="3606101" cy="3606101"/>
          </a:xfrm>
        </p:grpSpPr>
        <p:sp>
          <p:nvSpPr>
            <p:cNvPr id="40" name="Rectangle: Rounded Corners 39">
              <a:extLst>
                <a:ext uri="{FF2B5EF4-FFF2-40B4-BE49-F238E27FC236}">
                  <a16:creationId xmlns:a16="http://schemas.microsoft.com/office/drawing/2014/main" id="{35F820F6-9C5D-4512-AD40-2474E23B45D2}"/>
                </a:ext>
              </a:extLst>
            </p:cNvPr>
            <p:cNvSpPr/>
            <p:nvPr/>
          </p:nvSpPr>
          <p:spPr>
            <a:xfrm>
              <a:off x="461424" y="2155659"/>
              <a:ext cx="3606101" cy="3606101"/>
            </a:xfrm>
            <a:prstGeom prst="roundRect">
              <a:avLst>
                <a:gd name="adj" fmla="val 50000"/>
              </a:avLst>
            </a:prstGeom>
            <a:solidFill>
              <a:schemeClr val="accent1"/>
            </a:solidFill>
            <a:ln w="25400" cap="flat" cmpd="sng" algn="ctr">
              <a:noFill/>
              <a:prstDash val="solid"/>
            </a:ln>
            <a:effectLst/>
          </p:spPr>
          <p:txBody>
            <a:bodyPr vert="vert270" anchor="ctr"/>
            <a:lstStyle/>
            <a:p>
              <a:pPr algn="ctr" defTabSz="1219140" fontAlgn="auto">
                <a:spcBef>
                  <a:spcPts val="0"/>
                </a:spcBef>
                <a:spcAft>
                  <a:spcPts val="0"/>
                </a:spcAft>
                <a:defRPr/>
              </a:pPr>
              <a:endParaRPr lang="en-US" sz="1867" kern="0" dirty="0">
                <a:solidFill>
                  <a:srgbClr val="FFFFFF"/>
                </a:solidFill>
                <a:latin typeface="CiscoSans ExtraLight" panose="020B0303020201020303" pitchFamily="34" charset="0"/>
                <a:ea typeface="ＭＳ Ｐゴシック" pitchFamily="34" charset="-128"/>
                <a:cs typeface="+mn-cs"/>
              </a:endParaRPr>
            </a:p>
          </p:txBody>
        </p:sp>
        <p:grpSp>
          <p:nvGrpSpPr>
            <p:cNvPr id="41" name="Group 40">
              <a:extLst>
                <a:ext uri="{FF2B5EF4-FFF2-40B4-BE49-F238E27FC236}">
                  <a16:creationId xmlns:a16="http://schemas.microsoft.com/office/drawing/2014/main" id="{52FCB735-D361-45C6-97DC-4FF0EE5640D8}"/>
                </a:ext>
              </a:extLst>
            </p:cNvPr>
            <p:cNvGrpSpPr/>
            <p:nvPr/>
          </p:nvGrpSpPr>
          <p:grpSpPr>
            <a:xfrm>
              <a:off x="1102105" y="2795331"/>
              <a:ext cx="2324733" cy="2326758"/>
              <a:chOff x="6206618" y="1848101"/>
              <a:chExt cx="1883118" cy="1884759"/>
            </a:xfrm>
            <a:solidFill>
              <a:srgbClr val="FFFFFF"/>
            </a:solidFill>
          </p:grpSpPr>
          <p:sp>
            <p:nvSpPr>
              <p:cNvPr id="42" name="Freeform 5">
                <a:extLst>
                  <a:ext uri="{FF2B5EF4-FFF2-40B4-BE49-F238E27FC236}">
                    <a16:creationId xmlns:a16="http://schemas.microsoft.com/office/drawing/2014/main" id="{A617F54F-F791-4869-AB1F-6BBC87E67E5B}"/>
                  </a:ext>
                </a:extLst>
              </p:cNvPr>
              <p:cNvSpPr>
                <a:spLocks noChangeAspect="1" noEditPoints="1"/>
              </p:cNvSpPr>
              <p:nvPr/>
            </p:nvSpPr>
            <p:spPr bwMode="auto">
              <a:xfrm rot="1719924">
                <a:off x="6206618" y="1848101"/>
                <a:ext cx="1883118" cy="1884759"/>
              </a:xfrm>
              <a:custGeom>
                <a:avLst/>
                <a:gdLst>
                  <a:gd name="T0" fmla="*/ 614 w 632"/>
                  <a:gd name="T1" fmla="*/ 299 h 633"/>
                  <a:gd name="T2" fmla="*/ 586 w 632"/>
                  <a:gd name="T3" fmla="*/ 299 h 633"/>
                  <a:gd name="T4" fmla="*/ 334 w 632"/>
                  <a:gd name="T5" fmla="*/ 48 h 633"/>
                  <a:gd name="T6" fmla="*/ 334 w 632"/>
                  <a:gd name="T7" fmla="*/ 18 h 633"/>
                  <a:gd name="T8" fmla="*/ 316 w 632"/>
                  <a:gd name="T9" fmla="*/ 0 h 633"/>
                  <a:gd name="T10" fmla="*/ 298 w 632"/>
                  <a:gd name="T11" fmla="*/ 18 h 633"/>
                  <a:gd name="T12" fmla="*/ 298 w 632"/>
                  <a:gd name="T13" fmla="*/ 48 h 633"/>
                  <a:gd name="T14" fmla="*/ 46 w 632"/>
                  <a:gd name="T15" fmla="*/ 299 h 633"/>
                  <a:gd name="T16" fmla="*/ 18 w 632"/>
                  <a:gd name="T17" fmla="*/ 299 h 633"/>
                  <a:gd name="T18" fmla="*/ 0 w 632"/>
                  <a:gd name="T19" fmla="*/ 317 h 633"/>
                  <a:gd name="T20" fmla="*/ 18 w 632"/>
                  <a:gd name="T21" fmla="*/ 335 h 633"/>
                  <a:gd name="T22" fmla="*/ 46 w 632"/>
                  <a:gd name="T23" fmla="*/ 335 h 633"/>
                  <a:gd name="T24" fmla="*/ 298 w 632"/>
                  <a:gd name="T25" fmla="*/ 587 h 633"/>
                  <a:gd name="T26" fmla="*/ 298 w 632"/>
                  <a:gd name="T27" fmla="*/ 615 h 633"/>
                  <a:gd name="T28" fmla="*/ 316 w 632"/>
                  <a:gd name="T29" fmla="*/ 633 h 633"/>
                  <a:gd name="T30" fmla="*/ 334 w 632"/>
                  <a:gd name="T31" fmla="*/ 615 h 633"/>
                  <a:gd name="T32" fmla="*/ 334 w 632"/>
                  <a:gd name="T33" fmla="*/ 587 h 633"/>
                  <a:gd name="T34" fmla="*/ 586 w 632"/>
                  <a:gd name="T35" fmla="*/ 335 h 633"/>
                  <a:gd name="T36" fmla="*/ 614 w 632"/>
                  <a:gd name="T37" fmla="*/ 335 h 633"/>
                  <a:gd name="T38" fmla="*/ 632 w 632"/>
                  <a:gd name="T39" fmla="*/ 317 h 633"/>
                  <a:gd name="T40" fmla="*/ 614 w 632"/>
                  <a:gd name="T41" fmla="*/ 299 h 633"/>
                  <a:gd name="T42" fmla="*/ 334 w 632"/>
                  <a:gd name="T43" fmla="*/ 559 h 633"/>
                  <a:gd name="T44" fmla="*/ 334 w 632"/>
                  <a:gd name="T45" fmla="*/ 531 h 633"/>
                  <a:gd name="T46" fmla="*/ 316 w 632"/>
                  <a:gd name="T47" fmla="*/ 513 h 633"/>
                  <a:gd name="T48" fmla="*/ 298 w 632"/>
                  <a:gd name="T49" fmla="*/ 531 h 633"/>
                  <a:gd name="T50" fmla="*/ 298 w 632"/>
                  <a:gd name="T51" fmla="*/ 559 h 633"/>
                  <a:gd name="T52" fmla="*/ 74 w 632"/>
                  <a:gd name="T53" fmla="*/ 335 h 633"/>
                  <a:gd name="T54" fmla="*/ 101 w 632"/>
                  <a:gd name="T55" fmla="*/ 335 h 633"/>
                  <a:gd name="T56" fmla="*/ 119 w 632"/>
                  <a:gd name="T57" fmla="*/ 317 h 633"/>
                  <a:gd name="T58" fmla="*/ 101 w 632"/>
                  <a:gd name="T59" fmla="*/ 299 h 633"/>
                  <a:gd name="T60" fmla="*/ 75 w 632"/>
                  <a:gd name="T61" fmla="*/ 299 h 633"/>
                  <a:gd name="T62" fmla="*/ 298 w 632"/>
                  <a:gd name="T63" fmla="*/ 76 h 633"/>
                  <a:gd name="T64" fmla="*/ 298 w 632"/>
                  <a:gd name="T65" fmla="*/ 102 h 633"/>
                  <a:gd name="T66" fmla="*/ 316 w 632"/>
                  <a:gd name="T67" fmla="*/ 120 h 633"/>
                  <a:gd name="T68" fmla="*/ 334 w 632"/>
                  <a:gd name="T69" fmla="*/ 102 h 633"/>
                  <a:gd name="T70" fmla="*/ 334 w 632"/>
                  <a:gd name="T71" fmla="*/ 76 h 633"/>
                  <a:gd name="T72" fmla="*/ 558 w 632"/>
                  <a:gd name="T73" fmla="*/ 299 h 633"/>
                  <a:gd name="T74" fmla="*/ 531 w 632"/>
                  <a:gd name="T75" fmla="*/ 299 h 633"/>
                  <a:gd name="T76" fmla="*/ 513 w 632"/>
                  <a:gd name="T77" fmla="*/ 317 h 633"/>
                  <a:gd name="T78" fmla="*/ 531 w 632"/>
                  <a:gd name="T79" fmla="*/ 335 h 633"/>
                  <a:gd name="T80" fmla="*/ 558 w 632"/>
                  <a:gd name="T81" fmla="*/ 335 h 633"/>
                  <a:gd name="T82" fmla="*/ 334 w 632"/>
                  <a:gd name="T83" fmla="*/ 559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633">
                    <a:moveTo>
                      <a:pt x="614" y="299"/>
                    </a:moveTo>
                    <a:cubicBezTo>
                      <a:pt x="586" y="299"/>
                      <a:pt x="586" y="299"/>
                      <a:pt x="586" y="299"/>
                    </a:cubicBezTo>
                    <a:cubicBezTo>
                      <a:pt x="576" y="164"/>
                      <a:pt x="469" y="57"/>
                      <a:pt x="334" y="48"/>
                    </a:cubicBezTo>
                    <a:cubicBezTo>
                      <a:pt x="334" y="18"/>
                      <a:pt x="334" y="18"/>
                      <a:pt x="334" y="18"/>
                    </a:cubicBezTo>
                    <a:cubicBezTo>
                      <a:pt x="334" y="9"/>
                      <a:pt x="326" y="0"/>
                      <a:pt x="316" y="0"/>
                    </a:cubicBezTo>
                    <a:cubicBezTo>
                      <a:pt x="306" y="0"/>
                      <a:pt x="298" y="9"/>
                      <a:pt x="298" y="18"/>
                    </a:cubicBezTo>
                    <a:cubicBezTo>
                      <a:pt x="298" y="48"/>
                      <a:pt x="298" y="48"/>
                      <a:pt x="298" y="48"/>
                    </a:cubicBezTo>
                    <a:cubicBezTo>
                      <a:pt x="164" y="57"/>
                      <a:pt x="56" y="164"/>
                      <a:pt x="46" y="299"/>
                    </a:cubicBezTo>
                    <a:cubicBezTo>
                      <a:pt x="18" y="299"/>
                      <a:pt x="18" y="299"/>
                      <a:pt x="18" y="299"/>
                    </a:cubicBezTo>
                    <a:cubicBezTo>
                      <a:pt x="8" y="299"/>
                      <a:pt x="0" y="307"/>
                      <a:pt x="0" y="317"/>
                    </a:cubicBezTo>
                    <a:cubicBezTo>
                      <a:pt x="0" y="327"/>
                      <a:pt x="8" y="335"/>
                      <a:pt x="18" y="335"/>
                    </a:cubicBezTo>
                    <a:cubicBezTo>
                      <a:pt x="46" y="335"/>
                      <a:pt x="46" y="335"/>
                      <a:pt x="46" y="335"/>
                    </a:cubicBezTo>
                    <a:cubicBezTo>
                      <a:pt x="55" y="470"/>
                      <a:pt x="163" y="578"/>
                      <a:pt x="298" y="587"/>
                    </a:cubicBezTo>
                    <a:cubicBezTo>
                      <a:pt x="298" y="615"/>
                      <a:pt x="298" y="615"/>
                      <a:pt x="298" y="615"/>
                    </a:cubicBezTo>
                    <a:cubicBezTo>
                      <a:pt x="298" y="625"/>
                      <a:pt x="306" y="633"/>
                      <a:pt x="316" y="633"/>
                    </a:cubicBezTo>
                    <a:cubicBezTo>
                      <a:pt x="326" y="633"/>
                      <a:pt x="334" y="625"/>
                      <a:pt x="334" y="615"/>
                    </a:cubicBezTo>
                    <a:cubicBezTo>
                      <a:pt x="334" y="587"/>
                      <a:pt x="334" y="587"/>
                      <a:pt x="334" y="587"/>
                    </a:cubicBezTo>
                    <a:cubicBezTo>
                      <a:pt x="469" y="578"/>
                      <a:pt x="577" y="470"/>
                      <a:pt x="586" y="335"/>
                    </a:cubicBezTo>
                    <a:cubicBezTo>
                      <a:pt x="614" y="335"/>
                      <a:pt x="614" y="335"/>
                      <a:pt x="614" y="335"/>
                    </a:cubicBezTo>
                    <a:cubicBezTo>
                      <a:pt x="624" y="335"/>
                      <a:pt x="632" y="327"/>
                      <a:pt x="632" y="317"/>
                    </a:cubicBezTo>
                    <a:cubicBezTo>
                      <a:pt x="632" y="307"/>
                      <a:pt x="624" y="299"/>
                      <a:pt x="614" y="299"/>
                    </a:cubicBezTo>
                    <a:close/>
                    <a:moveTo>
                      <a:pt x="334" y="559"/>
                    </a:moveTo>
                    <a:cubicBezTo>
                      <a:pt x="334" y="531"/>
                      <a:pt x="334" y="531"/>
                      <a:pt x="334" y="531"/>
                    </a:cubicBezTo>
                    <a:cubicBezTo>
                      <a:pt x="334" y="522"/>
                      <a:pt x="326" y="513"/>
                      <a:pt x="316" y="513"/>
                    </a:cubicBezTo>
                    <a:cubicBezTo>
                      <a:pt x="306" y="513"/>
                      <a:pt x="298" y="522"/>
                      <a:pt x="298" y="531"/>
                    </a:cubicBezTo>
                    <a:cubicBezTo>
                      <a:pt x="298" y="559"/>
                      <a:pt x="298" y="559"/>
                      <a:pt x="298" y="559"/>
                    </a:cubicBezTo>
                    <a:cubicBezTo>
                      <a:pt x="179" y="550"/>
                      <a:pt x="83" y="454"/>
                      <a:pt x="74" y="335"/>
                    </a:cubicBezTo>
                    <a:cubicBezTo>
                      <a:pt x="101" y="335"/>
                      <a:pt x="101" y="335"/>
                      <a:pt x="101" y="335"/>
                    </a:cubicBezTo>
                    <a:cubicBezTo>
                      <a:pt x="111" y="335"/>
                      <a:pt x="119" y="327"/>
                      <a:pt x="119" y="317"/>
                    </a:cubicBezTo>
                    <a:cubicBezTo>
                      <a:pt x="119" y="307"/>
                      <a:pt x="111" y="299"/>
                      <a:pt x="101" y="299"/>
                    </a:cubicBezTo>
                    <a:cubicBezTo>
                      <a:pt x="75" y="299"/>
                      <a:pt x="75" y="299"/>
                      <a:pt x="75" y="299"/>
                    </a:cubicBezTo>
                    <a:cubicBezTo>
                      <a:pt x="84" y="180"/>
                      <a:pt x="179" y="85"/>
                      <a:pt x="298" y="76"/>
                    </a:cubicBezTo>
                    <a:cubicBezTo>
                      <a:pt x="298" y="102"/>
                      <a:pt x="298" y="102"/>
                      <a:pt x="298" y="102"/>
                    </a:cubicBezTo>
                    <a:cubicBezTo>
                      <a:pt x="298" y="112"/>
                      <a:pt x="306" y="120"/>
                      <a:pt x="316" y="120"/>
                    </a:cubicBezTo>
                    <a:cubicBezTo>
                      <a:pt x="326" y="120"/>
                      <a:pt x="334" y="112"/>
                      <a:pt x="334" y="102"/>
                    </a:cubicBezTo>
                    <a:cubicBezTo>
                      <a:pt x="334" y="76"/>
                      <a:pt x="334" y="76"/>
                      <a:pt x="334" y="76"/>
                    </a:cubicBezTo>
                    <a:cubicBezTo>
                      <a:pt x="453" y="85"/>
                      <a:pt x="549" y="180"/>
                      <a:pt x="558" y="299"/>
                    </a:cubicBezTo>
                    <a:cubicBezTo>
                      <a:pt x="531" y="299"/>
                      <a:pt x="531" y="299"/>
                      <a:pt x="531" y="299"/>
                    </a:cubicBezTo>
                    <a:cubicBezTo>
                      <a:pt x="521" y="299"/>
                      <a:pt x="513" y="307"/>
                      <a:pt x="513" y="317"/>
                    </a:cubicBezTo>
                    <a:cubicBezTo>
                      <a:pt x="513" y="327"/>
                      <a:pt x="521" y="335"/>
                      <a:pt x="531" y="335"/>
                    </a:cubicBezTo>
                    <a:cubicBezTo>
                      <a:pt x="558" y="335"/>
                      <a:pt x="558" y="335"/>
                      <a:pt x="558" y="335"/>
                    </a:cubicBezTo>
                    <a:cubicBezTo>
                      <a:pt x="549" y="454"/>
                      <a:pt x="453" y="550"/>
                      <a:pt x="334" y="55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23" fontAlgn="auto">
                  <a:spcBef>
                    <a:spcPts val="0"/>
                  </a:spcBef>
                  <a:spcAft>
                    <a:spcPts val="0"/>
                  </a:spcAft>
                  <a:defRPr/>
                </a:pPr>
                <a:endParaRPr lang="en-US" sz="2400" kern="0" dirty="0">
                  <a:solidFill>
                    <a:prstClr val="black"/>
                  </a:solidFill>
                  <a:latin typeface="CiscoSansTT ExtraLight" panose="020B0303020201020303" pitchFamily="34" charset="0"/>
                  <a:ea typeface="ＭＳ Ｐゴシック" pitchFamily="34" charset="-128"/>
                  <a:cs typeface="+mn-cs"/>
                </a:endParaRPr>
              </a:p>
            </p:txBody>
          </p:sp>
          <p:grpSp>
            <p:nvGrpSpPr>
              <p:cNvPr id="43" name="Group 42">
                <a:extLst>
                  <a:ext uri="{FF2B5EF4-FFF2-40B4-BE49-F238E27FC236}">
                    <a16:creationId xmlns:a16="http://schemas.microsoft.com/office/drawing/2014/main" id="{BE77262C-4169-420C-B0E2-33DCC180EB16}"/>
                  </a:ext>
                </a:extLst>
              </p:cNvPr>
              <p:cNvGrpSpPr/>
              <p:nvPr/>
            </p:nvGrpSpPr>
            <p:grpSpPr>
              <a:xfrm>
                <a:off x="6665118" y="2251145"/>
                <a:ext cx="952499" cy="987668"/>
                <a:chOff x="7145742" y="1808493"/>
                <a:chExt cx="672168" cy="696986"/>
              </a:xfrm>
              <a:grpFill/>
            </p:grpSpPr>
            <p:sp>
              <p:nvSpPr>
                <p:cNvPr id="44" name="Freeform 7">
                  <a:extLst>
                    <a:ext uri="{FF2B5EF4-FFF2-40B4-BE49-F238E27FC236}">
                      <a16:creationId xmlns:a16="http://schemas.microsoft.com/office/drawing/2014/main" id="{FAE46655-85FF-42C5-B7C0-2ED7D120C166}"/>
                    </a:ext>
                  </a:extLst>
                </p:cNvPr>
                <p:cNvSpPr>
                  <a:spLocks/>
                </p:cNvSpPr>
                <p:nvPr/>
              </p:nvSpPr>
              <p:spPr bwMode="auto">
                <a:xfrm>
                  <a:off x="7145742" y="1967745"/>
                  <a:ext cx="368141" cy="486029"/>
                </a:xfrm>
                <a:custGeom>
                  <a:avLst/>
                  <a:gdLst>
                    <a:gd name="T0" fmla="*/ 300 w 422"/>
                    <a:gd name="T1" fmla="*/ 50 h 559"/>
                    <a:gd name="T2" fmla="*/ 300 w 422"/>
                    <a:gd name="T3" fmla="*/ 50 h 559"/>
                    <a:gd name="T4" fmla="*/ 252 w 422"/>
                    <a:gd name="T5" fmla="*/ 85 h 559"/>
                    <a:gd name="T6" fmla="*/ 198 w 422"/>
                    <a:gd name="T7" fmla="*/ 14 h 559"/>
                    <a:gd name="T8" fmla="*/ 164 w 422"/>
                    <a:gd name="T9" fmla="*/ 9 h 559"/>
                    <a:gd name="T10" fmla="*/ 162 w 422"/>
                    <a:gd name="T11" fmla="*/ 44 h 559"/>
                    <a:gd name="T12" fmla="*/ 217 w 422"/>
                    <a:gd name="T13" fmla="*/ 118 h 559"/>
                    <a:gd name="T14" fmla="*/ 174 w 422"/>
                    <a:gd name="T15" fmla="*/ 176 h 559"/>
                    <a:gd name="T16" fmla="*/ 94 w 422"/>
                    <a:gd name="T17" fmla="*/ 131 h 559"/>
                    <a:gd name="T18" fmla="*/ 61 w 422"/>
                    <a:gd name="T19" fmla="*/ 139 h 559"/>
                    <a:gd name="T20" fmla="*/ 70 w 422"/>
                    <a:gd name="T21" fmla="*/ 173 h 559"/>
                    <a:gd name="T22" fmla="*/ 150 w 422"/>
                    <a:gd name="T23" fmla="*/ 218 h 559"/>
                    <a:gd name="T24" fmla="*/ 122 w 422"/>
                    <a:gd name="T25" fmla="*/ 285 h 559"/>
                    <a:gd name="T26" fmla="*/ 30 w 422"/>
                    <a:gd name="T27" fmla="*/ 275 h 559"/>
                    <a:gd name="T28" fmla="*/ 0 w 422"/>
                    <a:gd name="T29" fmla="*/ 296 h 559"/>
                    <a:gd name="T30" fmla="*/ 13 w 422"/>
                    <a:gd name="T31" fmla="*/ 321 h 559"/>
                    <a:gd name="T32" fmla="*/ 20 w 422"/>
                    <a:gd name="T33" fmla="*/ 323 h 559"/>
                    <a:gd name="T34" fmla="*/ 114 w 422"/>
                    <a:gd name="T35" fmla="*/ 334 h 559"/>
                    <a:gd name="T36" fmla="*/ 199 w 422"/>
                    <a:gd name="T37" fmla="*/ 559 h 559"/>
                    <a:gd name="T38" fmla="*/ 422 w 422"/>
                    <a:gd name="T39" fmla="*/ 170 h 559"/>
                    <a:gd name="T40" fmla="*/ 306 w 422"/>
                    <a:gd name="T41" fmla="*/ 63 h 559"/>
                    <a:gd name="T42" fmla="*/ 300 w 422"/>
                    <a:gd name="T43" fmla="*/ 5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559">
                      <a:moveTo>
                        <a:pt x="300" y="50"/>
                      </a:moveTo>
                      <a:lnTo>
                        <a:pt x="300" y="50"/>
                      </a:lnTo>
                      <a:cubicBezTo>
                        <a:pt x="282" y="59"/>
                        <a:pt x="268" y="71"/>
                        <a:pt x="252" y="85"/>
                      </a:cubicBezTo>
                      <a:lnTo>
                        <a:pt x="198" y="14"/>
                      </a:lnTo>
                      <a:cubicBezTo>
                        <a:pt x="190" y="4"/>
                        <a:pt x="174" y="0"/>
                        <a:pt x="164" y="9"/>
                      </a:cubicBezTo>
                      <a:cubicBezTo>
                        <a:pt x="155" y="17"/>
                        <a:pt x="153" y="33"/>
                        <a:pt x="162" y="44"/>
                      </a:cubicBezTo>
                      <a:lnTo>
                        <a:pt x="217" y="118"/>
                      </a:lnTo>
                      <a:cubicBezTo>
                        <a:pt x="202" y="137"/>
                        <a:pt x="186" y="155"/>
                        <a:pt x="174" y="176"/>
                      </a:cubicBezTo>
                      <a:lnTo>
                        <a:pt x="94" y="131"/>
                      </a:lnTo>
                      <a:cubicBezTo>
                        <a:pt x="81" y="123"/>
                        <a:pt x="69" y="126"/>
                        <a:pt x="61" y="139"/>
                      </a:cubicBezTo>
                      <a:cubicBezTo>
                        <a:pt x="56" y="149"/>
                        <a:pt x="57" y="165"/>
                        <a:pt x="70" y="173"/>
                      </a:cubicBezTo>
                      <a:lnTo>
                        <a:pt x="150" y="218"/>
                      </a:lnTo>
                      <a:cubicBezTo>
                        <a:pt x="137" y="241"/>
                        <a:pt x="129" y="264"/>
                        <a:pt x="122" y="285"/>
                      </a:cubicBezTo>
                      <a:lnTo>
                        <a:pt x="30" y="275"/>
                      </a:lnTo>
                      <a:cubicBezTo>
                        <a:pt x="13" y="273"/>
                        <a:pt x="1" y="284"/>
                        <a:pt x="0" y="296"/>
                      </a:cubicBezTo>
                      <a:cubicBezTo>
                        <a:pt x="0" y="304"/>
                        <a:pt x="6" y="317"/>
                        <a:pt x="13" y="321"/>
                      </a:cubicBezTo>
                      <a:cubicBezTo>
                        <a:pt x="15" y="322"/>
                        <a:pt x="18" y="322"/>
                        <a:pt x="20" y="323"/>
                      </a:cubicBezTo>
                      <a:lnTo>
                        <a:pt x="114" y="334"/>
                      </a:lnTo>
                      <a:cubicBezTo>
                        <a:pt x="105" y="417"/>
                        <a:pt x="141" y="490"/>
                        <a:pt x="199" y="559"/>
                      </a:cubicBezTo>
                      <a:lnTo>
                        <a:pt x="422" y="170"/>
                      </a:lnTo>
                      <a:cubicBezTo>
                        <a:pt x="370" y="140"/>
                        <a:pt x="333" y="101"/>
                        <a:pt x="306" y="63"/>
                      </a:cubicBezTo>
                      <a:cubicBezTo>
                        <a:pt x="306" y="58"/>
                        <a:pt x="303" y="54"/>
                        <a:pt x="300" y="50"/>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609395" fontAlgn="auto">
                    <a:spcBef>
                      <a:spcPts val="0"/>
                    </a:spcBef>
                    <a:spcAft>
                      <a:spcPts val="0"/>
                    </a:spcAft>
                    <a:defRPr/>
                  </a:pPr>
                  <a:endParaRPr lang="en-US" sz="2400" kern="0" dirty="0">
                    <a:solidFill>
                      <a:srgbClr val="676767"/>
                    </a:solidFill>
                    <a:latin typeface="CiscoSansTT ExtraLight" panose="020B0303020201020303" pitchFamily="34" charset="0"/>
                    <a:ea typeface="ＭＳ Ｐゴシック" pitchFamily="34" charset="-128"/>
                    <a:cs typeface="+mn-cs"/>
                  </a:endParaRPr>
                </a:p>
              </p:txBody>
            </p:sp>
            <p:sp>
              <p:nvSpPr>
                <p:cNvPr id="45" name="Freeform 8">
                  <a:extLst>
                    <a:ext uri="{FF2B5EF4-FFF2-40B4-BE49-F238E27FC236}">
                      <a16:creationId xmlns:a16="http://schemas.microsoft.com/office/drawing/2014/main" id="{50D7AF41-6063-464C-A156-0153449E9AF2}"/>
                    </a:ext>
                  </a:extLst>
                </p:cNvPr>
                <p:cNvSpPr>
                  <a:spLocks/>
                </p:cNvSpPr>
                <p:nvPr/>
              </p:nvSpPr>
              <p:spPr bwMode="auto">
                <a:xfrm>
                  <a:off x="7340153" y="2126997"/>
                  <a:ext cx="430187" cy="378482"/>
                </a:xfrm>
                <a:custGeom>
                  <a:avLst/>
                  <a:gdLst>
                    <a:gd name="T0" fmla="*/ 396 w 492"/>
                    <a:gd name="T1" fmla="*/ 304 h 435"/>
                    <a:gd name="T2" fmla="*/ 396 w 492"/>
                    <a:gd name="T3" fmla="*/ 304 h 435"/>
                    <a:gd name="T4" fmla="*/ 431 w 492"/>
                    <a:gd name="T5" fmla="*/ 297 h 435"/>
                    <a:gd name="T6" fmla="*/ 422 w 492"/>
                    <a:gd name="T7" fmla="*/ 263 h 435"/>
                    <a:gd name="T8" fmla="*/ 344 w 492"/>
                    <a:gd name="T9" fmla="*/ 219 h 435"/>
                    <a:gd name="T10" fmla="*/ 372 w 492"/>
                    <a:gd name="T11" fmla="*/ 152 h 435"/>
                    <a:gd name="T12" fmla="*/ 464 w 492"/>
                    <a:gd name="T13" fmla="*/ 162 h 435"/>
                    <a:gd name="T14" fmla="*/ 489 w 492"/>
                    <a:gd name="T15" fmla="*/ 141 h 435"/>
                    <a:gd name="T16" fmla="*/ 469 w 492"/>
                    <a:gd name="T17" fmla="*/ 114 h 435"/>
                    <a:gd name="T18" fmla="*/ 383 w 492"/>
                    <a:gd name="T19" fmla="*/ 100 h 435"/>
                    <a:gd name="T20" fmla="*/ 389 w 492"/>
                    <a:gd name="T21" fmla="*/ 45 h 435"/>
                    <a:gd name="T22" fmla="*/ 375 w 492"/>
                    <a:gd name="T23" fmla="*/ 47 h 435"/>
                    <a:gd name="T24" fmla="*/ 223 w 492"/>
                    <a:gd name="T25" fmla="*/ 0 h 435"/>
                    <a:gd name="T26" fmla="*/ 0 w 492"/>
                    <a:gd name="T27" fmla="*/ 389 h 435"/>
                    <a:gd name="T28" fmla="*/ 236 w 492"/>
                    <a:gd name="T29" fmla="*/ 351 h 435"/>
                    <a:gd name="T30" fmla="*/ 291 w 492"/>
                    <a:gd name="T31" fmla="*/ 423 h 435"/>
                    <a:gd name="T32" fmla="*/ 298 w 492"/>
                    <a:gd name="T33" fmla="*/ 429 h 435"/>
                    <a:gd name="T34" fmla="*/ 325 w 492"/>
                    <a:gd name="T35" fmla="*/ 427 h 435"/>
                    <a:gd name="T36" fmla="*/ 332 w 492"/>
                    <a:gd name="T37" fmla="*/ 393 h 435"/>
                    <a:gd name="T38" fmla="*/ 273 w 492"/>
                    <a:gd name="T39" fmla="*/ 319 h 435"/>
                    <a:gd name="T40" fmla="*/ 320 w 492"/>
                    <a:gd name="T41" fmla="*/ 260 h 435"/>
                    <a:gd name="T42" fmla="*/ 396 w 492"/>
                    <a:gd name="T43" fmla="*/ 30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35">
                      <a:moveTo>
                        <a:pt x="396" y="304"/>
                      </a:moveTo>
                      <a:lnTo>
                        <a:pt x="396" y="304"/>
                      </a:lnTo>
                      <a:cubicBezTo>
                        <a:pt x="409" y="312"/>
                        <a:pt x="424" y="305"/>
                        <a:pt x="431" y="297"/>
                      </a:cubicBezTo>
                      <a:cubicBezTo>
                        <a:pt x="439" y="283"/>
                        <a:pt x="433" y="270"/>
                        <a:pt x="422" y="263"/>
                      </a:cubicBezTo>
                      <a:lnTo>
                        <a:pt x="344" y="219"/>
                      </a:lnTo>
                      <a:cubicBezTo>
                        <a:pt x="357" y="196"/>
                        <a:pt x="365" y="173"/>
                        <a:pt x="372" y="152"/>
                      </a:cubicBezTo>
                      <a:lnTo>
                        <a:pt x="464" y="162"/>
                      </a:lnTo>
                      <a:cubicBezTo>
                        <a:pt x="476" y="164"/>
                        <a:pt x="488" y="153"/>
                        <a:pt x="489" y="141"/>
                      </a:cubicBezTo>
                      <a:cubicBezTo>
                        <a:pt x="492" y="127"/>
                        <a:pt x="480" y="116"/>
                        <a:pt x="469" y="114"/>
                      </a:cubicBezTo>
                      <a:lnTo>
                        <a:pt x="383" y="100"/>
                      </a:lnTo>
                      <a:cubicBezTo>
                        <a:pt x="387" y="85"/>
                        <a:pt x="390" y="66"/>
                        <a:pt x="389" y="45"/>
                      </a:cubicBezTo>
                      <a:cubicBezTo>
                        <a:pt x="384" y="45"/>
                        <a:pt x="379" y="45"/>
                        <a:pt x="375" y="47"/>
                      </a:cubicBezTo>
                      <a:cubicBezTo>
                        <a:pt x="328" y="43"/>
                        <a:pt x="275" y="31"/>
                        <a:pt x="223" y="0"/>
                      </a:cubicBezTo>
                      <a:lnTo>
                        <a:pt x="0" y="389"/>
                      </a:lnTo>
                      <a:cubicBezTo>
                        <a:pt x="85" y="408"/>
                        <a:pt x="168" y="398"/>
                        <a:pt x="236" y="351"/>
                      </a:cubicBezTo>
                      <a:lnTo>
                        <a:pt x="291" y="423"/>
                      </a:lnTo>
                      <a:cubicBezTo>
                        <a:pt x="293" y="424"/>
                        <a:pt x="296" y="428"/>
                        <a:pt x="298" y="429"/>
                      </a:cubicBezTo>
                      <a:cubicBezTo>
                        <a:pt x="308" y="435"/>
                        <a:pt x="320" y="432"/>
                        <a:pt x="325" y="427"/>
                      </a:cubicBezTo>
                      <a:cubicBezTo>
                        <a:pt x="334" y="420"/>
                        <a:pt x="338" y="405"/>
                        <a:pt x="332" y="393"/>
                      </a:cubicBezTo>
                      <a:lnTo>
                        <a:pt x="273" y="319"/>
                      </a:lnTo>
                      <a:cubicBezTo>
                        <a:pt x="291" y="302"/>
                        <a:pt x="307" y="283"/>
                        <a:pt x="320" y="260"/>
                      </a:cubicBezTo>
                      <a:lnTo>
                        <a:pt x="396" y="304"/>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609395" fontAlgn="auto">
                    <a:spcBef>
                      <a:spcPts val="0"/>
                    </a:spcBef>
                    <a:spcAft>
                      <a:spcPts val="0"/>
                    </a:spcAft>
                    <a:defRPr/>
                  </a:pPr>
                  <a:endParaRPr lang="en-US" sz="2400" kern="0" dirty="0">
                    <a:solidFill>
                      <a:srgbClr val="676767"/>
                    </a:solidFill>
                    <a:latin typeface="CiscoSansTT ExtraLight" panose="020B0303020201020303" pitchFamily="34" charset="0"/>
                    <a:ea typeface="ＭＳ Ｐゴシック" pitchFamily="34" charset="-128"/>
                    <a:cs typeface="+mn-cs"/>
                  </a:endParaRPr>
                </a:p>
              </p:txBody>
            </p:sp>
            <p:sp>
              <p:nvSpPr>
                <p:cNvPr id="46" name="Freeform 9">
                  <a:extLst>
                    <a:ext uri="{FF2B5EF4-FFF2-40B4-BE49-F238E27FC236}">
                      <a16:creationId xmlns:a16="http://schemas.microsoft.com/office/drawing/2014/main" id="{DBD86E4A-8864-4289-84E0-960EA5C9C83C}"/>
                    </a:ext>
                  </a:extLst>
                </p:cNvPr>
                <p:cNvSpPr>
                  <a:spLocks/>
                </p:cNvSpPr>
                <p:nvPr/>
              </p:nvSpPr>
              <p:spPr bwMode="auto">
                <a:xfrm>
                  <a:off x="7441496" y="1808493"/>
                  <a:ext cx="376414" cy="320572"/>
                </a:xfrm>
                <a:custGeom>
                  <a:avLst/>
                  <a:gdLst>
                    <a:gd name="T0" fmla="*/ 282 w 432"/>
                    <a:gd name="T1" fmla="*/ 367 h 367"/>
                    <a:gd name="T2" fmla="*/ 282 w 432"/>
                    <a:gd name="T3" fmla="*/ 367 h 367"/>
                    <a:gd name="T4" fmla="*/ 263 w 432"/>
                    <a:gd name="T5" fmla="*/ 297 h 367"/>
                    <a:gd name="T6" fmla="*/ 354 w 432"/>
                    <a:gd name="T7" fmla="*/ 268 h 367"/>
                    <a:gd name="T8" fmla="*/ 361 w 432"/>
                    <a:gd name="T9" fmla="*/ 272 h 367"/>
                    <a:gd name="T10" fmla="*/ 421 w 432"/>
                    <a:gd name="T11" fmla="*/ 257 h 367"/>
                    <a:gd name="T12" fmla="*/ 403 w 432"/>
                    <a:gd name="T13" fmla="*/ 200 h 367"/>
                    <a:gd name="T14" fmla="*/ 346 w 432"/>
                    <a:gd name="T15" fmla="*/ 214 h 367"/>
                    <a:gd name="T16" fmla="*/ 340 w 432"/>
                    <a:gd name="T17" fmla="*/ 233 h 367"/>
                    <a:gd name="T18" fmla="*/ 246 w 432"/>
                    <a:gd name="T19" fmla="*/ 263 h 367"/>
                    <a:gd name="T20" fmla="*/ 186 w 432"/>
                    <a:gd name="T21" fmla="*/ 206 h 367"/>
                    <a:gd name="T22" fmla="*/ 101 w 432"/>
                    <a:gd name="T23" fmla="*/ 182 h 367"/>
                    <a:gd name="T24" fmla="*/ 80 w 432"/>
                    <a:gd name="T25" fmla="*/ 84 h 367"/>
                    <a:gd name="T26" fmla="*/ 93 w 432"/>
                    <a:gd name="T27" fmla="*/ 69 h 367"/>
                    <a:gd name="T28" fmla="*/ 75 w 432"/>
                    <a:gd name="T29" fmla="*/ 12 h 367"/>
                    <a:gd name="T30" fmla="*/ 18 w 432"/>
                    <a:gd name="T31" fmla="*/ 26 h 367"/>
                    <a:gd name="T32" fmla="*/ 34 w 432"/>
                    <a:gd name="T33" fmla="*/ 84 h 367"/>
                    <a:gd name="T34" fmla="*/ 43 w 432"/>
                    <a:gd name="T35" fmla="*/ 90 h 367"/>
                    <a:gd name="T36" fmla="*/ 61 w 432"/>
                    <a:gd name="T37" fmla="*/ 184 h 367"/>
                    <a:gd name="T38" fmla="*/ 0 w 432"/>
                    <a:gd name="T39" fmla="*/ 205 h 367"/>
                    <a:gd name="T40" fmla="*/ 4 w 432"/>
                    <a:gd name="T41" fmla="*/ 215 h 367"/>
                    <a:gd name="T42" fmla="*/ 120 w 432"/>
                    <a:gd name="T43" fmla="*/ 321 h 367"/>
                    <a:gd name="T44" fmla="*/ 269 w 432"/>
                    <a:gd name="T45" fmla="*/ 367 h 367"/>
                    <a:gd name="T46" fmla="*/ 282 w 432"/>
                    <a:gd name="T47"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367">
                      <a:moveTo>
                        <a:pt x="282" y="367"/>
                      </a:moveTo>
                      <a:lnTo>
                        <a:pt x="282" y="367"/>
                      </a:lnTo>
                      <a:cubicBezTo>
                        <a:pt x="281" y="342"/>
                        <a:pt x="274" y="318"/>
                        <a:pt x="263" y="297"/>
                      </a:cubicBezTo>
                      <a:cubicBezTo>
                        <a:pt x="328" y="277"/>
                        <a:pt x="348" y="269"/>
                        <a:pt x="354" y="268"/>
                      </a:cubicBezTo>
                      <a:cubicBezTo>
                        <a:pt x="358" y="270"/>
                        <a:pt x="360" y="271"/>
                        <a:pt x="361" y="272"/>
                      </a:cubicBezTo>
                      <a:cubicBezTo>
                        <a:pt x="383" y="284"/>
                        <a:pt x="410" y="278"/>
                        <a:pt x="421" y="257"/>
                      </a:cubicBezTo>
                      <a:cubicBezTo>
                        <a:pt x="432" y="239"/>
                        <a:pt x="424" y="212"/>
                        <a:pt x="403" y="200"/>
                      </a:cubicBezTo>
                      <a:cubicBezTo>
                        <a:pt x="382" y="188"/>
                        <a:pt x="357" y="195"/>
                        <a:pt x="346" y="214"/>
                      </a:cubicBezTo>
                      <a:cubicBezTo>
                        <a:pt x="342" y="221"/>
                        <a:pt x="340" y="225"/>
                        <a:pt x="340" y="233"/>
                      </a:cubicBezTo>
                      <a:lnTo>
                        <a:pt x="246" y="263"/>
                      </a:lnTo>
                      <a:cubicBezTo>
                        <a:pt x="232" y="240"/>
                        <a:pt x="212" y="221"/>
                        <a:pt x="186" y="206"/>
                      </a:cubicBezTo>
                      <a:cubicBezTo>
                        <a:pt x="159" y="191"/>
                        <a:pt x="131" y="182"/>
                        <a:pt x="101" y="182"/>
                      </a:cubicBezTo>
                      <a:cubicBezTo>
                        <a:pt x="85" y="111"/>
                        <a:pt x="80" y="88"/>
                        <a:pt x="80" y="84"/>
                      </a:cubicBezTo>
                      <a:cubicBezTo>
                        <a:pt x="84" y="81"/>
                        <a:pt x="89" y="77"/>
                        <a:pt x="93" y="69"/>
                      </a:cubicBezTo>
                      <a:cubicBezTo>
                        <a:pt x="104" y="51"/>
                        <a:pt x="96" y="24"/>
                        <a:pt x="75" y="12"/>
                      </a:cubicBezTo>
                      <a:cubicBezTo>
                        <a:pt x="54" y="0"/>
                        <a:pt x="29" y="7"/>
                        <a:pt x="18" y="26"/>
                      </a:cubicBezTo>
                      <a:cubicBezTo>
                        <a:pt x="6" y="46"/>
                        <a:pt x="12" y="72"/>
                        <a:pt x="34" y="84"/>
                      </a:cubicBezTo>
                      <a:cubicBezTo>
                        <a:pt x="37" y="86"/>
                        <a:pt x="39" y="87"/>
                        <a:pt x="43" y="90"/>
                      </a:cubicBezTo>
                      <a:lnTo>
                        <a:pt x="61" y="184"/>
                      </a:lnTo>
                      <a:cubicBezTo>
                        <a:pt x="40" y="189"/>
                        <a:pt x="19" y="194"/>
                        <a:pt x="0" y="205"/>
                      </a:cubicBezTo>
                      <a:cubicBezTo>
                        <a:pt x="1" y="208"/>
                        <a:pt x="2" y="211"/>
                        <a:pt x="4" y="215"/>
                      </a:cubicBezTo>
                      <a:cubicBezTo>
                        <a:pt x="30" y="252"/>
                        <a:pt x="68" y="292"/>
                        <a:pt x="120" y="321"/>
                      </a:cubicBezTo>
                      <a:cubicBezTo>
                        <a:pt x="171" y="350"/>
                        <a:pt x="224" y="364"/>
                        <a:pt x="269" y="367"/>
                      </a:cubicBezTo>
                      <a:cubicBezTo>
                        <a:pt x="274" y="367"/>
                        <a:pt x="277" y="367"/>
                        <a:pt x="282" y="367"/>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609395" fontAlgn="auto">
                    <a:spcBef>
                      <a:spcPts val="0"/>
                    </a:spcBef>
                    <a:spcAft>
                      <a:spcPts val="0"/>
                    </a:spcAft>
                    <a:defRPr/>
                  </a:pPr>
                  <a:endParaRPr lang="en-US" sz="2400" kern="0" dirty="0">
                    <a:solidFill>
                      <a:srgbClr val="676767"/>
                    </a:solidFill>
                    <a:latin typeface="CiscoSansTT ExtraLight" panose="020B0303020201020303" pitchFamily="34" charset="0"/>
                    <a:ea typeface="ＭＳ Ｐゴシック" pitchFamily="34" charset="-128"/>
                    <a:cs typeface="+mn-cs"/>
                  </a:endParaRPr>
                </a:p>
              </p:txBody>
            </p:sp>
          </p:grpSp>
        </p:grpSp>
      </p:grpSp>
      <p:sp>
        <p:nvSpPr>
          <p:cNvPr id="47" name="Rectangle: Rounded Corners 46">
            <a:extLst>
              <a:ext uri="{FF2B5EF4-FFF2-40B4-BE49-F238E27FC236}">
                <a16:creationId xmlns:a16="http://schemas.microsoft.com/office/drawing/2014/main" id="{8276E71D-3A26-4775-B6A4-0D29A29C8302}"/>
              </a:ext>
            </a:extLst>
          </p:cNvPr>
          <p:cNvSpPr/>
          <p:nvPr/>
        </p:nvSpPr>
        <p:spPr>
          <a:xfrm>
            <a:off x="7126004" y="1447517"/>
            <a:ext cx="4502807" cy="1063702"/>
          </a:xfrm>
          <a:prstGeom prst="roundRect">
            <a:avLst/>
          </a:prstGeom>
          <a:solidFill>
            <a:schemeClr val="accent1"/>
          </a:solidFill>
          <a:ln w="12700" cap="flat" cmpd="sng" algn="ctr">
            <a:noFill/>
            <a:prstDash val="solid"/>
          </a:ln>
          <a:effectLst/>
        </p:spPr>
        <p:txBody>
          <a:bodyPr lIns="121907" tIns="0" rIns="121907" bIns="60953" rtlCol="0" anchor="ctr" anchorCtr="0">
            <a:noAutofit/>
          </a:bodyPr>
          <a:lstStyle/>
          <a:p>
            <a:pPr defTabSz="609570" fontAlgn="auto">
              <a:spcBef>
                <a:spcPts val="0"/>
              </a:spcBef>
              <a:spcAft>
                <a:spcPts val="0"/>
              </a:spcAft>
              <a:defRPr/>
            </a:pPr>
            <a:r>
              <a:rPr lang="en-US" sz="2200" b="1" kern="0" dirty="0">
                <a:solidFill>
                  <a:schemeClr val="bg2"/>
                </a:solidFill>
                <a:latin typeface="CiscoSansTT ExtraLight" panose="020B0303020201020303" pitchFamily="34" charset="0"/>
                <a:ea typeface="+mn-ea"/>
                <a:cs typeface="+mn-cs"/>
              </a:rPr>
              <a:t>Next Gen endpoint firewall, Intrusion Prevention System (IPS), anti-virus and more</a:t>
            </a:r>
          </a:p>
        </p:txBody>
      </p:sp>
      <p:sp>
        <p:nvSpPr>
          <p:cNvPr id="49" name="Rectangle: Rounded Corners 48">
            <a:extLst>
              <a:ext uri="{FF2B5EF4-FFF2-40B4-BE49-F238E27FC236}">
                <a16:creationId xmlns:a16="http://schemas.microsoft.com/office/drawing/2014/main" id="{629A0334-0415-4E08-A507-75526BD88ED9}"/>
              </a:ext>
            </a:extLst>
          </p:cNvPr>
          <p:cNvSpPr/>
          <p:nvPr/>
        </p:nvSpPr>
        <p:spPr>
          <a:xfrm>
            <a:off x="7176399" y="2811087"/>
            <a:ext cx="4502807" cy="991385"/>
          </a:xfrm>
          <a:prstGeom prst="roundRect">
            <a:avLst/>
          </a:prstGeom>
          <a:solidFill>
            <a:schemeClr val="accent1"/>
          </a:solidFill>
          <a:ln w="12700" cap="flat" cmpd="sng" algn="ctr">
            <a:noFill/>
            <a:prstDash val="solid"/>
          </a:ln>
          <a:effectLst/>
        </p:spPr>
        <p:txBody>
          <a:bodyPr lIns="121907" tIns="0" rIns="121907" bIns="60953" rtlCol="0" anchor="ctr" anchorCtr="0">
            <a:noAutofit/>
          </a:bodyPr>
          <a:lstStyle/>
          <a:p>
            <a:pPr defTabSz="609570" fontAlgn="auto">
              <a:spcBef>
                <a:spcPts val="0"/>
              </a:spcBef>
              <a:spcAft>
                <a:spcPts val="0"/>
              </a:spcAft>
              <a:defRPr/>
            </a:pPr>
            <a:r>
              <a:rPr lang="en-US" sz="2200" b="1" kern="0" dirty="0">
                <a:solidFill>
                  <a:schemeClr val="bg2"/>
                </a:solidFill>
                <a:latin typeface="CiscoSansTT ExtraLight" panose="020B0303020201020303" pitchFamily="34" charset="0"/>
                <a:ea typeface="+mn-ea"/>
                <a:cs typeface="+mn-cs"/>
              </a:rPr>
              <a:t>Cloud managed</a:t>
            </a:r>
          </a:p>
        </p:txBody>
      </p:sp>
      <p:sp>
        <p:nvSpPr>
          <p:cNvPr id="51" name="Rectangle: Rounded Corners 50">
            <a:extLst>
              <a:ext uri="{FF2B5EF4-FFF2-40B4-BE49-F238E27FC236}">
                <a16:creationId xmlns:a16="http://schemas.microsoft.com/office/drawing/2014/main" id="{8DD34FF5-E2CD-433D-88FD-C8A5D061C857}"/>
              </a:ext>
            </a:extLst>
          </p:cNvPr>
          <p:cNvSpPr/>
          <p:nvPr/>
        </p:nvSpPr>
        <p:spPr>
          <a:xfrm>
            <a:off x="7146369" y="4102341"/>
            <a:ext cx="4452081" cy="991385"/>
          </a:xfrm>
          <a:prstGeom prst="roundRect">
            <a:avLst/>
          </a:prstGeom>
          <a:solidFill>
            <a:schemeClr val="accent1"/>
          </a:solidFill>
          <a:ln w="12700" cap="flat" cmpd="sng" algn="ctr">
            <a:noFill/>
            <a:prstDash val="solid"/>
          </a:ln>
          <a:effectLst/>
        </p:spPr>
        <p:txBody>
          <a:bodyPr lIns="121907" tIns="0" rIns="121907" bIns="60953" rtlCol="0" anchor="ctr" anchorCtr="0">
            <a:noAutofit/>
          </a:bodyPr>
          <a:lstStyle/>
          <a:p>
            <a:pPr defTabSz="609570" fontAlgn="auto">
              <a:spcBef>
                <a:spcPts val="0"/>
              </a:spcBef>
              <a:spcAft>
                <a:spcPts val="0"/>
              </a:spcAft>
              <a:defRPr/>
            </a:pPr>
            <a:r>
              <a:rPr lang="en-US" sz="2200" b="1" kern="0" dirty="0">
                <a:solidFill>
                  <a:schemeClr val="bg2"/>
                </a:solidFill>
                <a:latin typeface="CiscoSansTT ExtraLight" panose="020B0303020201020303" pitchFamily="34" charset="0"/>
                <a:ea typeface="+mn-ea"/>
                <a:cs typeface="+mn-cs"/>
              </a:rPr>
              <a:t>Continuously monitors, records, analyzes all file activity</a:t>
            </a:r>
          </a:p>
        </p:txBody>
      </p:sp>
      <p:sp>
        <p:nvSpPr>
          <p:cNvPr id="53" name="Rectangle: Rounded Corners 52">
            <a:extLst>
              <a:ext uri="{FF2B5EF4-FFF2-40B4-BE49-F238E27FC236}">
                <a16:creationId xmlns:a16="http://schemas.microsoft.com/office/drawing/2014/main" id="{00221C75-8D95-4492-BD7C-BA2B1D6CBABE}"/>
              </a:ext>
            </a:extLst>
          </p:cNvPr>
          <p:cNvSpPr/>
          <p:nvPr/>
        </p:nvSpPr>
        <p:spPr>
          <a:xfrm>
            <a:off x="7176399" y="5393594"/>
            <a:ext cx="4445153" cy="991385"/>
          </a:xfrm>
          <a:prstGeom prst="roundRect">
            <a:avLst/>
          </a:prstGeom>
          <a:solidFill>
            <a:schemeClr val="accent1"/>
          </a:solidFill>
          <a:ln w="12700" cap="flat" cmpd="sng" algn="ctr">
            <a:noFill/>
            <a:prstDash val="solid"/>
          </a:ln>
          <a:effectLst/>
        </p:spPr>
        <p:txBody>
          <a:bodyPr lIns="121907" tIns="0" rIns="121907" bIns="60953" rtlCol="0" anchor="ctr" anchorCtr="0">
            <a:noAutofit/>
          </a:bodyPr>
          <a:lstStyle/>
          <a:p>
            <a:pPr defTabSz="609570" fontAlgn="auto">
              <a:spcBef>
                <a:spcPts val="0"/>
              </a:spcBef>
              <a:spcAft>
                <a:spcPts val="0"/>
              </a:spcAft>
              <a:defRPr/>
            </a:pPr>
            <a:r>
              <a:rPr lang="en-US" sz="2200" b="1" kern="0" dirty="0">
                <a:solidFill>
                  <a:schemeClr val="bg2"/>
                </a:solidFill>
                <a:latin typeface="CiscoSansTT ExtraLight" panose="020B0303020201020303" pitchFamily="34" charset="0"/>
                <a:ea typeface="+mn-ea"/>
                <a:cs typeface="+mn-cs"/>
              </a:rPr>
              <a:t>Protects Windows, Mac, Linux, and Android</a:t>
            </a:r>
          </a:p>
        </p:txBody>
      </p:sp>
      <p:pic>
        <p:nvPicPr>
          <p:cNvPr id="31" name="Picture 30">
            <a:extLst>
              <a:ext uri="{FF2B5EF4-FFF2-40B4-BE49-F238E27FC236}">
                <a16:creationId xmlns:a16="http://schemas.microsoft.com/office/drawing/2014/main" id="{6593D358-3615-4845-9BF9-0223CB692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845" y="2740030"/>
            <a:ext cx="1128469" cy="1128469"/>
          </a:xfrm>
          <a:prstGeom prst="rect">
            <a:avLst/>
          </a:prstGeom>
        </p:spPr>
      </p:pic>
      <p:pic>
        <p:nvPicPr>
          <p:cNvPr id="32" name="Picture 31">
            <a:extLst>
              <a:ext uri="{FF2B5EF4-FFF2-40B4-BE49-F238E27FC236}">
                <a16:creationId xmlns:a16="http://schemas.microsoft.com/office/drawing/2014/main" id="{A4170821-DB8E-4C0F-901C-D0D34B52D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845" y="4032541"/>
            <a:ext cx="1128469" cy="1128469"/>
          </a:xfrm>
          <a:prstGeom prst="rect">
            <a:avLst/>
          </a:prstGeom>
        </p:spPr>
      </p:pic>
      <p:pic>
        <p:nvPicPr>
          <p:cNvPr id="34" name="Picture 33">
            <a:extLst>
              <a:ext uri="{FF2B5EF4-FFF2-40B4-BE49-F238E27FC236}">
                <a16:creationId xmlns:a16="http://schemas.microsoft.com/office/drawing/2014/main" id="{0A73B116-2300-4F35-B8EE-B74229B88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2845" y="5325051"/>
            <a:ext cx="1128469" cy="1128469"/>
          </a:xfrm>
          <a:prstGeom prst="rect">
            <a:avLst/>
          </a:prstGeom>
        </p:spPr>
      </p:pic>
      <p:pic>
        <p:nvPicPr>
          <p:cNvPr id="36" name="Picture 35">
            <a:extLst>
              <a:ext uri="{FF2B5EF4-FFF2-40B4-BE49-F238E27FC236}">
                <a16:creationId xmlns:a16="http://schemas.microsoft.com/office/drawing/2014/main" id="{7B90CD66-0A13-4CDE-AE6B-7C0693CB6E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842" y="1447516"/>
            <a:ext cx="1128472" cy="1128472"/>
          </a:xfrm>
          <a:prstGeom prst="rect">
            <a:avLst/>
          </a:prstGeom>
        </p:spPr>
      </p:pic>
      <p:sp>
        <p:nvSpPr>
          <p:cNvPr id="48" name="Title 1">
            <a:extLst>
              <a:ext uri="{FF2B5EF4-FFF2-40B4-BE49-F238E27FC236}">
                <a16:creationId xmlns:a16="http://schemas.microsoft.com/office/drawing/2014/main" id="{A7767F2F-3716-43ED-86BC-FEA4723BAF29}"/>
              </a:ext>
            </a:extLst>
          </p:cNvPr>
          <p:cNvSpPr txBox="1">
            <a:spLocks/>
          </p:cNvSpPr>
          <p:nvPr/>
        </p:nvSpPr>
        <p:spPr bwMode="auto">
          <a:xfrm>
            <a:off x="1558401" y="521010"/>
            <a:ext cx="6557367" cy="7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nSpc>
                <a:spcPct val="100000"/>
              </a:lnSpc>
            </a:pPr>
            <a:r>
              <a:rPr lang="en-US" sz="3200" b="1" dirty="0"/>
              <a:t>What Is Cisco AMP for Endpoints?</a:t>
            </a:r>
          </a:p>
        </p:txBody>
      </p:sp>
      <p:pic>
        <p:nvPicPr>
          <p:cNvPr id="50" name="Picture 49">
            <a:extLst>
              <a:ext uri="{FF2B5EF4-FFF2-40B4-BE49-F238E27FC236}">
                <a16:creationId xmlns:a16="http://schemas.microsoft.com/office/drawing/2014/main" id="{FF02D01A-9613-45CD-A81B-8170EEB18E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552" y="348656"/>
            <a:ext cx="1046815" cy="1046815"/>
          </a:xfrm>
          <a:prstGeom prst="rect">
            <a:avLst/>
          </a:prstGeom>
        </p:spPr>
      </p:pic>
    </p:spTree>
    <p:extLst>
      <p:ext uri="{BB962C8B-B14F-4D97-AF65-F5344CB8AC3E}">
        <p14:creationId xmlns:p14="http://schemas.microsoft.com/office/powerpoint/2010/main" val="7403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2288" name="Google Shape;2288;p415"/>
          <p:cNvSpPr txBox="1">
            <a:spLocks noGrp="1"/>
          </p:cNvSpPr>
          <p:nvPr>
            <p:ph type="title"/>
          </p:nvPr>
        </p:nvSpPr>
        <p:spPr>
          <a:xfrm>
            <a:off x="593600" y="532523"/>
            <a:ext cx="11009376" cy="698868"/>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US" b="1" dirty="0"/>
              <a:t>Secure Authentication</a:t>
            </a:r>
          </a:p>
        </p:txBody>
      </p:sp>
      <p:sp>
        <p:nvSpPr>
          <p:cNvPr id="6" name="Freeform 5"/>
          <p:cNvSpPr/>
          <p:nvPr/>
        </p:nvSpPr>
        <p:spPr>
          <a:xfrm>
            <a:off x="-7126" y="1764081"/>
            <a:ext cx="5821304" cy="1254038"/>
          </a:xfrm>
          <a:custGeom>
            <a:avLst/>
            <a:gdLst>
              <a:gd name="connsiteX0" fmla="*/ 15453 w 4577541"/>
              <a:gd name="connsiteY0" fmla="*/ 0 h 840726"/>
              <a:gd name="connsiteX1" fmla="*/ 4157178 w 4577541"/>
              <a:gd name="connsiteY1" fmla="*/ 0 h 840726"/>
              <a:gd name="connsiteX2" fmla="*/ 4577541 w 4577541"/>
              <a:gd name="connsiteY2" fmla="*/ 420363 h 840726"/>
              <a:gd name="connsiteX3" fmla="*/ 4577540 w 4577541"/>
              <a:gd name="connsiteY3" fmla="*/ 420363 h 840726"/>
              <a:gd name="connsiteX4" fmla="*/ 4157177 w 4577541"/>
              <a:gd name="connsiteY4" fmla="*/ 840726 h 840726"/>
              <a:gd name="connsiteX5" fmla="*/ 15453 w 4577541"/>
              <a:gd name="connsiteY5" fmla="*/ 840725 h 840726"/>
              <a:gd name="connsiteX6" fmla="*/ 0 w 4577541"/>
              <a:gd name="connsiteY6" fmla="*/ 839167 h 840726"/>
              <a:gd name="connsiteX7" fmla="*/ 0 w 4577541"/>
              <a:gd name="connsiteY7" fmla="*/ 1558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7541" h="840726">
                <a:moveTo>
                  <a:pt x="15453" y="0"/>
                </a:moveTo>
                <a:lnTo>
                  <a:pt x="4157178" y="0"/>
                </a:lnTo>
                <a:cubicBezTo>
                  <a:pt x="4389338" y="0"/>
                  <a:pt x="4577541" y="188203"/>
                  <a:pt x="4577541" y="420363"/>
                </a:cubicBezTo>
                <a:lnTo>
                  <a:pt x="4577540" y="420363"/>
                </a:lnTo>
                <a:cubicBezTo>
                  <a:pt x="4577540" y="652523"/>
                  <a:pt x="4389337" y="840726"/>
                  <a:pt x="4157177" y="840726"/>
                </a:cubicBezTo>
                <a:lnTo>
                  <a:pt x="15453" y="840725"/>
                </a:lnTo>
                <a:lnTo>
                  <a:pt x="0" y="839167"/>
                </a:lnTo>
                <a:lnTo>
                  <a:pt x="0" y="1558"/>
                </a:lnTo>
                <a:close/>
              </a:path>
            </a:pathLst>
          </a:custGeom>
          <a:solidFill>
            <a:srgbClr val="00B0F0"/>
          </a:solidFill>
          <a:ln w="19050" cap="flat" cmpd="sng">
            <a:noFill/>
            <a:prstDash val="solid"/>
            <a:round/>
            <a:headEnd type="none" w="sm" len="sm"/>
            <a:tailEnd type="none" w="sm" len="sm"/>
          </a:ln>
        </p:spPr>
        <p:txBody>
          <a:bodyPr spcFirstLastPara="1" wrap="square" lIns="121900" tIns="121920" rIns="487680" bIns="121900" anchor="ctr" anchorCtr="0">
            <a:noAutofit/>
          </a:bodyPr>
          <a:lstStyle/>
          <a:p>
            <a:pPr marL="461411" algn="r" defTabSz="609570">
              <a:buClr>
                <a:srgbClr val="282828"/>
              </a:buClr>
              <a:buSzPts val="1100"/>
              <a:defRPr/>
            </a:pPr>
            <a:r>
              <a:rPr lang="en" sz="2400" b="1" dirty="0">
                <a:solidFill>
                  <a:srgbClr val="FFFFFF"/>
                </a:solidFill>
                <a:latin typeface="CiscoSansTT ExtraLight"/>
                <a:ea typeface="Helvetica Neue"/>
                <a:cs typeface="Helvetica Neue"/>
                <a:sym typeface="Helvetica Neue"/>
              </a:rPr>
              <a:t>Instantly integrates with all apps</a:t>
            </a:r>
          </a:p>
        </p:txBody>
      </p:sp>
      <p:sp>
        <p:nvSpPr>
          <p:cNvPr id="7" name="Freeform 6"/>
          <p:cNvSpPr/>
          <p:nvPr/>
        </p:nvSpPr>
        <p:spPr>
          <a:xfrm>
            <a:off x="-17488" y="3255745"/>
            <a:ext cx="5834901" cy="1254038"/>
          </a:xfrm>
          <a:custGeom>
            <a:avLst/>
            <a:gdLst>
              <a:gd name="connsiteX0" fmla="*/ 26145 w 4588233"/>
              <a:gd name="connsiteY0" fmla="*/ 0 h 840726"/>
              <a:gd name="connsiteX1" fmla="*/ 4167870 w 4588233"/>
              <a:gd name="connsiteY1" fmla="*/ 0 h 840726"/>
              <a:gd name="connsiteX2" fmla="*/ 4588233 w 4588233"/>
              <a:gd name="connsiteY2" fmla="*/ 420363 h 840726"/>
              <a:gd name="connsiteX3" fmla="*/ 4588232 w 4588233"/>
              <a:gd name="connsiteY3" fmla="*/ 420363 h 840726"/>
              <a:gd name="connsiteX4" fmla="*/ 4167869 w 4588233"/>
              <a:gd name="connsiteY4" fmla="*/ 840726 h 840726"/>
              <a:gd name="connsiteX5" fmla="*/ 26145 w 4588233"/>
              <a:gd name="connsiteY5" fmla="*/ 840725 h 840726"/>
              <a:gd name="connsiteX6" fmla="*/ 0 w 4588233"/>
              <a:gd name="connsiteY6" fmla="*/ 838089 h 840726"/>
              <a:gd name="connsiteX7" fmla="*/ 0 w 4588233"/>
              <a:gd name="connsiteY7" fmla="*/ 2636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233" h="840726">
                <a:moveTo>
                  <a:pt x="26145" y="0"/>
                </a:moveTo>
                <a:lnTo>
                  <a:pt x="4167870" y="0"/>
                </a:lnTo>
                <a:cubicBezTo>
                  <a:pt x="4400030" y="0"/>
                  <a:pt x="4588233" y="188203"/>
                  <a:pt x="4588233" y="420363"/>
                </a:cubicBezTo>
                <a:lnTo>
                  <a:pt x="4588232" y="420363"/>
                </a:lnTo>
                <a:cubicBezTo>
                  <a:pt x="4588232" y="652523"/>
                  <a:pt x="4400029" y="840726"/>
                  <a:pt x="4167869" y="840726"/>
                </a:cubicBezTo>
                <a:lnTo>
                  <a:pt x="26145" y="840725"/>
                </a:lnTo>
                <a:lnTo>
                  <a:pt x="0" y="838089"/>
                </a:lnTo>
                <a:lnTo>
                  <a:pt x="0" y="2636"/>
                </a:lnTo>
                <a:close/>
              </a:path>
            </a:pathLst>
          </a:custGeom>
          <a:solidFill>
            <a:srgbClr val="00B0F0"/>
          </a:solidFill>
          <a:ln w="19050" cap="flat" cmpd="sng">
            <a:noFill/>
            <a:prstDash val="solid"/>
            <a:round/>
            <a:headEnd type="none" w="sm" len="sm"/>
            <a:tailEnd type="none" w="sm" len="sm"/>
          </a:ln>
        </p:spPr>
        <p:txBody>
          <a:bodyPr spcFirstLastPara="1" wrap="square" lIns="121900" tIns="121920" rIns="487680" bIns="121900" anchor="ctr" anchorCtr="0">
            <a:noAutofit/>
          </a:bodyPr>
          <a:lstStyle/>
          <a:p>
            <a:pPr marL="461411" algn="r" defTabSz="609570">
              <a:buClr>
                <a:srgbClr val="282828"/>
              </a:buClr>
              <a:buSzPts val="1100"/>
              <a:defRPr/>
            </a:pPr>
            <a:r>
              <a:rPr lang="en" sz="2400" b="1" dirty="0">
                <a:solidFill>
                  <a:srgbClr val="FFFFFF"/>
                </a:solidFill>
                <a:latin typeface="CiscoSansTT ExtraLight"/>
                <a:ea typeface="Helvetica Neue"/>
                <a:cs typeface="Helvetica Neue"/>
                <a:sym typeface="Helvetica Neue"/>
              </a:rPr>
              <a:t>Users self-enroll in minutes</a:t>
            </a:r>
          </a:p>
        </p:txBody>
      </p:sp>
      <p:sp>
        <p:nvSpPr>
          <p:cNvPr id="8" name="Freeform 7"/>
          <p:cNvSpPr/>
          <p:nvPr/>
        </p:nvSpPr>
        <p:spPr>
          <a:xfrm>
            <a:off x="-21053" y="4747409"/>
            <a:ext cx="5828103" cy="1254038"/>
          </a:xfrm>
          <a:custGeom>
            <a:avLst/>
            <a:gdLst>
              <a:gd name="connsiteX0" fmla="*/ 20799 w 4582887"/>
              <a:gd name="connsiteY0" fmla="*/ 0 h 840726"/>
              <a:gd name="connsiteX1" fmla="*/ 4162524 w 4582887"/>
              <a:gd name="connsiteY1" fmla="*/ 0 h 840726"/>
              <a:gd name="connsiteX2" fmla="*/ 4582887 w 4582887"/>
              <a:gd name="connsiteY2" fmla="*/ 420363 h 840726"/>
              <a:gd name="connsiteX3" fmla="*/ 4582886 w 4582887"/>
              <a:gd name="connsiteY3" fmla="*/ 420363 h 840726"/>
              <a:gd name="connsiteX4" fmla="*/ 4162523 w 4582887"/>
              <a:gd name="connsiteY4" fmla="*/ 840726 h 840726"/>
              <a:gd name="connsiteX5" fmla="*/ 20799 w 4582887"/>
              <a:gd name="connsiteY5" fmla="*/ 840725 h 840726"/>
              <a:gd name="connsiteX6" fmla="*/ 0 w 4582887"/>
              <a:gd name="connsiteY6" fmla="*/ 838629 h 840726"/>
              <a:gd name="connsiteX7" fmla="*/ 0 w 4582887"/>
              <a:gd name="connsiteY7" fmla="*/ 2097 h 84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2887" h="840726">
                <a:moveTo>
                  <a:pt x="20799" y="0"/>
                </a:moveTo>
                <a:lnTo>
                  <a:pt x="4162524" y="0"/>
                </a:lnTo>
                <a:cubicBezTo>
                  <a:pt x="4394684" y="0"/>
                  <a:pt x="4582887" y="188203"/>
                  <a:pt x="4582887" y="420363"/>
                </a:cubicBezTo>
                <a:lnTo>
                  <a:pt x="4582886" y="420363"/>
                </a:lnTo>
                <a:cubicBezTo>
                  <a:pt x="4582886" y="652523"/>
                  <a:pt x="4394683" y="840726"/>
                  <a:pt x="4162523" y="840726"/>
                </a:cubicBezTo>
                <a:lnTo>
                  <a:pt x="20799" y="840725"/>
                </a:lnTo>
                <a:lnTo>
                  <a:pt x="0" y="838629"/>
                </a:lnTo>
                <a:lnTo>
                  <a:pt x="0" y="2097"/>
                </a:lnTo>
                <a:close/>
              </a:path>
            </a:pathLst>
          </a:custGeom>
          <a:solidFill>
            <a:srgbClr val="00B0F0"/>
          </a:solidFill>
          <a:ln w="19050" cap="flat" cmpd="sng">
            <a:noFill/>
            <a:prstDash val="solid"/>
            <a:round/>
            <a:headEnd type="none" w="sm" len="sm"/>
            <a:tailEnd type="none" w="sm" len="sm"/>
          </a:ln>
        </p:spPr>
        <p:txBody>
          <a:bodyPr spcFirstLastPara="1" wrap="square" lIns="121900" tIns="121900" rIns="487680" bIns="121900" anchor="ctr" anchorCtr="0">
            <a:noAutofit/>
          </a:bodyPr>
          <a:lstStyle/>
          <a:p>
            <a:pPr marL="461411" algn="r" defTabSz="609570">
              <a:buClr>
                <a:srgbClr val="282828"/>
              </a:buClr>
              <a:buSzPts val="1100"/>
              <a:defRPr/>
            </a:pPr>
            <a:r>
              <a:rPr lang="en-US" sz="2400" b="1" dirty="0">
                <a:solidFill>
                  <a:srgbClr val="FFFFFF"/>
                </a:solidFill>
                <a:latin typeface="CiscoSansTT ExtraLight"/>
                <a:ea typeface="Helvetica Neue"/>
                <a:cs typeface="Helvetica Neue"/>
                <a:sym typeface="Helvetica Neue"/>
              </a:rPr>
              <a:t>Users authenticate </a:t>
            </a:r>
            <a:r>
              <a:rPr lang="en-US" sz="2400" b="1">
                <a:solidFill>
                  <a:srgbClr val="FFFFFF"/>
                </a:solidFill>
                <a:latin typeface="CiscoSansTT ExtraLight"/>
                <a:ea typeface="Helvetica Neue"/>
                <a:cs typeface="Helvetica Neue"/>
                <a:sym typeface="Helvetica Neue"/>
              </a:rPr>
              <a:t>in seconds with </a:t>
            </a:r>
            <a:r>
              <a:rPr lang="en-US" sz="2400" b="1" dirty="0">
                <a:solidFill>
                  <a:srgbClr val="FFFFFF"/>
                </a:solidFill>
                <a:latin typeface="CiscoSansTT ExtraLight"/>
                <a:ea typeface="Helvetica Neue"/>
                <a:cs typeface="Helvetica Neue"/>
                <a:sym typeface="Helvetica Neue"/>
              </a:rPr>
              <a:t>no codes to enter</a:t>
            </a:r>
          </a:p>
        </p:txBody>
      </p:sp>
      <p:sp>
        <p:nvSpPr>
          <p:cNvPr id="16" name="Google Shape;918;p180"/>
          <p:cNvSpPr/>
          <p:nvPr/>
        </p:nvSpPr>
        <p:spPr>
          <a:xfrm>
            <a:off x="6709287" y="-167"/>
            <a:ext cx="5503715" cy="6858000"/>
          </a:xfrm>
          <a:prstGeom prst="rect">
            <a:avLst/>
          </a:prstGeom>
          <a:solidFill>
            <a:srgbClr val="F4F4F4"/>
          </a:solidFill>
          <a:ln>
            <a:noFill/>
          </a:ln>
        </p:spPr>
        <p:txBody>
          <a:bodyPr spcFirstLastPara="1" wrap="square" lIns="121900" tIns="121900" rIns="121900" bIns="121900" anchor="ctr" anchorCtr="0">
            <a:noAutofit/>
          </a:bodyPr>
          <a:lstStyle/>
          <a:p>
            <a:pPr defTabSz="609570">
              <a:defRPr/>
            </a:pPr>
            <a:endParaRPr dirty="0">
              <a:solidFill>
                <a:srgbClr val="282828"/>
              </a:solidFill>
              <a:latin typeface="CiscoSansTT ExtraLight" panose="020B0303020201020303" pitchFamily="34" charset="0"/>
              <a:cs typeface="+mn-cs"/>
            </a:endParaRPr>
          </a:p>
        </p:txBody>
      </p:sp>
      <p:pic>
        <p:nvPicPr>
          <p:cNvPr id="17" name="Google Shape;2290;p415" descr="monia-iphone-hand.jp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730291" y="1859017"/>
            <a:ext cx="5482712" cy="4998816"/>
          </a:xfrm>
          <a:prstGeom prst="rect">
            <a:avLst/>
          </a:prstGeom>
          <a:noFill/>
          <a:ln>
            <a:noFill/>
          </a:ln>
        </p:spPr>
      </p:pic>
      <p:sp>
        <p:nvSpPr>
          <p:cNvPr id="9" name="TextBox 8">
            <a:extLst>
              <a:ext uri="{FF2B5EF4-FFF2-40B4-BE49-F238E27FC236}">
                <a16:creationId xmlns:a16="http://schemas.microsoft.com/office/drawing/2014/main" id="{32F6FFD3-25F5-4309-9A67-8BBD0BD72A62}"/>
              </a:ext>
            </a:extLst>
          </p:cNvPr>
          <p:cNvSpPr txBox="1"/>
          <p:nvPr/>
        </p:nvSpPr>
        <p:spPr>
          <a:xfrm>
            <a:off x="8137515" y="471562"/>
            <a:ext cx="2668261" cy="523220"/>
          </a:xfrm>
          <a:prstGeom prst="rect">
            <a:avLst/>
          </a:prstGeom>
          <a:noFill/>
        </p:spPr>
        <p:txBody>
          <a:bodyPr wrap="square" rtlCol="0">
            <a:spAutoFit/>
          </a:bodyPr>
          <a:lstStyle/>
          <a:p>
            <a:pPr algn="ctr" defTabSz="609570">
              <a:defRPr/>
            </a:pPr>
            <a:r>
              <a:rPr lang="en-US" sz="2800" b="1" dirty="0">
                <a:solidFill>
                  <a:srgbClr val="282828"/>
                </a:solidFill>
                <a:latin typeface="CiscoSansTT ExtraLight" panose="020B0303020201020303" pitchFamily="34" charset="0"/>
                <a:cs typeface="CiscoSansTT ExtraLight" panose="020B0303020201020303" pitchFamily="34" charset="0"/>
              </a:rPr>
              <a:t>Cisco Duo</a:t>
            </a:r>
          </a:p>
        </p:txBody>
      </p:sp>
      <p:pic>
        <p:nvPicPr>
          <p:cNvPr id="10" name="Picture 4" descr="Image result for DUO logo">
            <a:extLst>
              <a:ext uri="{FF2B5EF4-FFF2-40B4-BE49-F238E27FC236}">
                <a16:creationId xmlns:a16="http://schemas.microsoft.com/office/drawing/2014/main" id="{52695947-4E15-4723-A72E-7CC54A07DD8C}"/>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293224" y="1120256"/>
            <a:ext cx="2356845" cy="7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3067B9-3080-46AC-B735-23FF3C8F07EC}"/>
              </a:ext>
            </a:extLst>
          </p:cNvPr>
          <p:cNvSpPr txBox="1">
            <a:spLocks/>
          </p:cNvSpPr>
          <p:nvPr/>
        </p:nvSpPr>
        <p:spPr bwMode="auto">
          <a:xfrm>
            <a:off x="1207007" y="1"/>
            <a:ext cx="109849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912261" rtl="0" eaLnBrk="1" fontAlgn="base" hangingPunct="1">
              <a:lnSpc>
                <a:spcPct val="90000"/>
              </a:lnSpc>
              <a:spcBef>
                <a:spcPct val="0"/>
              </a:spcBef>
              <a:spcAft>
                <a:spcPct val="0"/>
              </a:spcAft>
              <a:buFont typeface="Arial" panose="020B0604020202020204" pitchFamily="34" charset="0"/>
              <a:buNone/>
              <a:defRPr lang="en-US" sz="6133" b="0" i="0" u="none" kern="1200" spc="0" baseline="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6600" b="1" dirty="0">
                <a:solidFill>
                  <a:schemeClr val="bg2"/>
                </a:solidFill>
                <a:latin typeface="CiscoSansTT" panose="020B0503020201020303" pitchFamily="34" charset="0"/>
                <a:cs typeface="CiscoSansTT" panose="020B0503020201020303" pitchFamily="34" charset="0"/>
              </a:rPr>
              <a:t>Connect Your Remote </a:t>
            </a:r>
            <a:br>
              <a:rPr lang="en-US" sz="6600" b="1" dirty="0">
                <a:solidFill>
                  <a:schemeClr val="bg2"/>
                </a:solidFill>
                <a:latin typeface="CiscoSansTT" panose="020B0503020201020303" pitchFamily="34" charset="0"/>
                <a:cs typeface="CiscoSansTT" panose="020B0503020201020303" pitchFamily="34" charset="0"/>
              </a:rPr>
            </a:br>
            <a:r>
              <a:rPr lang="en-US" sz="6600" b="1" dirty="0">
                <a:solidFill>
                  <a:schemeClr val="bg2"/>
                </a:solidFill>
                <a:latin typeface="CiscoSansTT" panose="020B0503020201020303" pitchFamily="34" charset="0"/>
                <a:cs typeface="CiscoSansTT" panose="020B0503020201020303" pitchFamily="34" charset="0"/>
              </a:rPr>
              <a:t>Workforce</a:t>
            </a:r>
          </a:p>
        </p:txBody>
      </p:sp>
    </p:spTree>
    <p:extLst>
      <p:ext uri="{BB962C8B-B14F-4D97-AF65-F5344CB8AC3E}">
        <p14:creationId xmlns:p14="http://schemas.microsoft.com/office/powerpoint/2010/main" val="106203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isco-meraki-logo.jpg">
            <a:extLst>
              <a:ext uri="{FF2B5EF4-FFF2-40B4-BE49-F238E27FC236}">
                <a16:creationId xmlns:a16="http://schemas.microsoft.com/office/drawing/2014/main" id="{5F999828-83D5-490A-9F4F-1396D6EB3E1A}"/>
              </a:ext>
            </a:extLst>
          </p:cNvPr>
          <p:cNvPicPr/>
          <p:nvPr/>
        </p:nvPicPr>
        <p:blipFill>
          <a:blip r:embed="rId3" cstate="screen">
            <a:extLst>
              <a:ext uri="{28A0092B-C50C-407E-A947-70E740481C1C}">
                <a14:useLocalDpi xmlns:a14="http://schemas.microsoft.com/office/drawing/2010/main"/>
              </a:ext>
            </a:extLst>
          </a:blip>
          <a:stretch>
            <a:fillRect/>
          </a:stretch>
        </p:blipFill>
        <p:spPr>
          <a:xfrm>
            <a:off x="4657704" y="298987"/>
            <a:ext cx="2876589" cy="559927"/>
          </a:xfrm>
          <a:prstGeom prst="rect">
            <a:avLst/>
          </a:prstGeom>
          <a:ln w="12700">
            <a:miter lim="400000"/>
          </a:ln>
        </p:spPr>
      </p:pic>
      <p:grpSp>
        <p:nvGrpSpPr>
          <p:cNvPr id="39" name="Group 38">
            <a:extLst>
              <a:ext uri="{FF2B5EF4-FFF2-40B4-BE49-F238E27FC236}">
                <a16:creationId xmlns:a16="http://schemas.microsoft.com/office/drawing/2014/main" id="{4B5174CE-8274-4488-9948-FC4E81588E69}"/>
              </a:ext>
            </a:extLst>
          </p:cNvPr>
          <p:cNvGrpSpPr/>
          <p:nvPr/>
        </p:nvGrpSpPr>
        <p:grpSpPr>
          <a:xfrm>
            <a:off x="2751942" y="1198630"/>
            <a:ext cx="6688112" cy="2985149"/>
            <a:chOff x="1552264" y="1337507"/>
            <a:chExt cx="9078643" cy="3941064"/>
          </a:xfrm>
        </p:grpSpPr>
        <p:pic>
          <p:nvPicPr>
            <p:cNvPr id="44" name="Picture 43" descr="perspective_background.png">
              <a:extLst>
                <a:ext uri="{FF2B5EF4-FFF2-40B4-BE49-F238E27FC236}">
                  <a16:creationId xmlns:a16="http://schemas.microsoft.com/office/drawing/2014/main" id="{07E6EED2-3639-492E-9269-F66F7A16D0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264" y="1337507"/>
              <a:ext cx="9078643" cy="3941064"/>
            </a:xfrm>
            <a:prstGeom prst="rect">
              <a:avLst/>
            </a:prstGeom>
          </p:spPr>
        </p:pic>
        <p:pic>
          <p:nvPicPr>
            <p:cNvPr id="45" name="Picture 44" descr="org_overview.png">
              <a:extLst>
                <a:ext uri="{FF2B5EF4-FFF2-40B4-BE49-F238E27FC236}">
                  <a16:creationId xmlns:a16="http://schemas.microsoft.com/office/drawing/2014/main" id="{8FC33F4D-FCB0-4AB7-A6EF-F60C4443AC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1696" y="1339776"/>
              <a:ext cx="6157739" cy="3938795"/>
            </a:xfrm>
            <a:prstGeom prst="rect">
              <a:avLst/>
            </a:prstGeom>
            <a:effectLst>
              <a:reflection blurRad="6350" stA="41000" endA="300" endPos="18000" dir="5400000" sy="-100000" algn="bl" rotWithShape="0"/>
            </a:effectLst>
          </p:spPr>
        </p:pic>
      </p:grpSp>
      <p:pic>
        <p:nvPicPr>
          <p:cNvPr id="47" name="Picture 46">
            <a:extLst>
              <a:ext uri="{FF2B5EF4-FFF2-40B4-BE49-F238E27FC236}">
                <a16:creationId xmlns:a16="http://schemas.microsoft.com/office/drawing/2014/main" id="{6109924B-0DFD-41EF-AA1F-25A314C261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410" y="5126031"/>
            <a:ext cx="1237097" cy="733287"/>
          </a:xfrm>
          <a:prstGeom prst="rect">
            <a:avLst/>
          </a:prstGeom>
        </p:spPr>
      </p:pic>
      <p:sp>
        <p:nvSpPr>
          <p:cNvPr id="48" name="TextBox 47">
            <a:extLst>
              <a:ext uri="{FF2B5EF4-FFF2-40B4-BE49-F238E27FC236}">
                <a16:creationId xmlns:a16="http://schemas.microsoft.com/office/drawing/2014/main" id="{960E4F53-3B90-4ECF-BD04-23E4B82B2C23}"/>
              </a:ext>
            </a:extLst>
          </p:cNvPr>
          <p:cNvSpPr txBox="1"/>
          <p:nvPr/>
        </p:nvSpPr>
        <p:spPr>
          <a:xfrm>
            <a:off x="299025" y="6120139"/>
            <a:ext cx="2064254"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MR Wireless LAN</a:t>
            </a:r>
          </a:p>
        </p:txBody>
      </p:sp>
      <p:sp>
        <p:nvSpPr>
          <p:cNvPr id="50" name="TextBox 49">
            <a:extLst>
              <a:ext uri="{FF2B5EF4-FFF2-40B4-BE49-F238E27FC236}">
                <a16:creationId xmlns:a16="http://schemas.microsoft.com/office/drawing/2014/main" id="{9D736BAD-EF1E-4294-8581-D247DCB3B197}"/>
              </a:ext>
            </a:extLst>
          </p:cNvPr>
          <p:cNvSpPr txBox="1"/>
          <p:nvPr/>
        </p:nvSpPr>
        <p:spPr>
          <a:xfrm>
            <a:off x="2332311" y="5992889"/>
            <a:ext cx="2129882" cy="604433"/>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MS Ethernet Switches</a:t>
            </a:r>
          </a:p>
        </p:txBody>
      </p:sp>
      <p:pic>
        <p:nvPicPr>
          <p:cNvPr id="51" name="Picture 50" descr="ms-front-top.jpg">
            <a:extLst>
              <a:ext uri="{FF2B5EF4-FFF2-40B4-BE49-F238E27FC236}">
                <a16:creationId xmlns:a16="http://schemas.microsoft.com/office/drawing/2014/main" id="{2FA2501A-694E-4F15-A419-F84D5E477F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49781" y="5110777"/>
            <a:ext cx="1494943" cy="722674"/>
          </a:xfrm>
          <a:prstGeom prst="rect">
            <a:avLst/>
          </a:prstGeom>
        </p:spPr>
      </p:pic>
      <p:pic>
        <p:nvPicPr>
          <p:cNvPr id="53" name="Picture 52">
            <a:extLst>
              <a:ext uri="{FF2B5EF4-FFF2-40B4-BE49-F238E27FC236}">
                <a16:creationId xmlns:a16="http://schemas.microsoft.com/office/drawing/2014/main" id="{B2D5A247-4080-4C3A-A54E-6375ADF07C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7761" y="5080535"/>
            <a:ext cx="1290566" cy="890418"/>
          </a:xfrm>
          <a:prstGeom prst="rect">
            <a:avLst/>
          </a:prstGeom>
        </p:spPr>
      </p:pic>
      <p:sp>
        <p:nvSpPr>
          <p:cNvPr id="54" name="TextBox 53">
            <a:extLst>
              <a:ext uri="{FF2B5EF4-FFF2-40B4-BE49-F238E27FC236}">
                <a16:creationId xmlns:a16="http://schemas.microsoft.com/office/drawing/2014/main" id="{54EC49F4-F887-46C9-9E5D-B9CE1B5E1F7C}"/>
              </a:ext>
            </a:extLst>
          </p:cNvPr>
          <p:cNvSpPr txBox="1"/>
          <p:nvPr/>
        </p:nvSpPr>
        <p:spPr>
          <a:xfrm>
            <a:off x="4162609" y="5992889"/>
            <a:ext cx="2300869" cy="604433"/>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MX Security Appliances</a:t>
            </a:r>
          </a:p>
        </p:txBody>
      </p:sp>
      <p:sp>
        <p:nvSpPr>
          <p:cNvPr id="56" name="TextBox 55">
            <a:extLst>
              <a:ext uri="{FF2B5EF4-FFF2-40B4-BE49-F238E27FC236}">
                <a16:creationId xmlns:a16="http://schemas.microsoft.com/office/drawing/2014/main" id="{4B01C49D-7D07-4B02-860F-E37AD103A643}"/>
              </a:ext>
            </a:extLst>
          </p:cNvPr>
          <p:cNvSpPr txBox="1"/>
          <p:nvPr/>
        </p:nvSpPr>
        <p:spPr>
          <a:xfrm>
            <a:off x="6301049" y="6120139"/>
            <a:ext cx="1855569"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SM EMM</a:t>
            </a:r>
          </a:p>
        </p:txBody>
      </p:sp>
      <p:pic>
        <p:nvPicPr>
          <p:cNvPr id="57" name="Picture 56">
            <a:extLst>
              <a:ext uri="{FF2B5EF4-FFF2-40B4-BE49-F238E27FC236}">
                <a16:creationId xmlns:a16="http://schemas.microsoft.com/office/drawing/2014/main" id="{65D2E5E5-E22F-4386-8F9D-78EB45A3676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56506" y="4955725"/>
            <a:ext cx="944657" cy="945148"/>
          </a:xfrm>
          <a:prstGeom prst="rect">
            <a:avLst/>
          </a:prstGeom>
        </p:spPr>
      </p:pic>
      <p:cxnSp>
        <p:nvCxnSpPr>
          <p:cNvPr id="58" name="Straight Arrow Connector 57">
            <a:extLst>
              <a:ext uri="{FF2B5EF4-FFF2-40B4-BE49-F238E27FC236}">
                <a16:creationId xmlns:a16="http://schemas.microsoft.com/office/drawing/2014/main" id="{E76C63E4-C0FB-4444-BE86-882FF50155A2}"/>
              </a:ext>
            </a:extLst>
          </p:cNvPr>
          <p:cNvCxnSpPr>
            <a:cxnSpLocks/>
            <a:endCxn id="68" idx="2"/>
          </p:cNvCxnSpPr>
          <p:nvPr/>
        </p:nvCxnSpPr>
        <p:spPr bwMode="auto">
          <a:xfrm>
            <a:off x="1414582" y="4702299"/>
            <a:ext cx="9540286" cy="45563"/>
          </a:xfrm>
          <a:prstGeom prst="straightConnector1">
            <a:avLst/>
          </a:prstGeom>
          <a:noFill/>
          <a:ln w="76200" cap="flat" cmpd="sng" algn="ctr">
            <a:solidFill>
              <a:srgbClr val="00B0F0"/>
            </a:solidFill>
            <a:prstDash val="solid"/>
            <a:miter lim="800000"/>
            <a:headEnd type="none" w="med" len="med"/>
            <a:tailEnd type="none" w="sm" len="sm"/>
          </a:ln>
          <a:effectLst/>
        </p:spPr>
      </p:cxnSp>
      <p:sp>
        <p:nvSpPr>
          <p:cNvPr id="59" name="Oval 58">
            <a:extLst>
              <a:ext uri="{FF2B5EF4-FFF2-40B4-BE49-F238E27FC236}">
                <a16:creationId xmlns:a16="http://schemas.microsoft.com/office/drawing/2014/main" id="{690C5841-0EAB-4EAF-A794-76DE73F588A2}"/>
              </a:ext>
            </a:extLst>
          </p:cNvPr>
          <p:cNvSpPr/>
          <p:nvPr/>
        </p:nvSpPr>
        <p:spPr>
          <a:xfrm>
            <a:off x="1375916"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60" name="Oval 59">
            <a:extLst>
              <a:ext uri="{FF2B5EF4-FFF2-40B4-BE49-F238E27FC236}">
                <a16:creationId xmlns:a16="http://schemas.microsoft.com/office/drawing/2014/main" id="{DDDB2146-51EF-4A35-9C3A-7C1988FB5181}"/>
              </a:ext>
            </a:extLst>
          </p:cNvPr>
          <p:cNvSpPr/>
          <p:nvPr/>
        </p:nvSpPr>
        <p:spPr>
          <a:xfrm>
            <a:off x="9039080" y="4600665"/>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61" name="Oval 60">
            <a:extLst>
              <a:ext uri="{FF2B5EF4-FFF2-40B4-BE49-F238E27FC236}">
                <a16:creationId xmlns:a16="http://schemas.microsoft.com/office/drawing/2014/main" id="{B985BACF-62BF-4581-8C8D-8EBC89CB22B8}"/>
              </a:ext>
            </a:extLst>
          </p:cNvPr>
          <p:cNvSpPr/>
          <p:nvPr/>
        </p:nvSpPr>
        <p:spPr>
          <a:xfrm>
            <a:off x="5207498"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62" name="TextBox 61">
            <a:extLst>
              <a:ext uri="{FF2B5EF4-FFF2-40B4-BE49-F238E27FC236}">
                <a16:creationId xmlns:a16="http://schemas.microsoft.com/office/drawing/2014/main" id="{CAC242B6-3094-41AF-9823-9AD95EA504D6}"/>
              </a:ext>
            </a:extLst>
          </p:cNvPr>
          <p:cNvSpPr txBox="1"/>
          <p:nvPr/>
        </p:nvSpPr>
        <p:spPr>
          <a:xfrm>
            <a:off x="8074327" y="6120139"/>
            <a:ext cx="2132111" cy="349932"/>
          </a:xfrm>
          <a:prstGeom prst="rect">
            <a:avLst/>
          </a:prstGeom>
          <a:noFill/>
        </p:spPr>
        <p:txBody>
          <a:bodyPr wrap="square" lIns="91435" tIns="45717" rIns="91435" bIns="45717" rtlCol="0">
            <a:spAutoFit/>
          </a:bodyPr>
          <a:lstStyle/>
          <a:p>
            <a:pPr algn="ctr" defTabSz="909412" fontAlgn="auto">
              <a:spcBef>
                <a:spcPts val="0"/>
              </a:spcBef>
              <a:spcAft>
                <a:spcPts val="0"/>
              </a:spcAft>
              <a:defRPr/>
            </a:pPr>
            <a:r>
              <a:rPr lang="en-US" sz="1600" dirty="0">
                <a:solidFill>
                  <a:schemeClr val="bg1"/>
                </a:solidFill>
                <a:latin typeface="CiscoSansTT ExtraLight" panose="020B0303020201020303" pitchFamily="34" charset="0"/>
                <a:ea typeface="CiscoSans" charset="0"/>
                <a:cs typeface="CiscoSansTT ExtraLight" panose="020B0303020201020303" pitchFamily="34" charset="0"/>
              </a:rPr>
              <a:t>Meraki Insight</a:t>
            </a:r>
          </a:p>
        </p:txBody>
      </p:sp>
      <p:sp>
        <p:nvSpPr>
          <p:cNvPr id="64" name="TextBox 63">
            <a:extLst>
              <a:ext uri="{FF2B5EF4-FFF2-40B4-BE49-F238E27FC236}">
                <a16:creationId xmlns:a16="http://schemas.microsoft.com/office/drawing/2014/main" id="{9078485E-6791-4EDE-A0B2-753AD9C4CDDA}"/>
              </a:ext>
            </a:extLst>
          </p:cNvPr>
          <p:cNvSpPr txBox="1"/>
          <p:nvPr/>
        </p:nvSpPr>
        <p:spPr>
          <a:xfrm>
            <a:off x="10132630" y="5992889"/>
            <a:ext cx="1855569" cy="604433"/>
          </a:xfrm>
          <a:prstGeom prst="rect">
            <a:avLst/>
          </a:prstGeom>
          <a:solidFill>
            <a:srgbClr val="FFFFFF"/>
          </a:solidFill>
        </p:spPr>
        <p:txBody>
          <a:bodyPr wrap="square" lIns="91435" tIns="45717" rIns="91435" bIns="45717" rtlCol="0">
            <a:spAutoFit/>
          </a:bodyPr>
          <a:lstStyle/>
          <a:p>
            <a:pPr algn="ctr" defTabSz="909412" fontAlgn="auto">
              <a:spcBef>
                <a:spcPts val="0"/>
              </a:spcBef>
              <a:spcAft>
                <a:spcPts val="0"/>
              </a:spcAft>
              <a:defRPr/>
            </a:pPr>
            <a:r>
              <a:rPr lang="en-US" sz="1600" kern="0" dirty="0">
                <a:solidFill>
                  <a:schemeClr val="bg1"/>
                </a:solidFill>
                <a:latin typeface="CiscoSansTT ExtraLight" panose="020B0303020201020303" pitchFamily="34" charset="0"/>
                <a:ea typeface="CiscoSans" charset="0"/>
                <a:cs typeface="CiscoSansTT ExtraLight" panose="020B0303020201020303" pitchFamily="34" charset="0"/>
              </a:rPr>
              <a:t>MV Video</a:t>
            </a:r>
          </a:p>
          <a:p>
            <a:pPr algn="ctr" defTabSz="909412" fontAlgn="auto">
              <a:spcBef>
                <a:spcPts val="0"/>
              </a:spcBef>
              <a:spcAft>
                <a:spcPts val="0"/>
              </a:spcAft>
              <a:defRPr/>
            </a:pPr>
            <a:r>
              <a:rPr lang="en-US" sz="1600" kern="0" dirty="0">
                <a:solidFill>
                  <a:schemeClr val="bg1"/>
                </a:solidFill>
                <a:latin typeface="CiscoSansTT ExtraLight" panose="020B0303020201020303" pitchFamily="34" charset="0"/>
                <a:ea typeface="CiscoSans" charset="0"/>
                <a:cs typeface="CiscoSansTT ExtraLight" panose="020B0303020201020303" pitchFamily="34" charset="0"/>
              </a:rPr>
              <a:t>Surveillance</a:t>
            </a:r>
          </a:p>
        </p:txBody>
      </p:sp>
      <p:pic>
        <p:nvPicPr>
          <p:cNvPr id="65" name="Picture 64">
            <a:extLst>
              <a:ext uri="{FF2B5EF4-FFF2-40B4-BE49-F238E27FC236}">
                <a16:creationId xmlns:a16="http://schemas.microsoft.com/office/drawing/2014/main" id="{C638B3EE-1378-45EE-815D-4745A2D6E0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32308" y="5088224"/>
            <a:ext cx="1256214" cy="745227"/>
          </a:xfrm>
          <a:prstGeom prst="rect">
            <a:avLst/>
          </a:prstGeom>
        </p:spPr>
      </p:pic>
      <p:sp>
        <p:nvSpPr>
          <p:cNvPr id="66" name="Oval 65">
            <a:extLst>
              <a:ext uri="{FF2B5EF4-FFF2-40B4-BE49-F238E27FC236}">
                <a16:creationId xmlns:a16="http://schemas.microsoft.com/office/drawing/2014/main" id="{A9535C56-5B87-47FE-AC22-0C41EBE6C08D}"/>
              </a:ext>
            </a:extLst>
          </p:cNvPr>
          <p:cNvSpPr/>
          <p:nvPr/>
        </p:nvSpPr>
        <p:spPr>
          <a:xfrm>
            <a:off x="3291707" y="4596753"/>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67" name="Oval 66">
            <a:extLst>
              <a:ext uri="{FF2B5EF4-FFF2-40B4-BE49-F238E27FC236}">
                <a16:creationId xmlns:a16="http://schemas.microsoft.com/office/drawing/2014/main" id="{30B22936-E46D-49F9-810F-615D0CDAFB0C}"/>
              </a:ext>
            </a:extLst>
          </p:cNvPr>
          <p:cNvSpPr/>
          <p:nvPr/>
        </p:nvSpPr>
        <p:spPr>
          <a:xfrm>
            <a:off x="7123289" y="4610579"/>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sp>
        <p:nvSpPr>
          <p:cNvPr id="68" name="Oval 67">
            <a:extLst>
              <a:ext uri="{FF2B5EF4-FFF2-40B4-BE49-F238E27FC236}">
                <a16:creationId xmlns:a16="http://schemas.microsoft.com/office/drawing/2014/main" id="{871FD5AF-FF56-4C2C-852A-A5704F940804}"/>
              </a:ext>
            </a:extLst>
          </p:cNvPr>
          <p:cNvSpPr/>
          <p:nvPr/>
        </p:nvSpPr>
        <p:spPr>
          <a:xfrm>
            <a:off x="10954869" y="4642316"/>
            <a:ext cx="211092" cy="211092"/>
          </a:xfrm>
          <a:prstGeom prst="ellipse">
            <a:avLst/>
          </a:prstGeom>
          <a:solidFill>
            <a:srgbClr val="FFFFFF"/>
          </a:solidFill>
          <a:ln w="57150" cap="flat" cmpd="sng" algn="ctr">
            <a:solidFill>
              <a:srgbClr val="A6A6A6"/>
            </a:solidFill>
            <a:prstDash val="solid"/>
            <a:miter lim="800000"/>
          </a:ln>
          <a:effectLst/>
        </p:spPr>
        <p:txBody>
          <a:bodyPr rtlCol="0" anchor="ctr"/>
          <a:lstStyle/>
          <a:p>
            <a:pPr algn="ctr" defTabSz="909412" fontAlgn="auto">
              <a:spcBef>
                <a:spcPts val="0"/>
              </a:spcBef>
              <a:spcAft>
                <a:spcPts val="0"/>
              </a:spcAft>
              <a:defRPr/>
            </a:pPr>
            <a:endParaRPr lang="en-US" sz="1900" kern="0" dirty="0">
              <a:solidFill>
                <a:srgbClr val="FFFFFF"/>
              </a:solidFill>
              <a:latin typeface="CiscoSansTT ExtraLight" panose="020B0303020201020303" pitchFamily="34" charset="0"/>
              <a:ea typeface="+mn-ea"/>
              <a:cs typeface="+mn-cs"/>
            </a:endParaRPr>
          </a:p>
        </p:txBody>
      </p:sp>
      <p:grpSp>
        <p:nvGrpSpPr>
          <p:cNvPr id="69" name="Google Shape;200;p28">
            <a:extLst>
              <a:ext uri="{FF2B5EF4-FFF2-40B4-BE49-F238E27FC236}">
                <a16:creationId xmlns:a16="http://schemas.microsoft.com/office/drawing/2014/main" id="{0663EE2E-78F8-412C-8843-C92E36B3311A}"/>
              </a:ext>
            </a:extLst>
          </p:cNvPr>
          <p:cNvGrpSpPr/>
          <p:nvPr/>
        </p:nvGrpSpPr>
        <p:grpSpPr>
          <a:xfrm>
            <a:off x="8692978" y="5024942"/>
            <a:ext cx="903295" cy="869105"/>
            <a:chOff x="12642573" y="6486858"/>
            <a:chExt cx="1645800" cy="1645800"/>
          </a:xfrm>
        </p:grpSpPr>
        <p:sp>
          <p:nvSpPr>
            <p:cNvPr id="70" name="Google Shape;201;p28">
              <a:extLst>
                <a:ext uri="{FF2B5EF4-FFF2-40B4-BE49-F238E27FC236}">
                  <a16:creationId xmlns:a16="http://schemas.microsoft.com/office/drawing/2014/main" id="{09DF3451-5FC0-4D35-828B-17EE1FA7C669}"/>
                </a:ext>
              </a:extLst>
            </p:cNvPr>
            <p:cNvSpPr/>
            <p:nvPr/>
          </p:nvSpPr>
          <p:spPr>
            <a:xfrm>
              <a:off x="12712544" y="6556830"/>
              <a:ext cx="1490400" cy="1490400"/>
            </a:xfrm>
            <a:prstGeom prst="ellipse">
              <a:avLst/>
            </a:prstGeom>
            <a:solidFill>
              <a:srgbClr val="5CB43A"/>
            </a:solidFill>
            <a:ln w="12700" cap="flat" cmpd="sng">
              <a:solidFill>
                <a:srgbClr val="498131"/>
              </a:solidFill>
              <a:prstDash val="solid"/>
              <a:miter lim="800000"/>
              <a:headEnd type="none" w="sm" len="sm"/>
              <a:tailEnd type="none" w="sm" len="sm"/>
            </a:ln>
          </p:spPr>
          <p:txBody>
            <a:bodyPr spcFirstLastPara="1" wrap="square" lIns="17137" tIns="8575" rIns="17137" bIns="8575" anchor="ctr" anchorCtr="0">
              <a:noAutofit/>
            </a:bodyPr>
            <a:lstStyle/>
            <a:p>
              <a:pPr algn="ctr" defTabSz="914377" fontAlgn="auto">
                <a:spcBef>
                  <a:spcPts val="0"/>
                </a:spcBef>
                <a:spcAft>
                  <a:spcPts val="0"/>
                </a:spcAft>
              </a:pPr>
              <a:endParaRPr sz="700" dirty="0">
                <a:solidFill>
                  <a:srgbClr val="FFFFFF"/>
                </a:solidFill>
                <a:latin typeface="Proxima Nova"/>
                <a:ea typeface="Proxima Nova"/>
                <a:cs typeface="Proxima Nova"/>
                <a:sym typeface="Proxima Nova"/>
              </a:endParaRPr>
            </a:p>
          </p:txBody>
        </p:sp>
        <p:sp>
          <p:nvSpPr>
            <p:cNvPr id="71" name="Google Shape;202;p28">
              <a:extLst>
                <a:ext uri="{FF2B5EF4-FFF2-40B4-BE49-F238E27FC236}">
                  <a16:creationId xmlns:a16="http://schemas.microsoft.com/office/drawing/2014/main" id="{5444D1BD-7A26-44F3-B3BE-80E058FAC239}"/>
                </a:ext>
              </a:extLst>
            </p:cNvPr>
            <p:cNvSpPr/>
            <p:nvPr/>
          </p:nvSpPr>
          <p:spPr>
            <a:xfrm>
              <a:off x="12642573" y="6486858"/>
              <a:ext cx="1645800" cy="1645800"/>
            </a:xfrm>
            <a:prstGeom prst="ellipse">
              <a:avLst/>
            </a:prstGeom>
            <a:solidFill>
              <a:srgbClr val="000000"/>
            </a:solidFill>
            <a:ln w="38100" cap="flat" cmpd="sng">
              <a:solidFill>
                <a:srgbClr val="000000"/>
              </a:solidFill>
              <a:prstDash val="solid"/>
              <a:miter lim="800000"/>
              <a:headEnd type="none" w="sm" len="sm"/>
              <a:tailEnd type="none" w="sm" len="sm"/>
            </a:ln>
          </p:spPr>
          <p:txBody>
            <a:bodyPr spcFirstLastPara="1" wrap="square" lIns="17137" tIns="8575" rIns="17137" bIns="8575" anchor="ctr" anchorCtr="0">
              <a:noAutofit/>
            </a:bodyPr>
            <a:lstStyle/>
            <a:p>
              <a:pPr algn="ctr" defTabSz="914377" fontAlgn="auto">
                <a:spcBef>
                  <a:spcPts val="0"/>
                </a:spcBef>
                <a:spcAft>
                  <a:spcPts val="0"/>
                </a:spcAft>
              </a:pPr>
              <a:endParaRPr sz="700" dirty="0">
                <a:solidFill>
                  <a:srgbClr val="FFFFFF"/>
                </a:solidFill>
                <a:latin typeface="Proxima Nova"/>
                <a:ea typeface="Proxima Nova"/>
                <a:cs typeface="Proxima Nova"/>
                <a:sym typeface="Proxima Nova"/>
              </a:endParaRPr>
            </a:p>
          </p:txBody>
        </p:sp>
        <p:pic>
          <p:nvPicPr>
            <p:cNvPr id="72" name="Google Shape;203;p28">
              <a:extLst>
                <a:ext uri="{FF2B5EF4-FFF2-40B4-BE49-F238E27FC236}">
                  <a16:creationId xmlns:a16="http://schemas.microsoft.com/office/drawing/2014/main" id="{E5A75761-1A28-4A9A-AB15-71EB993E6E3A}"/>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2955978" y="6713715"/>
              <a:ext cx="1019106" cy="1176700"/>
            </a:xfrm>
            <a:prstGeom prst="rect">
              <a:avLst/>
            </a:prstGeom>
            <a:noFill/>
            <a:ln>
              <a:noFill/>
            </a:ln>
          </p:spPr>
        </p:pic>
      </p:grpSp>
    </p:spTree>
    <p:extLst>
      <p:ext uri="{BB962C8B-B14F-4D97-AF65-F5344CB8AC3E}">
        <p14:creationId xmlns:p14="http://schemas.microsoft.com/office/powerpoint/2010/main" val="35245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5F0F6E-3781-497F-9243-EE3BEB8E629D}"/>
              </a:ext>
            </a:extLst>
          </p:cNvPr>
          <p:cNvSpPr txBox="1">
            <a:spLocks/>
          </p:cNvSpPr>
          <p:nvPr/>
        </p:nvSpPr>
        <p:spPr bwMode="auto">
          <a:xfrm>
            <a:off x="1207007" y="1"/>
            <a:ext cx="109849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912261" rtl="0" eaLnBrk="1" fontAlgn="base" hangingPunct="1">
              <a:lnSpc>
                <a:spcPct val="90000"/>
              </a:lnSpc>
              <a:spcBef>
                <a:spcPct val="0"/>
              </a:spcBef>
              <a:spcAft>
                <a:spcPct val="0"/>
              </a:spcAft>
              <a:buFont typeface="Arial" panose="020B0604020202020204" pitchFamily="34" charset="0"/>
              <a:buNone/>
              <a:defRPr lang="en-US" sz="6133" b="0" i="0" u="none" kern="1200" spc="0" baseline="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6600" b="1" dirty="0">
                <a:solidFill>
                  <a:schemeClr val="bg2"/>
                </a:solidFill>
                <a:latin typeface="CiscoSansTT" panose="020B0503020201020303" pitchFamily="34" charset="0"/>
                <a:cs typeface="CiscoSansTT" panose="020B0503020201020303" pitchFamily="34" charset="0"/>
              </a:rPr>
              <a:t>Work from Home </a:t>
            </a:r>
            <a:br>
              <a:rPr lang="en-US" sz="6600" b="1" dirty="0">
                <a:solidFill>
                  <a:schemeClr val="bg2"/>
                </a:solidFill>
                <a:latin typeface="CiscoSansTT" panose="020B0503020201020303" pitchFamily="34" charset="0"/>
                <a:cs typeface="CiscoSansTT" panose="020B0503020201020303" pitchFamily="34" charset="0"/>
              </a:rPr>
            </a:br>
            <a:r>
              <a:rPr lang="en-US" sz="6600" b="1" dirty="0">
                <a:solidFill>
                  <a:schemeClr val="bg2"/>
                </a:solidFill>
                <a:latin typeface="CiscoSansTT" panose="020B0503020201020303" pitchFamily="34" charset="0"/>
                <a:cs typeface="CiscoSansTT" panose="020B0503020201020303" pitchFamily="34" charset="0"/>
              </a:rPr>
              <a:t>Solutions</a:t>
            </a:r>
          </a:p>
        </p:txBody>
      </p:sp>
    </p:spTree>
    <p:extLst>
      <p:ext uri="{BB962C8B-B14F-4D97-AF65-F5344CB8AC3E}">
        <p14:creationId xmlns:p14="http://schemas.microsoft.com/office/powerpoint/2010/main" val="3376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E9786E-BBAD-4983-ADCD-18EF296B70A7}"/>
              </a:ext>
            </a:extLst>
          </p:cNvPr>
          <p:cNvGrpSpPr/>
          <p:nvPr/>
        </p:nvGrpSpPr>
        <p:grpSpPr>
          <a:xfrm>
            <a:off x="-6196" y="1584372"/>
            <a:ext cx="11773653" cy="4752617"/>
            <a:chOff x="4690" y="1584373"/>
            <a:chExt cx="7840281" cy="4519084"/>
          </a:xfrm>
        </p:grpSpPr>
        <p:sp>
          <p:nvSpPr>
            <p:cNvPr id="8" name="Rectangle 7">
              <a:extLst>
                <a:ext uri="{FF2B5EF4-FFF2-40B4-BE49-F238E27FC236}">
                  <a16:creationId xmlns:a16="http://schemas.microsoft.com/office/drawing/2014/main" id="{A0434D6C-0FEB-47DB-9A3A-659DDCB14731}"/>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9" name="Oval 8">
              <a:extLst>
                <a:ext uri="{FF2B5EF4-FFF2-40B4-BE49-F238E27FC236}">
                  <a16:creationId xmlns:a16="http://schemas.microsoft.com/office/drawing/2014/main" id="{9A4E0524-8470-406A-8C64-CC40E727B423}"/>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cisco-meraki-logo.jpg">
            <a:extLst>
              <a:ext uri="{FF2B5EF4-FFF2-40B4-BE49-F238E27FC236}">
                <a16:creationId xmlns:a16="http://schemas.microsoft.com/office/drawing/2014/main" id="{EACF12DF-9731-4976-90B3-74242976FC44}"/>
              </a:ext>
            </a:extLst>
          </p:cNvPr>
          <p:cNvPicPr/>
          <p:nvPr/>
        </p:nvPicPr>
        <p:blipFill>
          <a:blip r:embed="rId3" cstate="screen">
            <a:extLst>
              <a:ext uri="{28A0092B-C50C-407E-A947-70E740481C1C}">
                <a14:useLocalDpi xmlns:a14="http://schemas.microsoft.com/office/drawing/2010/main"/>
              </a:ext>
            </a:extLst>
          </a:blip>
          <a:stretch>
            <a:fillRect/>
          </a:stretch>
        </p:blipFill>
        <p:spPr>
          <a:xfrm>
            <a:off x="444305" y="535159"/>
            <a:ext cx="2783007" cy="541711"/>
          </a:xfrm>
          <a:prstGeom prst="rect">
            <a:avLst/>
          </a:prstGeom>
          <a:ln w="12700">
            <a:miter lim="400000"/>
          </a:ln>
        </p:spPr>
      </p:pic>
      <p:pic>
        <p:nvPicPr>
          <p:cNvPr id="21" name="Picture 20">
            <a:extLst>
              <a:ext uri="{FF2B5EF4-FFF2-40B4-BE49-F238E27FC236}">
                <a16:creationId xmlns:a16="http://schemas.microsoft.com/office/drawing/2014/main" id="{8A8E5CDF-47D7-4803-B274-E28324C207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6956" y="1750558"/>
            <a:ext cx="5969236" cy="2210122"/>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2CE8D1A0-C4AA-4432-BE01-21B4668C3C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5516367" y="4275664"/>
            <a:ext cx="5970674" cy="2202032"/>
          </a:xfrm>
          <a:prstGeom prst="rect">
            <a:avLst/>
          </a:prstGeom>
          <a:ln>
            <a:noFill/>
          </a:ln>
          <a:effectLst>
            <a:outerShdw blurRad="292100" dist="139700" dir="2700000" algn="tl" rotWithShape="0">
              <a:srgbClr val="333333">
                <a:alpha val="65000"/>
              </a:srgbClr>
            </a:outerShdw>
          </a:effectLst>
        </p:spPr>
      </p:pic>
      <p:sp>
        <p:nvSpPr>
          <p:cNvPr id="16" name="Content Placeholder 4">
            <a:extLst>
              <a:ext uri="{FF2B5EF4-FFF2-40B4-BE49-F238E27FC236}">
                <a16:creationId xmlns:a16="http://schemas.microsoft.com/office/drawing/2014/main" id="{B02B663D-2662-4327-B740-0264D6AE7D1A}"/>
              </a:ext>
            </a:extLst>
          </p:cNvPr>
          <p:cNvSpPr txBox="1">
            <a:spLocks/>
          </p:cNvSpPr>
          <p:nvPr/>
        </p:nvSpPr>
        <p:spPr>
          <a:xfrm>
            <a:off x="460458" y="1835179"/>
            <a:ext cx="4343238" cy="4476939"/>
          </a:xfrm>
          <a:prstGeom prst="rect">
            <a:avLst/>
          </a:prstGeom>
        </p:spPr>
        <p:txBody>
          <a:bodyPr/>
          <a:lstStyle>
            <a:lvl1pPr marL="0" indent="0" algn="l" defTabSz="685800" rtl="0" eaLnBrk="1" latinLnBrk="0" hangingPunct="1">
              <a:lnSpc>
                <a:spcPct val="90000"/>
              </a:lnSpc>
              <a:spcBef>
                <a:spcPts val="750"/>
              </a:spcBef>
              <a:buFontTx/>
              <a:buNone/>
              <a:defRPr sz="1350" kern="1200">
                <a:solidFill>
                  <a:schemeClr val="tx1"/>
                </a:solidFill>
                <a:latin typeface="Proxima Nova Rg"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A complete cloud-managed IT solution</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Easy to deploy, manage, and support using the cloud</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See all your employees, devices, and locations from one dashboard</a:t>
            </a:r>
          </a:p>
          <a:p>
            <a:pPr marL="380990" indent="-380990" defTabSz="914366" fontAlgn="auto">
              <a:lnSpc>
                <a:spcPct val="100000"/>
              </a:lnSpc>
              <a:spcAft>
                <a:spcPts val="0"/>
              </a:spcAft>
              <a:buFont typeface="Arial" panose="020B0604020202020204" pitchFamily="34" charset="0"/>
              <a:buChar char="•"/>
              <a:defRPr/>
            </a:pPr>
            <a:r>
              <a:rPr lang="en-US" sz="2300" dirty="0">
                <a:solidFill>
                  <a:schemeClr val="bg2"/>
                </a:solidFill>
                <a:latin typeface="+mn-lt"/>
                <a:ea typeface="Proxima Nova Semibold" charset="0"/>
                <a:cs typeface="CiscoSansTT" panose="020B0503020201020303" pitchFamily="34" charset="0"/>
              </a:rPr>
              <a:t>Strong security with built-in unified threat management (UTM), device, network, and user security</a:t>
            </a:r>
          </a:p>
        </p:txBody>
      </p:sp>
      <p:sp>
        <p:nvSpPr>
          <p:cNvPr id="2" name="Title 1">
            <a:extLst>
              <a:ext uri="{FF2B5EF4-FFF2-40B4-BE49-F238E27FC236}">
                <a16:creationId xmlns:a16="http://schemas.microsoft.com/office/drawing/2014/main" id="{A16238D4-AED3-4DF0-8D97-27658DCD4377}"/>
              </a:ext>
            </a:extLst>
          </p:cNvPr>
          <p:cNvSpPr>
            <a:spLocks noGrp="1"/>
          </p:cNvSpPr>
          <p:nvPr>
            <p:ph type="title"/>
          </p:nvPr>
        </p:nvSpPr>
        <p:spPr>
          <a:xfrm>
            <a:off x="3572255" y="468304"/>
            <a:ext cx="8465147" cy="975360"/>
          </a:xfrm>
        </p:spPr>
        <p:txBody>
          <a:bodyPr/>
          <a:lstStyle/>
          <a:p>
            <a:r>
              <a:rPr lang="en-US" sz="3200" b="1" dirty="0"/>
              <a:t>Simplifying IT with Cloud Management</a:t>
            </a:r>
          </a:p>
        </p:txBody>
      </p:sp>
    </p:spTree>
    <p:extLst>
      <p:ext uri="{BB962C8B-B14F-4D97-AF65-F5344CB8AC3E}">
        <p14:creationId xmlns:p14="http://schemas.microsoft.com/office/powerpoint/2010/main" val="2077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Elbow Connector 163">
            <a:extLst>
              <a:ext uri="{FF2B5EF4-FFF2-40B4-BE49-F238E27FC236}">
                <a16:creationId xmlns:a16="http://schemas.microsoft.com/office/drawing/2014/main" id="{CB0AD3EB-EC69-724F-B72F-C2B5BEF8F8B6}"/>
              </a:ext>
            </a:extLst>
          </p:cNvPr>
          <p:cNvCxnSpPr>
            <a:cxnSpLocks/>
          </p:cNvCxnSpPr>
          <p:nvPr/>
        </p:nvCxnSpPr>
        <p:spPr>
          <a:xfrm>
            <a:off x="5677204" y="4871611"/>
            <a:ext cx="718540" cy="518845"/>
          </a:xfrm>
          <a:prstGeom prst="curvedConnector3">
            <a:avLst>
              <a:gd name="adj1" fmla="val 86786"/>
            </a:avLst>
          </a:prstGeom>
          <a:noFill/>
          <a:ln w="28575" cap="rnd" cmpd="sng" algn="ctr">
            <a:solidFill>
              <a:srgbClr val="65B144"/>
            </a:solidFill>
            <a:prstDash val="sysDot"/>
            <a:miter lim="800000"/>
          </a:ln>
          <a:effectLst/>
        </p:spPr>
      </p:cxnSp>
      <p:sp>
        <p:nvSpPr>
          <p:cNvPr id="2" name="Title 1"/>
          <p:cNvSpPr>
            <a:spLocks noGrp="1"/>
          </p:cNvSpPr>
          <p:nvPr>
            <p:ph type="title"/>
          </p:nvPr>
        </p:nvSpPr>
        <p:spPr/>
        <p:txBody>
          <a:bodyPr/>
          <a:lstStyle/>
          <a:p>
            <a:r>
              <a:rPr lang="en-US" sz="3200" b="1" dirty="0"/>
              <a:t>Cisco Meraki Teleworker Solution</a:t>
            </a:r>
          </a:p>
        </p:txBody>
      </p:sp>
      <p:sp>
        <p:nvSpPr>
          <p:cNvPr id="23" name="Rectangle 22">
            <a:extLst>
              <a:ext uri="{FF2B5EF4-FFF2-40B4-BE49-F238E27FC236}">
                <a16:creationId xmlns:a16="http://schemas.microsoft.com/office/drawing/2014/main" id="{9A7DCB3E-236A-45E6-97E6-A059A09E8DD9}"/>
              </a:ext>
            </a:extLst>
          </p:cNvPr>
          <p:cNvSpPr/>
          <p:nvPr/>
        </p:nvSpPr>
        <p:spPr>
          <a:xfrm>
            <a:off x="638719" y="1652825"/>
            <a:ext cx="2633111" cy="4474943"/>
          </a:xfrm>
          <a:prstGeom prst="rect">
            <a:avLst/>
          </a:prstGeom>
        </p:spPr>
        <p:txBody>
          <a:bodyPr wrap="square">
            <a:spAutoFit/>
          </a:bodyPr>
          <a:lstStyle/>
          <a:p>
            <a:pPr defTabSz="609570">
              <a:lnSpc>
                <a:spcPct val="120000"/>
              </a:lnSpc>
              <a:spcBef>
                <a:spcPts val="0"/>
              </a:spcBef>
              <a:spcAft>
                <a:spcPts val="0"/>
              </a:spcAft>
              <a:buClr>
                <a:srgbClr val="1E4471"/>
              </a:buClr>
              <a:buSzPts val="4100"/>
              <a:defRPr/>
            </a:pPr>
            <a:r>
              <a:rPr lang="en-US" sz="2400" dirty="0">
                <a:solidFill>
                  <a:schemeClr val="bg1"/>
                </a:solidFill>
                <a:latin typeface="CiscoSansTT ExtraLight"/>
                <a:cs typeface="CiscoSansTT ExtraLight" panose="020B0303020201020303" pitchFamily="34" charset="0"/>
                <a:sym typeface="Arial"/>
              </a:rPr>
              <a:t>Securely connect remote workers and devices</a:t>
            </a:r>
          </a:p>
          <a:p>
            <a:pPr defTabSz="609570">
              <a:lnSpc>
                <a:spcPct val="120000"/>
              </a:lnSpc>
              <a:spcBef>
                <a:spcPts val="0"/>
              </a:spcBef>
              <a:spcAft>
                <a:spcPts val="0"/>
              </a:spcAft>
              <a:buClr>
                <a:srgbClr val="1E4471"/>
              </a:buClr>
              <a:buSzPts val="4100"/>
              <a:defRPr/>
            </a:pPr>
            <a:endParaRPr lang="en-US" sz="2400" dirty="0">
              <a:solidFill>
                <a:schemeClr val="bg1"/>
              </a:solidFill>
              <a:latin typeface="CiscoSansTT ExtraLight"/>
              <a:cs typeface="CiscoSansTT ExtraLight" panose="020B0303020201020303" pitchFamily="34" charset="0"/>
              <a:sym typeface="Arial"/>
            </a:endParaRPr>
          </a:p>
          <a:p>
            <a:pPr defTabSz="609570">
              <a:lnSpc>
                <a:spcPct val="120000"/>
              </a:lnSpc>
              <a:spcBef>
                <a:spcPts val="0"/>
              </a:spcBef>
              <a:spcAft>
                <a:spcPts val="0"/>
              </a:spcAft>
              <a:buClr>
                <a:srgbClr val="1E4471"/>
              </a:buClr>
              <a:buSzPts val="4100"/>
              <a:defRPr/>
            </a:pPr>
            <a:r>
              <a:rPr lang="en-US" sz="2400" dirty="0">
                <a:solidFill>
                  <a:schemeClr val="bg1"/>
                </a:solidFill>
                <a:latin typeface="CiscoSansTT ExtraLight"/>
                <a:cs typeface="CiscoSansTT ExtraLight" panose="020B0303020201020303" pitchFamily="34" charset="0"/>
                <a:sym typeface="Arial"/>
              </a:rPr>
              <a:t>Remotely monitor, manage, and troubleshoot</a:t>
            </a:r>
          </a:p>
          <a:p>
            <a:pPr defTabSz="609570">
              <a:lnSpc>
                <a:spcPct val="120000"/>
              </a:lnSpc>
              <a:spcBef>
                <a:spcPts val="0"/>
              </a:spcBef>
              <a:spcAft>
                <a:spcPts val="0"/>
              </a:spcAft>
              <a:buClr>
                <a:srgbClr val="1E4471"/>
              </a:buClr>
              <a:buSzPts val="4100"/>
              <a:defRPr/>
            </a:pPr>
            <a:endParaRPr lang="en-US" sz="2400" dirty="0">
              <a:solidFill>
                <a:schemeClr val="bg1"/>
              </a:solidFill>
              <a:latin typeface="CiscoSansTT ExtraLight"/>
              <a:cs typeface="CiscoSansTT ExtraLight" panose="020B0303020201020303" pitchFamily="34" charset="0"/>
              <a:sym typeface="Arial"/>
            </a:endParaRPr>
          </a:p>
          <a:p>
            <a:pPr defTabSz="609570">
              <a:lnSpc>
                <a:spcPct val="120000"/>
              </a:lnSpc>
              <a:spcBef>
                <a:spcPts val="0"/>
              </a:spcBef>
              <a:spcAft>
                <a:spcPts val="0"/>
              </a:spcAft>
              <a:buClr>
                <a:srgbClr val="1E4471"/>
              </a:buClr>
              <a:buSzPts val="4100"/>
              <a:defRPr/>
            </a:pPr>
            <a:r>
              <a:rPr lang="en-US" sz="2400" dirty="0">
                <a:solidFill>
                  <a:schemeClr val="bg1"/>
                </a:solidFill>
                <a:latin typeface="CiscoSansTT ExtraLight"/>
                <a:cs typeface="CiscoSansTT ExtraLight" panose="020B0303020201020303" pitchFamily="34" charset="0"/>
                <a:sym typeface="Arial"/>
              </a:rPr>
              <a:t>Ensure security and productivity</a:t>
            </a:r>
          </a:p>
        </p:txBody>
      </p:sp>
      <p:cxnSp>
        <p:nvCxnSpPr>
          <p:cNvPr id="450" name="Elbow Connector 163">
            <a:extLst>
              <a:ext uri="{FF2B5EF4-FFF2-40B4-BE49-F238E27FC236}">
                <a16:creationId xmlns:a16="http://schemas.microsoft.com/office/drawing/2014/main" id="{4A06465C-E944-4302-BAC3-641C7CCD5D56}"/>
              </a:ext>
            </a:extLst>
          </p:cNvPr>
          <p:cNvCxnSpPr>
            <a:cxnSpLocks/>
            <a:stCxn id="575" idx="0"/>
          </p:cNvCxnSpPr>
          <p:nvPr/>
        </p:nvCxnSpPr>
        <p:spPr>
          <a:xfrm rot="16200000" flipV="1">
            <a:off x="6458719" y="3848771"/>
            <a:ext cx="1213155" cy="310259"/>
          </a:xfrm>
          <a:prstGeom prst="bentConnector3">
            <a:avLst>
              <a:gd name="adj1" fmla="val 50000"/>
            </a:avLst>
          </a:prstGeom>
          <a:noFill/>
          <a:ln w="28575" cap="rnd" cmpd="sng" algn="ctr">
            <a:solidFill>
              <a:srgbClr val="65B144"/>
            </a:solidFill>
            <a:prstDash val="sysDot"/>
            <a:miter lim="800000"/>
          </a:ln>
          <a:effectLst/>
        </p:spPr>
      </p:cxnSp>
      <p:cxnSp>
        <p:nvCxnSpPr>
          <p:cNvPr id="451" name="Elbow Connector 163">
            <a:extLst>
              <a:ext uri="{FF2B5EF4-FFF2-40B4-BE49-F238E27FC236}">
                <a16:creationId xmlns:a16="http://schemas.microsoft.com/office/drawing/2014/main" id="{FB921E43-8E36-4905-B13C-821A2E2163F0}"/>
              </a:ext>
            </a:extLst>
          </p:cNvPr>
          <p:cNvCxnSpPr>
            <a:cxnSpLocks/>
          </p:cNvCxnSpPr>
          <p:nvPr/>
        </p:nvCxnSpPr>
        <p:spPr>
          <a:xfrm flipH="1">
            <a:off x="6169051" y="4753044"/>
            <a:ext cx="495920" cy="0"/>
          </a:xfrm>
          <a:prstGeom prst="straightConnector1">
            <a:avLst/>
          </a:prstGeom>
          <a:noFill/>
          <a:ln w="28575" cap="rnd" cmpd="sng" algn="ctr">
            <a:solidFill>
              <a:srgbClr val="65B144"/>
            </a:solidFill>
            <a:prstDash val="sysDot"/>
            <a:miter lim="800000"/>
          </a:ln>
          <a:effectLst/>
        </p:spPr>
      </p:cxnSp>
      <p:cxnSp>
        <p:nvCxnSpPr>
          <p:cNvPr id="452" name="Elbow Connector 163">
            <a:extLst>
              <a:ext uri="{FF2B5EF4-FFF2-40B4-BE49-F238E27FC236}">
                <a16:creationId xmlns:a16="http://schemas.microsoft.com/office/drawing/2014/main" id="{FE06429C-54C8-42EB-9F96-860F4A8FD957}"/>
              </a:ext>
            </a:extLst>
          </p:cNvPr>
          <p:cNvCxnSpPr>
            <a:cxnSpLocks/>
          </p:cNvCxnSpPr>
          <p:nvPr/>
        </p:nvCxnSpPr>
        <p:spPr>
          <a:xfrm flipV="1">
            <a:off x="7169698" y="1994364"/>
            <a:ext cx="1088311" cy="952801"/>
          </a:xfrm>
          <a:prstGeom prst="curvedConnector3">
            <a:avLst>
              <a:gd name="adj1" fmla="val 50000"/>
            </a:avLst>
          </a:prstGeom>
          <a:noFill/>
          <a:ln w="28575" cap="rnd" cmpd="sng" algn="ctr">
            <a:solidFill>
              <a:srgbClr val="65B144"/>
            </a:solidFill>
            <a:prstDash val="sysDot"/>
            <a:miter lim="800000"/>
          </a:ln>
          <a:effectLst/>
        </p:spPr>
      </p:cxnSp>
      <p:grpSp>
        <p:nvGrpSpPr>
          <p:cNvPr id="453" name="Group 105">
            <a:extLst>
              <a:ext uri="{FF2B5EF4-FFF2-40B4-BE49-F238E27FC236}">
                <a16:creationId xmlns:a16="http://schemas.microsoft.com/office/drawing/2014/main" id="{16488F1D-CD2D-4132-AC81-524BEF543CAC}"/>
              </a:ext>
            </a:extLst>
          </p:cNvPr>
          <p:cNvGrpSpPr>
            <a:grpSpLocks noChangeAspect="1"/>
          </p:cNvGrpSpPr>
          <p:nvPr/>
        </p:nvGrpSpPr>
        <p:grpSpPr bwMode="auto">
          <a:xfrm>
            <a:off x="10220543" y="2570807"/>
            <a:ext cx="1550027" cy="1461317"/>
            <a:chOff x="1991" y="1544"/>
            <a:chExt cx="961" cy="906"/>
          </a:xfrm>
        </p:grpSpPr>
        <p:sp>
          <p:nvSpPr>
            <p:cNvPr id="454" name="Freeform 116">
              <a:extLst>
                <a:ext uri="{FF2B5EF4-FFF2-40B4-BE49-F238E27FC236}">
                  <a16:creationId xmlns:a16="http://schemas.microsoft.com/office/drawing/2014/main" id="{EFFCB06D-3311-4A8E-8BBE-4B5353636BD8}"/>
                </a:ext>
              </a:extLst>
            </p:cNvPr>
            <p:cNvSpPr>
              <a:spLocks/>
            </p:cNvSpPr>
            <p:nvPr/>
          </p:nvSpPr>
          <p:spPr bwMode="auto">
            <a:xfrm>
              <a:off x="2517" y="1846"/>
              <a:ext cx="435" cy="604"/>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55" name="Freeform 106">
              <a:extLst>
                <a:ext uri="{FF2B5EF4-FFF2-40B4-BE49-F238E27FC236}">
                  <a16:creationId xmlns:a16="http://schemas.microsoft.com/office/drawing/2014/main" id="{3CA87C56-1982-4CD2-A1F2-36A022F860D4}"/>
                </a:ext>
              </a:extLst>
            </p:cNvPr>
            <p:cNvSpPr>
              <a:spLocks/>
            </p:cNvSpPr>
            <p:nvPr/>
          </p:nvSpPr>
          <p:spPr bwMode="auto">
            <a:xfrm>
              <a:off x="1991" y="1544"/>
              <a:ext cx="585" cy="906"/>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56" name="Rectangle 107">
              <a:extLst>
                <a:ext uri="{FF2B5EF4-FFF2-40B4-BE49-F238E27FC236}">
                  <a16:creationId xmlns:a16="http://schemas.microsoft.com/office/drawing/2014/main" id="{57FD913F-B3F5-498E-9F56-4D634647C83E}"/>
                </a:ext>
              </a:extLst>
            </p:cNvPr>
            <p:cNvSpPr>
              <a:spLocks noChangeArrowheads="1"/>
            </p:cNvSpPr>
            <p:nvPr/>
          </p:nvSpPr>
          <p:spPr bwMode="auto">
            <a:xfrm>
              <a:off x="2099"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57" name="Rectangle 108">
              <a:extLst>
                <a:ext uri="{FF2B5EF4-FFF2-40B4-BE49-F238E27FC236}">
                  <a16:creationId xmlns:a16="http://schemas.microsoft.com/office/drawing/2014/main" id="{B406C098-C467-44FD-8B7F-3F97EEECA838}"/>
                </a:ext>
              </a:extLst>
            </p:cNvPr>
            <p:cNvSpPr>
              <a:spLocks noChangeArrowheads="1"/>
            </p:cNvSpPr>
            <p:nvPr/>
          </p:nvSpPr>
          <p:spPr bwMode="auto">
            <a:xfrm>
              <a:off x="2241"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58" name="Rectangle 109">
              <a:extLst>
                <a:ext uri="{FF2B5EF4-FFF2-40B4-BE49-F238E27FC236}">
                  <a16:creationId xmlns:a16="http://schemas.microsoft.com/office/drawing/2014/main" id="{B3117CF6-CBE0-4643-91B7-D0FE504E6646}"/>
                </a:ext>
              </a:extLst>
            </p:cNvPr>
            <p:cNvSpPr>
              <a:spLocks noChangeArrowheads="1"/>
            </p:cNvSpPr>
            <p:nvPr/>
          </p:nvSpPr>
          <p:spPr bwMode="auto">
            <a:xfrm>
              <a:off x="2383" y="1650"/>
              <a:ext cx="84" cy="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59" name="Rectangle 110">
              <a:extLst>
                <a:ext uri="{FF2B5EF4-FFF2-40B4-BE49-F238E27FC236}">
                  <a16:creationId xmlns:a16="http://schemas.microsoft.com/office/drawing/2014/main" id="{B9F722C8-6EFB-4FC9-A6C2-6CCC5EB4DC7F}"/>
                </a:ext>
              </a:extLst>
            </p:cNvPr>
            <p:cNvSpPr>
              <a:spLocks noChangeArrowheads="1"/>
            </p:cNvSpPr>
            <p:nvPr/>
          </p:nvSpPr>
          <p:spPr bwMode="auto">
            <a:xfrm>
              <a:off x="2099"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0" name="Rectangle 111">
              <a:extLst>
                <a:ext uri="{FF2B5EF4-FFF2-40B4-BE49-F238E27FC236}">
                  <a16:creationId xmlns:a16="http://schemas.microsoft.com/office/drawing/2014/main" id="{904ECB20-895A-41A9-A529-34122616EEE2}"/>
                </a:ext>
              </a:extLst>
            </p:cNvPr>
            <p:cNvSpPr>
              <a:spLocks noChangeArrowheads="1"/>
            </p:cNvSpPr>
            <p:nvPr/>
          </p:nvSpPr>
          <p:spPr bwMode="auto">
            <a:xfrm>
              <a:off x="2241"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1" name="Rectangle 112">
              <a:extLst>
                <a:ext uri="{FF2B5EF4-FFF2-40B4-BE49-F238E27FC236}">
                  <a16:creationId xmlns:a16="http://schemas.microsoft.com/office/drawing/2014/main" id="{25ACC25B-4188-4F66-B226-723051621232}"/>
                </a:ext>
              </a:extLst>
            </p:cNvPr>
            <p:cNvSpPr>
              <a:spLocks noChangeArrowheads="1"/>
            </p:cNvSpPr>
            <p:nvPr/>
          </p:nvSpPr>
          <p:spPr bwMode="auto">
            <a:xfrm>
              <a:off x="2383" y="1993"/>
              <a:ext cx="84" cy="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2" name="Rectangle 113">
              <a:extLst>
                <a:ext uri="{FF2B5EF4-FFF2-40B4-BE49-F238E27FC236}">
                  <a16:creationId xmlns:a16="http://schemas.microsoft.com/office/drawing/2014/main" id="{780E3E17-410F-4E3C-9592-CBA4AB268CC7}"/>
                </a:ext>
              </a:extLst>
            </p:cNvPr>
            <p:cNvSpPr>
              <a:spLocks noChangeArrowheads="1"/>
            </p:cNvSpPr>
            <p:nvPr/>
          </p:nvSpPr>
          <p:spPr bwMode="auto">
            <a:xfrm>
              <a:off x="2099"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3" name="Rectangle 114">
              <a:extLst>
                <a:ext uri="{FF2B5EF4-FFF2-40B4-BE49-F238E27FC236}">
                  <a16:creationId xmlns:a16="http://schemas.microsoft.com/office/drawing/2014/main" id="{F67CFA0D-44D1-4F51-9CE9-DD9F2633F1DA}"/>
                </a:ext>
              </a:extLst>
            </p:cNvPr>
            <p:cNvSpPr>
              <a:spLocks noChangeArrowheads="1"/>
            </p:cNvSpPr>
            <p:nvPr/>
          </p:nvSpPr>
          <p:spPr bwMode="auto">
            <a:xfrm>
              <a:off x="2241"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4" name="Rectangle 115">
              <a:extLst>
                <a:ext uri="{FF2B5EF4-FFF2-40B4-BE49-F238E27FC236}">
                  <a16:creationId xmlns:a16="http://schemas.microsoft.com/office/drawing/2014/main" id="{05C8719E-0F49-4A9B-8CA4-58BE8A82D2A9}"/>
                </a:ext>
              </a:extLst>
            </p:cNvPr>
            <p:cNvSpPr>
              <a:spLocks noChangeArrowheads="1"/>
            </p:cNvSpPr>
            <p:nvPr/>
          </p:nvSpPr>
          <p:spPr bwMode="auto">
            <a:xfrm>
              <a:off x="2383" y="1821"/>
              <a:ext cx="84"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5" name="Rectangle 117">
              <a:extLst>
                <a:ext uri="{FF2B5EF4-FFF2-40B4-BE49-F238E27FC236}">
                  <a16:creationId xmlns:a16="http://schemas.microsoft.com/office/drawing/2014/main" id="{F6240031-81F0-4E96-B459-BAD4343D25E0}"/>
                </a:ext>
              </a:extLst>
            </p:cNvPr>
            <p:cNvSpPr>
              <a:spLocks noChangeArrowheads="1"/>
            </p:cNvSpPr>
            <p:nvPr/>
          </p:nvSpPr>
          <p:spPr bwMode="auto">
            <a:xfrm>
              <a:off x="2629"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6" name="Rectangle 118">
              <a:extLst>
                <a:ext uri="{FF2B5EF4-FFF2-40B4-BE49-F238E27FC236}">
                  <a16:creationId xmlns:a16="http://schemas.microsoft.com/office/drawing/2014/main" id="{0751C358-8472-4354-A599-57AD51334077}"/>
                </a:ext>
              </a:extLst>
            </p:cNvPr>
            <p:cNvSpPr>
              <a:spLocks noChangeArrowheads="1"/>
            </p:cNvSpPr>
            <p:nvPr/>
          </p:nvSpPr>
          <p:spPr bwMode="auto">
            <a:xfrm>
              <a:off x="2725" y="1927"/>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7" name="Rectangle 119">
              <a:extLst>
                <a:ext uri="{FF2B5EF4-FFF2-40B4-BE49-F238E27FC236}">
                  <a16:creationId xmlns:a16="http://schemas.microsoft.com/office/drawing/2014/main" id="{665EFE9A-73CB-4E6F-A2B1-3BFA35072D2D}"/>
                </a:ext>
              </a:extLst>
            </p:cNvPr>
            <p:cNvSpPr>
              <a:spLocks noChangeArrowheads="1"/>
            </p:cNvSpPr>
            <p:nvPr/>
          </p:nvSpPr>
          <p:spPr bwMode="auto">
            <a:xfrm>
              <a:off x="2823" y="1927"/>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8" name="Rectangle 120">
              <a:extLst>
                <a:ext uri="{FF2B5EF4-FFF2-40B4-BE49-F238E27FC236}">
                  <a16:creationId xmlns:a16="http://schemas.microsoft.com/office/drawing/2014/main" id="{AFF0B002-D369-47D4-A894-73DE6E54602A}"/>
                </a:ext>
              </a:extLst>
            </p:cNvPr>
            <p:cNvSpPr>
              <a:spLocks noChangeArrowheads="1"/>
            </p:cNvSpPr>
            <p:nvPr/>
          </p:nvSpPr>
          <p:spPr bwMode="auto">
            <a:xfrm>
              <a:off x="2629"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69" name="Rectangle 121">
              <a:extLst>
                <a:ext uri="{FF2B5EF4-FFF2-40B4-BE49-F238E27FC236}">
                  <a16:creationId xmlns:a16="http://schemas.microsoft.com/office/drawing/2014/main" id="{565147AB-6A8D-4E43-9564-05D2E07C54BB}"/>
                </a:ext>
              </a:extLst>
            </p:cNvPr>
            <p:cNvSpPr>
              <a:spLocks noChangeArrowheads="1"/>
            </p:cNvSpPr>
            <p:nvPr/>
          </p:nvSpPr>
          <p:spPr bwMode="auto">
            <a:xfrm>
              <a:off x="2725" y="2189"/>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0" name="Rectangle 122">
              <a:extLst>
                <a:ext uri="{FF2B5EF4-FFF2-40B4-BE49-F238E27FC236}">
                  <a16:creationId xmlns:a16="http://schemas.microsoft.com/office/drawing/2014/main" id="{B4537263-F7BF-45A3-ABB1-9F894EC349C8}"/>
                </a:ext>
              </a:extLst>
            </p:cNvPr>
            <p:cNvSpPr>
              <a:spLocks noChangeArrowheads="1"/>
            </p:cNvSpPr>
            <p:nvPr/>
          </p:nvSpPr>
          <p:spPr bwMode="auto">
            <a:xfrm>
              <a:off x="2823" y="2189"/>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1" name="Rectangle 123">
              <a:extLst>
                <a:ext uri="{FF2B5EF4-FFF2-40B4-BE49-F238E27FC236}">
                  <a16:creationId xmlns:a16="http://schemas.microsoft.com/office/drawing/2014/main" id="{AAB0A023-56F8-4160-AC68-06F3597981CB}"/>
                </a:ext>
              </a:extLst>
            </p:cNvPr>
            <p:cNvSpPr>
              <a:spLocks noChangeArrowheads="1"/>
            </p:cNvSpPr>
            <p:nvPr/>
          </p:nvSpPr>
          <p:spPr bwMode="auto">
            <a:xfrm>
              <a:off x="2629"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2" name="Rectangle 124">
              <a:extLst>
                <a:ext uri="{FF2B5EF4-FFF2-40B4-BE49-F238E27FC236}">
                  <a16:creationId xmlns:a16="http://schemas.microsoft.com/office/drawing/2014/main" id="{987BFE5C-A2C2-4808-8F8D-5A94F7241F63}"/>
                </a:ext>
              </a:extLst>
            </p:cNvPr>
            <p:cNvSpPr>
              <a:spLocks noChangeArrowheads="1"/>
            </p:cNvSpPr>
            <p:nvPr/>
          </p:nvSpPr>
          <p:spPr bwMode="auto">
            <a:xfrm>
              <a:off x="2725" y="2058"/>
              <a:ext cx="59"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3" name="Rectangle 125">
              <a:extLst>
                <a:ext uri="{FF2B5EF4-FFF2-40B4-BE49-F238E27FC236}">
                  <a16:creationId xmlns:a16="http://schemas.microsoft.com/office/drawing/2014/main" id="{C33A40FE-92AD-4565-9B2A-A3ACA128AA35}"/>
                </a:ext>
              </a:extLst>
            </p:cNvPr>
            <p:cNvSpPr>
              <a:spLocks noChangeArrowheads="1"/>
            </p:cNvSpPr>
            <p:nvPr/>
          </p:nvSpPr>
          <p:spPr bwMode="auto">
            <a:xfrm>
              <a:off x="2823" y="2058"/>
              <a:ext cx="58" cy="57"/>
            </a:xfrm>
            <a:prstGeom prst="rect">
              <a:avLst/>
            </a:prstGeom>
            <a:solidFill>
              <a:srgbClr val="0050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474" name="Group 473">
            <a:extLst>
              <a:ext uri="{FF2B5EF4-FFF2-40B4-BE49-F238E27FC236}">
                <a16:creationId xmlns:a16="http://schemas.microsoft.com/office/drawing/2014/main" id="{ED8602F9-A61E-48BB-8C07-85729F2394E8}"/>
              </a:ext>
            </a:extLst>
          </p:cNvPr>
          <p:cNvGrpSpPr>
            <a:grpSpLocks noChangeAspect="1"/>
          </p:cNvGrpSpPr>
          <p:nvPr/>
        </p:nvGrpSpPr>
        <p:grpSpPr>
          <a:xfrm>
            <a:off x="8161277" y="1251531"/>
            <a:ext cx="364940" cy="647335"/>
            <a:chOff x="839748" y="3892512"/>
            <a:chExt cx="167995" cy="297991"/>
          </a:xfrm>
        </p:grpSpPr>
        <p:sp>
          <p:nvSpPr>
            <p:cNvPr id="475" name="Freeform 307">
              <a:extLst>
                <a:ext uri="{FF2B5EF4-FFF2-40B4-BE49-F238E27FC236}">
                  <a16:creationId xmlns:a16="http://schemas.microsoft.com/office/drawing/2014/main" id="{B60892B7-5352-46A0-B299-8A2069B4A2AD}"/>
                </a:ext>
              </a:extLst>
            </p:cNvPr>
            <p:cNvSpPr>
              <a:spLocks/>
            </p:cNvSpPr>
            <p:nvPr/>
          </p:nvSpPr>
          <p:spPr bwMode="auto">
            <a:xfrm>
              <a:off x="839748" y="3892512"/>
              <a:ext cx="167995" cy="297991"/>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6" name="Oval 308">
              <a:extLst>
                <a:ext uri="{FF2B5EF4-FFF2-40B4-BE49-F238E27FC236}">
                  <a16:creationId xmlns:a16="http://schemas.microsoft.com/office/drawing/2014/main" id="{16ED1D7B-E1F4-4389-94D8-8639FDEBC182}"/>
                </a:ext>
              </a:extLst>
            </p:cNvPr>
            <p:cNvSpPr>
              <a:spLocks noChangeArrowheads="1"/>
            </p:cNvSpPr>
            <p:nvPr/>
          </p:nvSpPr>
          <p:spPr bwMode="auto">
            <a:xfrm>
              <a:off x="915746" y="4159501"/>
              <a:ext cx="18999" cy="189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7" name="Freeform 309">
              <a:extLst>
                <a:ext uri="{FF2B5EF4-FFF2-40B4-BE49-F238E27FC236}">
                  <a16:creationId xmlns:a16="http://schemas.microsoft.com/office/drawing/2014/main" id="{E9172640-F130-467E-8ABE-4EEBC87AC6AC}"/>
                </a:ext>
              </a:extLst>
            </p:cNvPr>
            <p:cNvSpPr>
              <a:spLocks/>
            </p:cNvSpPr>
            <p:nvPr/>
          </p:nvSpPr>
          <p:spPr bwMode="auto">
            <a:xfrm>
              <a:off x="905746" y="3909509"/>
              <a:ext cx="35999" cy="2000"/>
            </a:xfrm>
            <a:custGeom>
              <a:avLst/>
              <a:gdLst>
                <a:gd name="T0" fmla="*/ 15 w 15"/>
                <a:gd name="T1" fmla="*/ 1 h 1"/>
                <a:gd name="T2" fmla="*/ 0 w 15"/>
                <a:gd name="T3" fmla="*/ 1 h 1"/>
                <a:gd name="T4" fmla="*/ 0 w 15"/>
                <a:gd name="T5" fmla="*/ 1 h 1"/>
                <a:gd name="T6" fmla="*/ 0 w 15"/>
                <a:gd name="T7" fmla="*/ 0 h 1"/>
                <a:gd name="T8" fmla="*/ 15 w 15"/>
                <a:gd name="T9" fmla="*/ 0 h 1"/>
                <a:gd name="T10" fmla="*/ 15 w 15"/>
                <a:gd name="T11" fmla="*/ 1 h 1"/>
                <a:gd name="T12" fmla="*/ 15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8" name="Rectangle 310">
              <a:extLst>
                <a:ext uri="{FF2B5EF4-FFF2-40B4-BE49-F238E27FC236}">
                  <a16:creationId xmlns:a16="http://schemas.microsoft.com/office/drawing/2014/main" id="{1BFB0518-3383-4EE9-A0A1-DD89E1573CAF}"/>
                </a:ext>
              </a:extLst>
            </p:cNvPr>
            <p:cNvSpPr>
              <a:spLocks noChangeArrowheads="1"/>
            </p:cNvSpPr>
            <p:nvPr/>
          </p:nvSpPr>
          <p:spPr bwMode="auto">
            <a:xfrm>
              <a:off x="856747" y="3935508"/>
              <a:ext cx="133996" cy="205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79" name="Rectangle 311">
              <a:extLst>
                <a:ext uri="{FF2B5EF4-FFF2-40B4-BE49-F238E27FC236}">
                  <a16:creationId xmlns:a16="http://schemas.microsoft.com/office/drawing/2014/main" id="{0A718EC4-0942-40B9-85C5-0328A63FCEF0}"/>
                </a:ext>
              </a:extLst>
            </p:cNvPr>
            <p:cNvSpPr>
              <a:spLocks noChangeArrowheads="1"/>
            </p:cNvSpPr>
            <p:nvPr/>
          </p:nvSpPr>
          <p:spPr bwMode="auto">
            <a:xfrm>
              <a:off x="856747" y="3935508"/>
              <a:ext cx="133996" cy="20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480" name="Group 221">
            <a:extLst>
              <a:ext uri="{FF2B5EF4-FFF2-40B4-BE49-F238E27FC236}">
                <a16:creationId xmlns:a16="http://schemas.microsoft.com/office/drawing/2014/main" id="{CAE7A458-DE53-46BD-9339-14E61FABF518}"/>
              </a:ext>
            </a:extLst>
          </p:cNvPr>
          <p:cNvGrpSpPr>
            <a:grpSpLocks noChangeAspect="1"/>
          </p:cNvGrpSpPr>
          <p:nvPr/>
        </p:nvGrpSpPr>
        <p:grpSpPr bwMode="auto">
          <a:xfrm>
            <a:off x="6083454" y="5395906"/>
            <a:ext cx="1201135" cy="688636"/>
            <a:chOff x="2049" y="1143"/>
            <a:chExt cx="1664" cy="954"/>
          </a:xfrm>
        </p:grpSpPr>
        <p:sp>
          <p:nvSpPr>
            <p:cNvPr id="481" name="Freeform 222">
              <a:extLst>
                <a:ext uri="{FF2B5EF4-FFF2-40B4-BE49-F238E27FC236}">
                  <a16:creationId xmlns:a16="http://schemas.microsoft.com/office/drawing/2014/main" id="{BCEF2213-F0B9-4F54-A12E-4A119D611010}"/>
                </a:ext>
              </a:extLst>
            </p:cNvPr>
            <p:cNvSpPr>
              <a:spLocks/>
            </p:cNvSpPr>
            <p:nvPr/>
          </p:nvSpPr>
          <p:spPr bwMode="auto">
            <a:xfrm>
              <a:off x="2049" y="2028"/>
              <a:ext cx="1664" cy="69"/>
            </a:xfrm>
            <a:custGeom>
              <a:avLst/>
              <a:gdLst>
                <a:gd name="T0" fmla="*/ 687 w 701"/>
                <a:gd name="T1" fmla="*/ 29 h 29"/>
                <a:gd name="T2" fmla="*/ 15 w 701"/>
                <a:gd name="T3" fmla="*/ 29 h 29"/>
                <a:gd name="T4" fmla="*/ 0 w 701"/>
                <a:gd name="T5" fmla="*/ 15 h 29"/>
                <a:gd name="T6" fmla="*/ 0 w 701"/>
                <a:gd name="T7" fmla="*/ 15 h 29"/>
                <a:gd name="T8" fmla="*/ 15 w 701"/>
                <a:gd name="T9" fmla="*/ 0 h 29"/>
                <a:gd name="T10" fmla="*/ 687 w 701"/>
                <a:gd name="T11" fmla="*/ 0 h 29"/>
                <a:gd name="T12" fmla="*/ 701 w 701"/>
                <a:gd name="T13" fmla="*/ 15 h 29"/>
                <a:gd name="T14" fmla="*/ 701 w 701"/>
                <a:gd name="T15" fmla="*/ 15 h 29"/>
                <a:gd name="T16" fmla="*/ 687 w 70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1" h="29">
                  <a:moveTo>
                    <a:pt x="687" y="29"/>
                  </a:moveTo>
                  <a:cubicBezTo>
                    <a:pt x="15" y="29"/>
                    <a:pt x="15" y="29"/>
                    <a:pt x="15" y="29"/>
                  </a:cubicBezTo>
                  <a:cubicBezTo>
                    <a:pt x="7" y="29"/>
                    <a:pt x="0" y="23"/>
                    <a:pt x="0" y="15"/>
                  </a:cubicBezTo>
                  <a:cubicBezTo>
                    <a:pt x="0" y="15"/>
                    <a:pt x="0" y="15"/>
                    <a:pt x="0" y="15"/>
                  </a:cubicBezTo>
                  <a:cubicBezTo>
                    <a:pt x="0" y="7"/>
                    <a:pt x="7" y="0"/>
                    <a:pt x="15" y="0"/>
                  </a:cubicBezTo>
                  <a:cubicBezTo>
                    <a:pt x="687" y="0"/>
                    <a:pt x="687" y="0"/>
                    <a:pt x="687" y="0"/>
                  </a:cubicBezTo>
                  <a:cubicBezTo>
                    <a:pt x="695" y="0"/>
                    <a:pt x="701" y="7"/>
                    <a:pt x="701" y="15"/>
                  </a:cubicBezTo>
                  <a:cubicBezTo>
                    <a:pt x="701" y="15"/>
                    <a:pt x="701" y="15"/>
                    <a:pt x="701" y="15"/>
                  </a:cubicBezTo>
                  <a:cubicBezTo>
                    <a:pt x="701" y="23"/>
                    <a:pt x="695" y="29"/>
                    <a:pt x="687" y="29"/>
                  </a:cubicBezTo>
                  <a:close/>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2" name="Freeform 223">
              <a:extLst>
                <a:ext uri="{FF2B5EF4-FFF2-40B4-BE49-F238E27FC236}">
                  <a16:creationId xmlns:a16="http://schemas.microsoft.com/office/drawing/2014/main" id="{76D45C32-2AD9-4856-AA8E-138F64DF013A}"/>
                </a:ext>
              </a:extLst>
            </p:cNvPr>
            <p:cNvSpPr>
              <a:spLocks/>
            </p:cNvSpPr>
            <p:nvPr/>
          </p:nvSpPr>
          <p:spPr bwMode="auto">
            <a:xfrm>
              <a:off x="2189" y="1143"/>
              <a:ext cx="1386" cy="835"/>
            </a:xfrm>
            <a:custGeom>
              <a:avLst/>
              <a:gdLst>
                <a:gd name="T0" fmla="*/ 555 w 584"/>
                <a:gd name="T1" fmla="*/ 351 h 351"/>
                <a:gd name="T2" fmla="*/ 29 w 584"/>
                <a:gd name="T3" fmla="*/ 351 h 351"/>
                <a:gd name="T4" fmla="*/ 0 w 584"/>
                <a:gd name="T5" fmla="*/ 322 h 351"/>
                <a:gd name="T6" fmla="*/ 0 w 584"/>
                <a:gd name="T7" fmla="*/ 30 h 351"/>
                <a:gd name="T8" fmla="*/ 29 w 584"/>
                <a:gd name="T9" fmla="*/ 0 h 351"/>
                <a:gd name="T10" fmla="*/ 555 w 584"/>
                <a:gd name="T11" fmla="*/ 0 h 351"/>
                <a:gd name="T12" fmla="*/ 584 w 584"/>
                <a:gd name="T13" fmla="*/ 30 h 351"/>
                <a:gd name="T14" fmla="*/ 584 w 584"/>
                <a:gd name="T15" fmla="*/ 322 h 351"/>
                <a:gd name="T16" fmla="*/ 555 w 584"/>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351">
                  <a:moveTo>
                    <a:pt x="555" y="351"/>
                  </a:moveTo>
                  <a:cubicBezTo>
                    <a:pt x="29" y="351"/>
                    <a:pt x="29" y="351"/>
                    <a:pt x="29" y="351"/>
                  </a:cubicBezTo>
                  <a:cubicBezTo>
                    <a:pt x="13" y="351"/>
                    <a:pt x="0" y="338"/>
                    <a:pt x="0" y="322"/>
                  </a:cubicBezTo>
                  <a:cubicBezTo>
                    <a:pt x="0" y="30"/>
                    <a:pt x="0" y="30"/>
                    <a:pt x="0" y="30"/>
                  </a:cubicBezTo>
                  <a:cubicBezTo>
                    <a:pt x="0" y="14"/>
                    <a:pt x="13" y="0"/>
                    <a:pt x="29" y="0"/>
                  </a:cubicBezTo>
                  <a:cubicBezTo>
                    <a:pt x="555" y="0"/>
                    <a:pt x="555" y="0"/>
                    <a:pt x="555" y="0"/>
                  </a:cubicBezTo>
                  <a:cubicBezTo>
                    <a:pt x="571" y="0"/>
                    <a:pt x="584" y="14"/>
                    <a:pt x="584" y="30"/>
                  </a:cubicBezTo>
                  <a:cubicBezTo>
                    <a:pt x="584" y="322"/>
                    <a:pt x="584" y="322"/>
                    <a:pt x="584" y="322"/>
                  </a:cubicBezTo>
                  <a:cubicBezTo>
                    <a:pt x="584" y="338"/>
                    <a:pt x="571" y="351"/>
                    <a:pt x="555" y="3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3" name="Freeform 224">
              <a:extLst>
                <a:ext uri="{FF2B5EF4-FFF2-40B4-BE49-F238E27FC236}">
                  <a16:creationId xmlns:a16="http://schemas.microsoft.com/office/drawing/2014/main" id="{CFB3096B-8A94-4FF4-B260-830AE3CE6BB8}"/>
                </a:ext>
              </a:extLst>
            </p:cNvPr>
            <p:cNvSpPr>
              <a:spLocks noEditPoints="1"/>
            </p:cNvSpPr>
            <p:nvPr/>
          </p:nvSpPr>
          <p:spPr bwMode="auto">
            <a:xfrm>
              <a:off x="2189" y="1143"/>
              <a:ext cx="1386" cy="835"/>
            </a:xfrm>
            <a:custGeom>
              <a:avLst/>
              <a:gdLst>
                <a:gd name="T0" fmla="*/ 552 w 584"/>
                <a:gd name="T1" fmla="*/ 32 h 351"/>
                <a:gd name="T2" fmla="*/ 552 w 584"/>
                <a:gd name="T3" fmla="*/ 319 h 351"/>
                <a:gd name="T4" fmla="*/ 32 w 584"/>
                <a:gd name="T5" fmla="*/ 319 h 351"/>
                <a:gd name="T6" fmla="*/ 32 w 584"/>
                <a:gd name="T7" fmla="*/ 32 h 351"/>
                <a:gd name="T8" fmla="*/ 552 w 584"/>
                <a:gd name="T9" fmla="*/ 32 h 351"/>
                <a:gd name="T10" fmla="*/ 555 w 584"/>
                <a:gd name="T11" fmla="*/ 0 h 351"/>
                <a:gd name="T12" fmla="*/ 29 w 584"/>
                <a:gd name="T13" fmla="*/ 0 h 351"/>
                <a:gd name="T14" fmla="*/ 0 w 584"/>
                <a:gd name="T15" fmla="*/ 30 h 351"/>
                <a:gd name="T16" fmla="*/ 0 w 584"/>
                <a:gd name="T17" fmla="*/ 322 h 351"/>
                <a:gd name="T18" fmla="*/ 29 w 584"/>
                <a:gd name="T19" fmla="*/ 351 h 351"/>
                <a:gd name="T20" fmla="*/ 555 w 584"/>
                <a:gd name="T21" fmla="*/ 351 h 351"/>
                <a:gd name="T22" fmla="*/ 584 w 584"/>
                <a:gd name="T23" fmla="*/ 322 h 351"/>
                <a:gd name="T24" fmla="*/ 584 w 584"/>
                <a:gd name="T25" fmla="*/ 30 h 351"/>
                <a:gd name="T26" fmla="*/ 555 w 584"/>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351">
                  <a:moveTo>
                    <a:pt x="552" y="32"/>
                  </a:moveTo>
                  <a:cubicBezTo>
                    <a:pt x="552" y="319"/>
                    <a:pt x="552" y="319"/>
                    <a:pt x="552" y="319"/>
                  </a:cubicBezTo>
                  <a:cubicBezTo>
                    <a:pt x="32" y="319"/>
                    <a:pt x="32" y="319"/>
                    <a:pt x="32" y="319"/>
                  </a:cubicBezTo>
                  <a:cubicBezTo>
                    <a:pt x="32" y="32"/>
                    <a:pt x="32" y="32"/>
                    <a:pt x="32" y="32"/>
                  </a:cubicBezTo>
                  <a:cubicBezTo>
                    <a:pt x="552" y="32"/>
                    <a:pt x="552" y="32"/>
                    <a:pt x="552" y="32"/>
                  </a:cubicBezTo>
                  <a:moveTo>
                    <a:pt x="555" y="0"/>
                  </a:moveTo>
                  <a:cubicBezTo>
                    <a:pt x="29" y="0"/>
                    <a:pt x="29" y="0"/>
                    <a:pt x="29" y="0"/>
                  </a:cubicBezTo>
                  <a:cubicBezTo>
                    <a:pt x="13" y="0"/>
                    <a:pt x="0" y="14"/>
                    <a:pt x="0" y="30"/>
                  </a:cubicBezTo>
                  <a:cubicBezTo>
                    <a:pt x="0" y="322"/>
                    <a:pt x="0" y="322"/>
                    <a:pt x="0" y="322"/>
                  </a:cubicBezTo>
                  <a:cubicBezTo>
                    <a:pt x="0" y="338"/>
                    <a:pt x="13" y="351"/>
                    <a:pt x="29" y="351"/>
                  </a:cubicBezTo>
                  <a:cubicBezTo>
                    <a:pt x="555" y="351"/>
                    <a:pt x="555" y="351"/>
                    <a:pt x="555" y="351"/>
                  </a:cubicBezTo>
                  <a:cubicBezTo>
                    <a:pt x="571" y="351"/>
                    <a:pt x="584" y="338"/>
                    <a:pt x="584" y="322"/>
                  </a:cubicBezTo>
                  <a:cubicBezTo>
                    <a:pt x="584" y="30"/>
                    <a:pt x="584" y="30"/>
                    <a:pt x="584" y="30"/>
                  </a:cubicBezTo>
                  <a:cubicBezTo>
                    <a:pt x="584" y="14"/>
                    <a:pt x="571" y="0"/>
                    <a:pt x="555" y="0"/>
                  </a:cubicBezTo>
                  <a:close/>
                </a:path>
              </a:pathLst>
            </a:custGeom>
            <a:solidFill>
              <a:srgbClr val="65B144"/>
            </a:solidFill>
            <a:ln w="9525">
              <a:solidFill>
                <a:srgbClr val="65B144"/>
              </a:solidFill>
              <a:round/>
              <a:headEnd/>
              <a:tailEnd/>
            </a:ln>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484" name="Group 28">
            <a:extLst>
              <a:ext uri="{FF2B5EF4-FFF2-40B4-BE49-F238E27FC236}">
                <a16:creationId xmlns:a16="http://schemas.microsoft.com/office/drawing/2014/main" id="{6ECCCFD9-9B08-4116-AED3-15ECFEEE9DB8}"/>
              </a:ext>
            </a:extLst>
          </p:cNvPr>
          <p:cNvGrpSpPr>
            <a:grpSpLocks noChangeAspect="1"/>
          </p:cNvGrpSpPr>
          <p:nvPr/>
        </p:nvGrpSpPr>
        <p:grpSpPr bwMode="auto">
          <a:xfrm>
            <a:off x="4377817" y="2050209"/>
            <a:ext cx="1343963" cy="817812"/>
            <a:chOff x="4705" y="1353"/>
            <a:chExt cx="682" cy="415"/>
          </a:xfrm>
        </p:grpSpPr>
        <p:sp>
          <p:nvSpPr>
            <p:cNvPr id="485" name="Freeform 29">
              <a:extLst>
                <a:ext uri="{FF2B5EF4-FFF2-40B4-BE49-F238E27FC236}">
                  <a16:creationId xmlns:a16="http://schemas.microsoft.com/office/drawing/2014/main" id="{ECA2DD96-DA20-492D-92F3-B6487427F0A7}"/>
                </a:ext>
              </a:extLst>
            </p:cNvPr>
            <p:cNvSpPr>
              <a:spLocks/>
            </p:cNvSpPr>
            <p:nvPr/>
          </p:nvSpPr>
          <p:spPr bwMode="auto">
            <a:xfrm>
              <a:off x="4705" y="1713"/>
              <a:ext cx="682" cy="27"/>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6" name="Freeform 30">
              <a:extLst>
                <a:ext uri="{FF2B5EF4-FFF2-40B4-BE49-F238E27FC236}">
                  <a16:creationId xmlns:a16="http://schemas.microsoft.com/office/drawing/2014/main" id="{9BEBBE0E-9AFB-4DE3-BBE1-1794132E696F}"/>
                </a:ext>
              </a:extLst>
            </p:cNvPr>
            <p:cNvSpPr>
              <a:spLocks noEditPoints="1"/>
            </p:cNvSpPr>
            <p:nvPr/>
          </p:nvSpPr>
          <p:spPr bwMode="auto">
            <a:xfrm>
              <a:off x="4762" y="1353"/>
              <a:ext cx="568" cy="333"/>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7" name="Freeform 32">
              <a:extLst>
                <a:ext uri="{FF2B5EF4-FFF2-40B4-BE49-F238E27FC236}">
                  <a16:creationId xmlns:a16="http://schemas.microsoft.com/office/drawing/2014/main" id="{582B4A30-E612-4A93-A18B-88A63942B06A}"/>
                </a:ext>
              </a:extLst>
            </p:cNvPr>
            <p:cNvSpPr>
              <a:spLocks/>
            </p:cNvSpPr>
            <p:nvPr/>
          </p:nvSpPr>
          <p:spPr bwMode="auto">
            <a:xfrm>
              <a:off x="4858" y="1528"/>
              <a:ext cx="82" cy="109"/>
            </a:xfrm>
            <a:custGeom>
              <a:avLst/>
              <a:gdLst>
                <a:gd name="T0" fmla="*/ 0 w 100"/>
                <a:gd name="T1" fmla="*/ 17 h 134"/>
                <a:gd name="T2" fmla="*/ 16 w 100"/>
                <a:gd name="T3" fmla="*/ 0 h 134"/>
                <a:gd name="T4" fmla="*/ 83 w 100"/>
                <a:gd name="T5" fmla="*/ 0 h 134"/>
                <a:gd name="T6" fmla="*/ 100 w 100"/>
                <a:gd name="T7" fmla="*/ 17 h 134"/>
                <a:gd name="T8" fmla="*/ 100 w 100"/>
                <a:gd name="T9" fmla="*/ 117 h 134"/>
                <a:gd name="T10" fmla="*/ 83 w 100"/>
                <a:gd name="T11" fmla="*/ 134 h 134"/>
                <a:gd name="T12" fmla="*/ 16 w 100"/>
                <a:gd name="T13" fmla="*/ 134 h 134"/>
                <a:gd name="T14" fmla="*/ 0 w 100"/>
                <a:gd name="T15" fmla="*/ 117 h 134"/>
                <a:gd name="T16" fmla="*/ 0 w 100"/>
                <a:gd name="T17" fmla="*/ 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34">
                  <a:moveTo>
                    <a:pt x="0" y="17"/>
                  </a:moveTo>
                  <a:cubicBezTo>
                    <a:pt x="0" y="8"/>
                    <a:pt x="7" y="0"/>
                    <a:pt x="16" y="0"/>
                  </a:cubicBezTo>
                  <a:cubicBezTo>
                    <a:pt x="83" y="0"/>
                    <a:pt x="83" y="0"/>
                    <a:pt x="83" y="0"/>
                  </a:cubicBezTo>
                  <a:cubicBezTo>
                    <a:pt x="92" y="0"/>
                    <a:pt x="100" y="8"/>
                    <a:pt x="100" y="17"/>
                  </a:cubicBezTo>
                  <a:cubicBezTo>
                    <a:pt x="100" y="117"/>
                    <a:pt x="100" y="117"/>
                    <a:pt x="100" y="117"/>
                  </a:cubicBezTo>
                  <a:cubicBezTo>
                    <a:pt x="100" y="126"/>
                    <a:pt x="92" y="134"/>
                    <a:pt x="83" y="134"/>
                  </a:cubicBezTo>
                  <a:cubicBezTo>
                    <a:pt x="16" y="134"/>
                    <a:pt x="16" y="134"/>
                    <a:pt x="16" y="134"/>
                  </a:cubicBezTo>
                  <a:cubicBezTo>
                    <a:pt x="7" y="134"/>
                    <a:pt x="0" y="126"/>
                    <a:pt x="0" y="117"/>
                  </a:cubicBezTo>
                  <a:lnTo>
                    <a:pt x="0" y="17"/>
                  </a:lnTo>
                  <a:close/>
                </a:path>
              </a:pathLst>
            </a:custGeom>
            <a:solidFill>
              <a:srgbClr val="3E9F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8" name="Freeform 33">
              <a:extLst>
                <a:ext uri="{FF2B5EF4-FFF2-40B4-BE49-F238E27FC236}">
                  <a16:creationId xmlns:a16="http://schemas.microsoft.com/office/drawing/2014/main" id="{21E374BD-BEFA-4782-9280-37C04A172681}"/>
                </a:ext>
              </a:extLst>
            </p:cNvPr>
            <p:cNvSpPr>
              <a:spLocks/>
            </p:cNvSpPr>
            <p:nvPr/>
          </p:nvSpPr>
          <p:spPr bwMode="auto">
            <a:xfrm>
              <a:off x="4955" y="1483"/>
              <a:ext cx="83" cy="154"/>
            </a:xfrm>
            <a:custGeom>
              <a:avLst/>
              <a:gdLst>
                <a:gd name="T0" fmla="*/ 0 w 100"/>
                <a:gd name="T1" fmla="*/ 17 h 190"/>
                <a:gd name="T2" fmla="*/ 17 w 100"/>
                <a:gd name="T3" fmla="*/ 0 h 190"/>
                <a:gd name="T4" fmla="*/ 84 w 100"/>
                <a:gd name="T5" fmla="*/ 0 h 190"/>
                <a:gd name="T6" fmla="*/ 100 w 100"/>
                <a:gd name="T7" fmla="*/ 17 h 190"/>
                <a:gd name="T8" fmla="*/ 100 w 100"/>
                <a:gd name="T9" fmla="*/ 173 h 190"/>
                <a:gd name="T10" fmla="*/ 84 w 100"/>
                <a:gd name="T11" fmla="*/ 190 h 190"/>
                <a:gd name="T12" fmla="*/ 17 w 100"/>
                <a:gd name="T13" fmla="*/ 190 h 190"/>
                <a:gd name="T14" fmla="*/ 0 w 100"/>
                <a:gd name="T15" fmla="*/ 173 h 190"/>
                <a:gd name="T16" fmla="*/ 0 w 100"/>
                <a:gd name="T17" fmla="*/ 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90">
                  <a:moveTo>
                    <a:pt x="0" y="17"/>
                  </a:moveTo>
                  <a:cubicBezTo>
                    <a:pt x="0" y="8"/>
                    <a:pt x="8" y="0"/>
                    <a:pt x="17" y="0"/>
                  </a:cubicBezTo>
                  <a:cubicBezTo>
                    <a:pt x="84" y="0"/>
                    <a:pt x="84" y="0"/>
                    <a:pt x="84" y="0"/>
                  </a:cubicBezTo>
                  <a:cubicBezTo>
                    <a:pt x="93" y="0"/>
                    <a:pt x="100" y="8"/>
                    <a:pt x="100" y="17"/>
                  </a:cubicBezTo>
                  <a:cubicBezTo>
                    <a:pt x="100" y="173"/>
                    <a:pt x="100" y="173"/>
                    <a:pt x="100" y="173"/>
                  </a:cubicBezTo>
                  <a:cubicBezTo>
                    <a:pt x="100" y="182"/>
                    <a:pt x="93" y="190"/>
                    <a:pt x="84" y="190"/>
                  </a:cubicBezTo>
                  <a:cubicBezTo>
                    <a:pt x="17" y="190"/>
                    <a:pt x="17" y="190"/>
                    <a:pt x="17" y="190"/>
                  </a:cubicBezTo>
                  <a:cubicBezTo>
                    <a:pt x="8" y="190"/>
                    <a:pt x="0" y="182"/>
                    <a:pt x="0" y="173"/>
                  </a:cubicBezTo>
                  <a:lnTo>
                    <a:pt x="0" y="17"/>
                  </a:lnTo>
                  <a:close/>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89" name="Freeform 34">
              <a:extLst>
                <a:ext uri="{FF2B5EF4-FFF2-40B4-BE49-F238E27FC236}">
                  <a16:creationId xmlns:a16="http://schemas.microsoft.com/office/drawing/2014/main" id="{A4CB399A-1854-4869-ADE8-4CDF212CD73B}"/>
                </a:ext>
              </a:extLst>
            </p:cNvPr>
            <p:cNvSpPr>
              <a:spLocks/>
            </p:cNvSpPr>
            <p:nvPr/>
          </p:nvSpPr>
          <p:spPr bwMode="auto">
            <a:xfrm>
              <a:off x="5054" y="1411"/>
              <a:ext cx="82" cy="226"/>
            </a:xfrm>
            <a:custGeom>
              <a:avLst/>
              <a:gdLst>
                <a:gd name="T0" fmla="*/ 0 w 100"/>
                <a:gd name="T1" fmla="*/ 17 h 279"/>
                <a:gd name="T2" fmla="*/ 17 w 100"/>
                <a:gd name="T3" fmla="*/ 0 h 279"/>
                <a:gd name="T4" fmla="*/ 83 w 100"/>
                <a:gd name="T5" fmla="*/ 0 h 279"/>
                <a:gd name="T6" fmla="*/ 100 w 100"/>
                <a:gd name="T7" fmla="*/ 17 h 279"/>
                <a:gd name="T8" fmla="*/ 100 w 100"/>
                <a:gd name="T9" fmla="*/ 262 h 279"/>
                <a:gd name="T10" fmla="*/ 83 w 100"/>
                <a:gd name="T11" fmla="*/ 279 h 279"/>
                <a:gd name="T12" fmla="*/ 17 w 100"/>
                <a:gd name="T13" fmla="*/ 279 h 279"/>
                <a:gd name="T14" fmla="*/ 0 w 100"/>
                <a:gd name="T15" fmla="*/ 262 h 279"/>
                <a:gd name="T16" fmla="*/ 0 w 100"/>
                <a:gd name="T17" fmla="*/ 1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79">
                  <a:moveTo>
                    <a:pt x="0" y="17"/>
                  </a:moveTo>
                  <a:cubicBezTo>
                    <a:pt x="0" y="8"/>
                    <a:pt x="7" y="0"/>
                    <a:pt x="17" y="0"/>
                  </a:cubicBezTo>
                  <a:cubicBezTo>
                    <a:pt x="83" y="0"/>
                    <a:pt x="83" y="0"/>
                    <a:pt x="83" y="0"/>
                  </a:cubicBezTo>
                  <a:cubicBezTo>
                    <a:pt x="93" y="0"/>
                    <a:pt x="100" y="8"/>
                    <a:pt x="100" y="17"/>
                  </a:cubicBezTo>
                  <a:cubicBezTo>
                    <a:pt x="100" y="262"/>
                    <a:pt x="100" y="262"/>
                    <a:pt x="100" y="262"/>
                  </a:cubicBezTo>
                  <a:cubicBezTo>
                    <a:pt x="100" y="271"/>
                    <a:pt x="93" y="279"/>
                    <a:pt x="83" y="279"/>
                  </a:cubicBezTo>
                  <a:cubicBezTo>
                    <a:pt x="17" y="279"/>
                    <a:pt x="17" y="279"/>
                    <a:pt x="17" y="279"/>
                  </a:cubicBezTo>
                  <a:cubicBezTo>
                    <a:pt x="7" y="279"/>
                    <a:pt x="0" y="271"/>
                    <a:pt x="0" y="262"/>
                  </a:cubicBezTo>
                  <a:lnTo>
                    <a:pt x="0" y="17"/>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0" name="Freeform 35">
              <a:extLst>
                <a:ext uri="{FF2B5EF4-FFF2-40B4-BE49-F238E27FC236}">
                  <a16:creationId xmlns:a16="http://schemas.microsoft.com/office/drawing/2014/main" id="{C6F3BD7A-E2B0-4C76-87CD-E8B612DAF16D}"/>
                </a:ext>
              </a:extLst>
            </p:cNvPr>
            <p:cNvSpPr>
              <a:spLocks/>
            </p:cNvSpPr>
            <p:nvPr/>
          </p:nvSpPr>
          <p:spPr bwMode="auto">
            <a:xfrm>
              <a:off x="5152" y="1448"/>
              <a:ext cx="83" cy="189"/>
            </a:xfrm>
            <a:custGeom>
              <a:avLst/>
              <a:gdLst>
                <a:gd name="T0" fmla="*/ 0 w 100"/>
                <a:gd name="T1" fmla="*/ 17 h 234"/>
                <a:gd name="T2" fmla="*/ 16 w 100"/>
                <a:gd name="T3" fmla="*/ 0 h 234"/>
                <a:gd name="T4" fmla="*/ 83 w 100"/>
                <a:gd name="T5" fmla="*/ 0 h 234"/>
                <a:gd name="T6" fmla="*/ 100 w 100"/>
                <a:gd name="T7" fmla="*/ 17 h 234"/>
                <a:gd name="T8" fmla="*/ 100 w 100"/>
                <a:gd name="T9" fmla="*/ 217 h 234"/>
                <a:gd name="T10" fmla="*/ 83 w 100"/>
                <a:gd name="T11" fmla="*/ 234 h 234"/>
                <a:gd name="T12" fmla="*/ 16 w 100"/>
                <a:gd name="T13" fmla="*/ 234 h 234"/>
                <a:gd name="T14" fmla="*/ 0 w 100"/>
                <a:gd name="T15" fmla="*/ 217 h 234"/>
                <a:gd name="T16" fmla="*/ 0 w 100"/>
                <a:gd name="T17" fmla="*/ 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34">
                  <a:moveTo>
                    <a:pt x="0" y="17"/>
                  </a:moveTo>
                  <a:cubicBezTo>
                    <a:pt x="0" y="7"/>
                    <a:pt x="7" y="0"/>
                    <a:pt x="16" y="0"/>
                  </a:cubicBezTo>
                  <a:cubicBezTo>
                    <a:pt x="83" y="0"/>
                    <a:pt x="83" y="0"/>
                    <a:pt x="83" y="0"/>
                  </a:cubicBezTo>
                  <a:cubicBezTo>
                    <a:pt x="92" y="0"/>
                    <a:pt x="100" y="7"/>
                    <a:pt x="100" y="17"/>
                  </a:cubicBezTo>
                  <a:cubicBezTo>
                    <a:pt x="100" y="217"/>
                    <a:pt x="100" y="217"/>
                    <a:pt x="100" y="217"/>
                  </a:cubicBezTo>
                  <a:cubicBezTo>
                    <a:pt x="100" y="226"/>
                    <a:pt x="92" y="234"/>
                    <a:pt x="83" y="234"/>
                  </a:cubicBezTo>
                  <a:cubicBezTo>
                    <a:pt x="16" y="234"/>
                    <a:pt x="16" y="234"/>
                    <a:pt x="16" y="234"/>
                  </a:cubicBezTo>
                  <a:cubicBezTo>
                    <a:pt x="7" y="234"/>
                    <a:pt x="0" y="226"/>
                    <a:pt x="0" y="217"/>
                  </a:cubicBezTo>
                  <a:cubicBezTo>
                    <a:pt x="0" y="17"/>
                    <a:pt x="0" y="17"/>
                    <a:pt x="0" y="17"/>
                  </a:cubicBezTo>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1" name="Freeform 37">
              <a:extLst>
                <a:ext uri="{FF2B5EF4-FFF2-40B4-BE49-F238E27FC236}">
                  <a16:creationId xmlns:a16="http://schemas.microsoft.com/office/drawing/2014/main" id="{E23F250F-4CED-4C5C-B73D-7C237C8EE831}"/>
                </a:ext>
              </a:extLst>
            </p:cNvPr>
            <p:cNvSpPr>
              <a:spLocks noEditPoints="1"/>
            </p:cNvSpPr>
            <p:nvPr/>
          </p:nvSpPr>
          <p:spPr bwMode="auto">
            <a:xfrm>
              <a:off x="5155" y="1637"/>
              <a:ext cx="195" cy="131"/>
            </a:xfrm>
            <a:custGeom>
              <a:avLst/>
              <a:gdLst>
                <a:gd name="T0" fmla="*/ 19 w 195"/>
                <a:gd name="T1" fmla="*/ 103 h 131"/>
                <a:gd name="T2" fmla="*/ 0 w 195"/>
                <a:gd name="T3" fmla="*/ 103 h 131"/>
                <a:gd name="T4" fmla="*/ 0 w 195"/>
                <a:gd name="T5" fmla="*/ 131 h 131"/>
                <a:gd name="T6" fmla="*/ 195 w 195"/>
                <a:gd name="T7" fmla="*/ 131 h 131"/>
                <a:gd name="T8" fmla="*/ 19 w 195"/>
                <a:gd name="T9" fmla="*/ 131 h 131"/>
                <a:gd name="T10" fmla="*/ 19 w 195"/>
                <a:gd name="T11" fmla="*/ 103 h 131"/>
                <a:gd name="T12" fmla="*/ 19 w 195"/>
                <a:gd name="T13" fmla="*/ 49 h 131"/>
                <a:gd name="T14" fmla="*/ 0 w 195"/>
                <a:gd name="T15" fmla="*/ 49 h 131"/>
                <a:gd name="T16" fmla="*/ 0 w 195"/>
                <a:gd name="T17" fmla="*/ 76 h 131"/>
                <a:gd name="T18" fmla="*/ 19 w 195"/>
                <a:gd name="T19" fmla="*/ 76 h 131"/>
                <a:gd name="T20" fmla="*/ 19 w 195"/>
                <a:gd name="T21" fmla="*/ 49 h 131"/>
                <a:gd name="T22" fmla="*/ 19 w 195"/>
                <a:gd name="T23" fmla="*/ 0 h 131"/>
                <a:gd name="T24" fmla="*/ 0 w 195"/>
                <a:gd name="T25" fmla="*/ 0 h 131"/>
                <a:gd name="T26" fmla="*/ 0 w 195"/>
                <a:gd name="T27" fmla="*/ 18 h 131"/>
                <a:gd name="T28" fmla="*/ 19 w 195"/>
                <a:gd name="T29" fmla="*/ 18 h 131"/>
                <a:gd name="T30" fmla="*/ 19 w 195"/>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 h="131">
                  <a:moveTo>
                    <a:pt x="19" y="103"/>
                  </a:moveTo>
                  <a:lnTo>
                    <a:pt x="0" y="103"/>
                  </a:lnTo>
                  <a:lnTo>
                    <a:pt x="0" y="131"/>
                  </a:lnTo>
                  <a:lnTo>
                    <a:pt x="195" y="131"/>
                  </a:lnTo>
                  <a:lnTo>
                    <a:pt x="19" y="131"/>
                  </a:lnTo>
                  <a:lnTo>
                    <a:pt x="19" y="103"/>
                  </a:lnTo>
                  <a:moveTo>
                    <a:pt x="19" y="49"/>
                  </a:moveTo>
                  <a:lnTo>
                    <a:pt x="0" y="49"/>
                  </a:lnTo>
                  <a:lnTo>
                    <a:pt x="0" y="76"/>
                  </a:lnTo>
                  <a:lnTo>
                    <a:pt x="19" y="76"/>
                  </a:lnTo>
                  <a:lnTo>
                    <a:pt x="19" y="49"/>
                  </a:lnTo>
                  <a:moveTo>
                    <a:pt x="19" y="0"/>
                  </a:moveTo>
                  <a:lnTo>
                    <a:pt x="0" y="0"/>
                  </a:lnTo>
                  <a:lnTo>
                    <a:pt x="0" y="18"/>
                  </a:lnTo>
                  <a:lnTo>
                    <a:pt x="19" y="1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2" name="Rectangle 38">
              <a:extLst>
                <a:ext uri="{FF2B5EF4-FFF2-40B4-BE49-F238E27FC236}">
                  <a16:creationId xmlns:a16="http://schemas.microsoft.com/office/drawing/2014/main" id="{89E5A2B7-3F37-444B-A48A-A218E8479480}"/>
                </a:ext>
              </a:extLst>
            </p:cNvPr>
            <p:cNvSpPr>
              <a:spLocks noChangeArrowheads="1"/>
            </p:cNvSpPr>
            <p:nvPr/>
          </p:nvSpPr>
          <p:spPr bwMode="auto">
            <a:xfrm>
              <a:off x="5155" y="1713"/>
              <a:ext cx="19" cy="27"/>
            </a:xfrm>
            <a:prstGeom prst="rect">
              <a:avLst/>
            </a:prstGeom>
            <a:solidFill>
              <a:srgbClr val="00B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3" name="Rectangle 39">
              <a:extLst>
                <a:ext uri="{FF2B5EF4-FFF2-40B4-BE49-F238E27FC236}">
                  <a16:creationId xmlns:a16="http://schemas.microsoft.com/office/drawing/2014/main" id="{541010FE-DBCA-4D45-9610-064ED02D70FF}"/>
                </a:ext>
              </a:extLst>
            </p:cNvPr>
            <p:cNvSpPr>
              <a:spLocks noChangeArrowheads="1"/>
            </p:cNvSpPr>
            <p:nvPr/>
          </p:nvSpPr>
          <p:spPr bwMode="auto">
            <a:xfrm>
              <a:off x="5155" y="1713"/>
              <a:ext cx="19"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4" name="Rectangle 40">
              <a:extLst>
                <a:ext uri="{FF2B5EF4-FFF2-40B4-BE49-F238E27FC236}">
                  <a16:creationId xmlns:a16="http://schemas.microsoft.com/office/drawing/2014/main" id="{A84B992B-F4C1-42E0-BAEF-DB187355618B}"/>
                </a:ext>
              </a:extLst>
            </p:cNvPr>
            <p:cNvSpPr>
              <a:spLocks noChangeArrowheads="1"/>
            </p:cNvSpPr>
            <p:nvPr/>
          </p:nvSpPr>
          <p:spPr bwMode="auto">
            <a:xfrm>
              <a:off x="5155" y="1655"/>
              <a:ext cx="19" cy="31"/>
            </a:xfrm>
            <a:prstGeom prst="rect">
              <a:avLst/>
            </a:prstGeom>
            <a:solidFill>
              <a:srgbClr val="00B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5" name="Rectangle 41">
              <a:extLst>
                <a:ext uri="{FF2B5EF4-FFF2-40B4-BE49-F238E27FC236}">
                  <a16:creationId xmlns:a16="http://schemas.microsoft.com/office/drawing/2014/main" id="{8F1F77A0-B907-4D55-9462-A51277521C8E}"/>
                </a:ext>
              </a:extLst>
            </p:cNvPr>
            <p:cNvSpPr>
              <a:spLocks noChangeArrowheads="1"/>
            </p:cNvSpPr>
            <p:nvPr/>
          </p:nvSpPr>
          <p:spPr bwMode="auto">
            <a:xfrm>
              <a:off x="5155" y="1655"/>
              <a:ext cx="19"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6" name="Freeform 42">
              <a:extLst>
                <a:ext uri="{FF2B5EF4-FFF2-40B4-BE49-F238E27FC236}">
                  <a16:creationId xmlns:a16="http://schemas.microsoft.com/office/drawing/2014/main" id="{3209E44A-C51F-4146-BE84-AC55B39B1634}"/>
                </a:ext>
              </a:extLst>
            </p:cNvPr>
            <p:cNvSpPr>
              <a:spLocks/>
            </p:cNvSpPr>
            <p:nvPr/>
          </p:nvSpPr>
          <p:spPr bwMode="auto">
            <a:xfrm>
              <a:off x="5155" y="1632"/>
              <a:ext cx="19" cy="5"/>
            </a:xfrm>
            <a:custGeom>
              <a:avLst/>
              <a:gdLst>
                <a:gd name="T0" fmla="*/ 0 w 22"/>
                <a:gd name="T1" fmla="*/ 0 h 6"/>
                <a:gd name="T2" fmla="*/ 0 w 22"/>
                <a:gd name="T3" fmla="*/ 6 h 6"/>
                <a:gd name="T4" fmla="*/ 22 w 22"/>
                <a:gd name="T5" fmla="*/ 6 h 6"/>
                <a:gd name="T6" fmla="*/ 12 w 22"/>
                <a:gd name="T7" fmla="*/ 6 h 6"/>
                <a:gd name="T8" fmla="*/ 0 w 22"/>
                <a:gd name="T9" fmla="*/ 0 h 6"/>
              </a:gdLst>
              <a:ahLst/>
              <a:cxnLst>
                <a:cxn ang="0">
                  <a:pos x="T0" y="T1"/>
                </a:cxn>
                <a:cxn ang="0">
                  <a:pos x="T2" y="T3"/>
                </a:cxn>
                <a:cxn ang="0">
                  <a:pos x="T4" y="T5"/>
                </a:cxn>
                <a:cxn ang="0">
                  <a:pos x="T6" y="T7"/>
                </a:cxn>
                <a:cxn ang="0">
                  <a:pos x="T8" y="T9"/>
                </a:cxn>
              </a:cxnLst>
              <a:rect l="0" t="0" r="r" b="b"/>
              <a:pathLst>
                <a:path w="22" h="6">
                  <a:moveTo>
                    <a:pt x="0" y="0"/>
                  </a:moveTo>
                  <a:cubicBezTo>
                    <a:pt x="0" y="6"/>
                    <a:pt x="0" y="6"/>
                    <a:pt x="0" y="6"/>
                  </a:cubicBezTo>
                  <a:cubicBezTo>
                    <a:pt x="22" y="6"/>
                    <a:pt x="22" y="6"/>
                    <a:pt x="22" y="6"/>
                  </a:cubicBezTo>
                  <a:cubicBezTo>
                    <a:pt x="12" y="6"/>
                    <a:pt x="12" y="6"/>
                    <a:pt x="12" y="6"/>
                  </a:cubicBezTo>
                  <a:cubicBezTo>
                    <a:pt x="8" y="6"/>
                    <a:pt x="3"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7" name="Freeform 43">
              <a:extLst>
                <a:ext uri="{FF2B5EF4-FFF2-40B4-BE49-F238E27FC236}">
                  <a16:creationId xmlns:a16="http://schemas.microsoft.com/office/drawing/2014/main" id="{02B2D13A-3881-4D3E-B05F-C26FD6F9592D}"/>
                </a:ext>
              </a:extLst>
            </p:cNvPr>
            <p:cNvSpPr>
              <a:spLocks/>
            </p:cNvSpPr>
            <p:nvPr/>
          </p:nvSpPr>
          <p:spPr bwMode="auto">
            <a:xfrm>
              <a:off x="5155" y="1577"/>
              <a:ext cx="19" cy="60"/>
            </a:xfrm>
            <a:custGeom>
              <a:avLst/>
              <a:gdLst>
                <a:gd name="T0" fmla="*/ 22 w 22"/>
                <a:gd name="T1" fmla="*/ 0 h 74"/>
                <a:gd name="T2" fmla="*/ 0 w 22"/>
                <a:gd name="T3" fmla="*/ 0 h 74"/>
                <a:gd name="T4" fmla="*/ 0 w 22"/>
                <a:gd name="T5" fmla="*/ 68 h 74"/>
                <a:gd name="T6" fmla="*/ 12 w 22"/>
                <a:gd name="T7" fmla="*/ 74 h 74"/>
                <a:gd name="T8" fmla="*/ 22 w 22"/>
                <a:gd name="T9" fmla="*/ 74 h 74"/>
                <a:gd name="T10" fmla="*/ 22 w 22"/>
                <a:gd name="T11" fmla="*/ 0 h 74"/>
              </a:gdLst>
              <a:ahLst/>
              <a:cxnLst>
                <a:cxn ang="0">
                  <a:pos x="T0" y="T1"/>
                </a:cxn>
                <a:cxn ang="0">
                  <a:pos x="T2" y="T3"/>
                </a:cxn>
                <a:cxn ang="0">
                  <a:pos x="T4" y="T5"/>
                </a:cxn>
                <a:cxn ang="0">
                  <a:pos x="T6" y="T7"/>
                </a:cxn>
                <a:cxn ang="0">
                  <a:pos x="T8" y="T9"/>
                </a:cxn>
                <a:cxn ang="0">
                  <a:pos x="T10" y="T11"/>
                </a:cxn>
              </a:cxnLst>
              <a:rect l="0" t="0" r="r" b="b"/>
              <a:pathLst>
                <a:path w="22" h="74">
                  <a:moveTo>
                    <a:pt x="22" y="0"/>
                  </a:moveTo>
                  <a:cubicBezTo>
                    <a:pt x="0" y="0"/>
                    <a:pt x="0" y="0"/>
                    <a:pt x="0" y="0"/>
                  </a:cubicBezTo>
                  <a:cubicBezTo>
                    <a:pt x="0" y="68"/>
                    <a:pt x="0" y="68"/>
                    <a:pt x="0" y="68"/>
                  </a:cubicBezTo>
                  <a:cubicBezTo>
                    <a:pt x="3" y="72"/>
                    <a:pt x="8" y="74"/>
                    <a:pt x="12" y="74"/>
                  </a:cubicBezTo>
                  <a:cubicBezTo>
                    <a:pt x="22" y="74"/>
                    <a:pt x="22" y="74"/>
                    <a:pt x="22" y="74"/>
                  </a:cubicBezTo>
                  <a:cubicBezTo>
                    <a:pt x="22" y="0"/>
                    <a:pt x="22" y="0"/>
                    <a:pt x="22" y="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8" name="Rectangle 46">
              <a:extLst>
                <a:ext uri="{FF2B5EF4-FFF2-40B4-BE49-F238E27FC236}">
                  <a16:creationId xmlns:a16="http://schemas.microsoft.com/office/drawing/2014/main" id="{9B375041-EF25-4430-A226-71421EBD9F5A}"/>
                </a:ext>
              </a:extLst>
            </p:cNvPr>
            <p:cNvSpPr>
              <a:spLocks noChangeArrowheads="1"/>
            </p:cNvSpPr>
            <p:nvPr/>
          </p:nvSpPr>
          <p:spPr bwMode="auto">
            <a:xfrm>
              <a:off x="5350" y="1713"/>
              <a:ext cx="19" cy="27"/>
            </a:xfrm>
            <a:prstGeom prst="rect">
              <a:avLst/>
            </a:prstGeom>
            <a:solidFill>
              <a:srgbClr val="00B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499" name="Rectangle 47">
              <a:extLst>
                <a:ext uri="{FF2B5EF4-FFF2-40B4-BE49-F238E27FC236}">
                  <a16:creationId xmlns:a16="http://schemas.microsoft.com/office/drawing/2014/main" id="{4F63745E-68BC-48C2-B564-2F50AA8008A0}"/>
                </a:ext>
              </a:extLst>
            </p:cNvPr>
            <p:cNvSpPr>
              <a:spLocks noChangeArrowheads="1"/>
            </p:cNvSpPr>
            <p:nvPr/>
          </p:nvSpPr>
          <p:spPr bwMode="auto">
            <a:xfrm>
              <a:off x="5350" y="1713"/>
              <a:ext cx="19"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0" name="Rectangle 49">
              <a:extLst>
                <a:ext uri="{FF2B5EF4-FFF2-40B4-BE49-F238E27FC236}">
                  <a16:creationId xmlns:a16="http://schemas.microsoft.com/office/drawing/2014/main" id="{501D0B27-CF7C-40DC-B918-82C980AC0AEE}"/>
                </a:ext>
              </a:extLst>
            </p:cNvPr>
            <p:cNvSpPr>
              <a:spLocks noChangeArrowheads="1"/>
            </p:cNvSpPr>
            <p:nvPr/>
          </p:nvSpPr>
          <p:spPr bwMode="auto">
            <a:xfrm>
              <a:off x="5174" y="1713"/>
              <a:ext cx="176" cy="27"/>
            </a:xfrm>
            <a:prstGeom prst="rect">
              <a:avLst/>
            </a:prstGeom>
            <a:solidFill>
              <a:srgbClr val="00BC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1" name="Rectangle 50">
              <a:extLst>
                <a:ext uri="{FF2B5EF4-FFF2-40B4-BE49-F238E27FC236}">
                  <a16:creationId xmlns:a16="http://schemas.microsoft.com/office/drawing/2014/main" id="{4D53656D-A7EA-4B42-A000-08149A0C1D87}"/>
                </a:ext>
              </a:extLst>
            </p:cNvPr>
            <p:cNvSpPr>
              <a:spLocks noChangeArrowheads="1"/>
            </p:cNvSpPr>
            <p:nvPr/>
          </p:nvSpPr>
          <p:spPr bwMode="auto">
            <a:xfrm>
              <a:off x="5174" y="1713"/>
              <a:ext cx="176"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2" name="Freeform 51">
              <a:extLst>
                <a:ext uri="{FF2B5EF4-FFF2-40B4-BE49-F238E27FC236}">
                  <a16:creationId xmlns:a16="http://schemas.microsoft.com/office/drawing/2014/main" id="{6650C1B9-2080-48EC-92A2-C93EC8B9F6FD}"/>
                </a:ext>
              </a:extLst>
            </p:cNvPr>
            <p:cNvSpPr>
              <a:spLocks/>
            </p:cNvSpPr>
            <p:nvPr/>
          </p:nvSpPr>
          <p:spPr bwMode="auto">
            <a:xfrm>
              <a:off x="5174" y="1577"/>
              <a:ext cx="156" cy="109"/>
            </a:xfrm>
            <a:custGeom>
              <a:avLst/>
              <a:gdLst>
                <a:gd name="T0" fmla="*/ 189 w 189"/>
                <a:gd name="T1" fmla="*/ 0 h 135"/>
                <a:gd name="T2" fmla="*/ 151 w 189"/>
                <a:gd name="T3" fmla="*/ 0 h 135"/>
                <a:gd name="T4" fmla="*/ 151 w 189"/>
                <a:gd name="T5" fmla="*/ 97 h 135"/>
                <a:gd name="T6" fmla="*/ 0 w 189"/>
                <a:gd name="T7" fmla="*/ 97 h 135"/>
                <a:gd name="T8" fmla="*/ 0 w 189"/>
                <a:gd name="T9" fmla="*/ 135 h 135"/>
                <a:gd name="T10" fmla="*/ 155 w 189"/>
                <a:gd name="T11" fmla="*/ 135 h 135"/>
                <a:gd name="T12" fmla="*/ 189 w 189"/>
                <a:gd name="T13" fmla="*/ 101 h 135"/>
                <a:gd name="T14" fmla="*/ 189 w 189"/>
                <a:gd name="T15" fmla="*/ 0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35">
                  <a:moveTo>
                    <a:pt x="189" y="0"/>
                  </a:moveTo>
                  <a:cubicBezTo>
                    <a:pt x="151" y="0"/>
                    <a:pt x="151" y="0"/>
                    <a:pt x="151" y="0"/>
                  </a:cubicBezTo>
                  <a:cubicBezTo>
                    <a:pt x="151" y="97"/>
                    <a:pt x="151" y="97"/>
                    <a:pt x="151" y="97"/>
                  </a:cubicBezTo>
                  <a:cubicBezTo>
                    <a:pt x="0" y="97"/>
                    <a:pt x="0" y="97"/>
                    <a:pt x="0" y="97"/>
                  </a:cubicBezTo>
                  <a:cubicBezTo>
                    <a:pt x="0" y="135"/>
                    <a:pt x="0" y="135"/>
                    <a:pt x="0" y="135"/>
                  </a:cubicBezTo>
                  <a:cubicBezTo>
                    <a:pt x="155" y="135"/>
                    <a:pt x="155" y="135"/>
                    <a:pt x="155" y="135"/>
                  </a:cubicBezTo>
                  <a:cubicBezTo>
                    <a:pt x="174" y="135"/>
                    <a:pt x="189" y="120"/>
                    <a:pt x="189" y="101"/>
                  </a:cubicBezTo>
                  <a:cubicBezTo>
                    <a:pt x="189" y="0"/>
                    <a:pt x="189" y="0"/>
                    <a:pt x="189" y="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3" name="Freeform 52">
              <a:extLst>
                <a:ext uri="{FF2B5EF4-FFF2-40B4-BE49-F238E27FC236}">
                  <a16:creationId xmlns:a16="http://schemas.microsoft.com/office/drawing/2014/main" id="{961A89D0-D1E5-4DC7-94B1-E423360E64EE}"/>
                </a:ext>
              </a:extLst>
            </p:cNvPr>
            <p:cNvSpPr>
              <a:spLocks/>
            </p:cNvSpPr>
            <p:nvPr/>
          </p:nvSpPr>
          <p:spPr bwMode="auto">
            <a:xfrm>
              <a:off x="5174" y="1623"/>
              <a:ext cx="61" cy="14"/>
            </a:xfrm>
            <a:custGeom>
              <a:avLst/>
              <a:gdLst>
                <a:gd name="T0" fmla="*/ 74 w 74"/>
                <a:gd name="T1" fmla="*/ 0 h 17"/>
                <a:gd name="T2" fmla="*/ 57 w 74"/>
                <a:gd name="T3" fmla="*/ 17 h 17"/>
                <a:gd name="T4" fmla="*/ 0 w 74"/>
                <a:gd name="T5" fmla="*/ 17 h 17"/>
                <a:gd name="T6" fmla="*/ 74 w 74"/>
                <a:gd name="T7" fmla="*/ 17 h 17"/>
                <a:gd name="T8" fmla="*/ 74 w 74"/>
                <a:gd name="T9" fmla="*/ 0 h 17"/>
              </a:gdLst>
              <a:ahLst/>
              <a:cxnLst>
                <a:cxn ang="0">
                  <a:pos x="T0" y="T1"/>
                </a:cxn>
                <a:cxn ang="0">
                  <a:pos x="T2" y="T3"/>
                </a:cxn>
                <a:cxn ang="0">
                  <a:pos x="T4" y="T5"/>
                </a:cxn>
                <a:cxn ang="0">
                  <a:pos x="T6" y="T7"/>
                </a:cxn>
                <a:cxn ang="0">
                  <a:pos x="T8" y="T9"/>
                </a:cxn>
              </a:cxnLst>
              <a:rect l="0" t="0" r="r" b="b"/>
              <a:pathLst>
                <a:path w="74" h="17">
                  <a:moveTo>
                    <a:pt x="74" y="0"/>
                  </a:moveTo>
                  <a:cubicBezTo>
                    <a:pt x="74" y="9"/>
                    <a:pt x="66" y="17"/>
                    <a:pt x="57" y="17"/>
                  </a:cubicBezTo>
                  <a:cubicBezTo>
                    <a:pt x="0" y="17"/>
                    <a:pt x="0" y="17"/>
                    <a:pt x="0" y="17"/>
                  </a:cubicBezTo>
                  <a:cubicBezTo>
                    <a:pt x="74" y="17"/>
                    <a:pt x="74" y="17"/>
                    <a:pt x="74" y="17"/>
                  </a:cubicBezTo>
                  <a:cubicBezTo>
                    <a:pt x="74" y="0"/>
                    <a:pt x="74"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4" name="Freeform 53">
              <a:extLst>
                <a:ext uri="{FF2B5EF4-FFF2-40B4-BE49-F238E27FC236}">
                  <a16:creationId xmlns:a16="http://schemas.microsoft.com/office/drawing/2014/main" id="{9489BDB9-6091-4CCF-A383-B45E27F6F014}"/>
                </a:ext>
              </a:extLst>
            </p:cNvPr>
            <p:cNvSpPr>
              <a:spLocks/>
            </p:cNvSpPr>
            <p:nvPr/>
          </p:nvSpPr>
          <p:spPr bwMode="auto">
            <a:xfrm>
              <a:off x="5174" y="1577"/>
              <a:ext cx="61" cy="60"/>
            </a:xfrm>
            <a:custGeom>
              <a:avLst/>
              <a:gdLst>
                <a:gd name="T0" fmla="*/ 74 w 74"/>
                <a:gd name="T1" fmla="*/ 0 h 74"/>
                <a:gd name="T2" fmla="*/ 0 w 74"/>
                <a:gd name="T3" fmla="*/ 0 h 74"/>
                <a:gd name="T4" fmla="*/ 0 w 74"/>
                <a:gd name="T5" fmla="*/ 74 h 74"/>
                <a:gd name="T6" fmla="*/ 57 w 74"/>
                <a:gd name="T7" fmla="*/ 74 h 74"/>
                <a:gd name="T8" fmla="*/ 74 w 74"/>
                <a:gd name="T9" fmla="*/ 57 h 74"/>
                <a:gd name="T10" fmla="*/ 74 w 74"/>
                <a:gd name="T11" fmla="*/ 57 h 74"/>
                <a:gd name="T12" fmla="*/ 74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74" y="0"/>
                  </a:moveTo>
                  <a:cubicBezTo>
                    <a:pt x="0" y="0"/>
                    <a:pt x="0" y="0"/>
                    <a:pt x="0" y="0"/>
                  </a:cubicBezTo>
                  <a:cubicBezTo>
                    <a:pt x="0" y="74"/>
                    <a:pt x="0" y="74"/>
                    <a:pt x="0" y="74"/>
                  </a:cubicBezTo>
                  <a:cubicBezTo>
                    <a:pt x="57" y="74"/>
                    <a:pt x="57" y="74"/>
                    <a:pt x="57" y="74"/>
                  </a:cubicBezTo>
                  <a:cubicBezTo>
                    <a:pt x="66" y="74"/>
                    <a:pt x="74" y="66"/>
                    <a:pt x="74" y="57"/>
                  </a:cubicBezTo>
                  <a:cubicBezTo>
                    <a:pt x="74" y="57"/>
                    <a:pt x="74" y="57"/>
                    <a:pt x="74" y="57"/>
                  </a:cubicBezTo>
                  <a:cubicBezTo>
                    <a:pt x="74" y="0"/>
                    <a:pt x="74" y="0"/>
                    <a:pt x="74" y="0"/>
                  </a:cubicBezTo>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5" name="Freeform 54">
              <a:extLst>
                <a:ext uri="{FF2B5EF4-FFF2-40B4-BE49-F238E27FC236}">
                  <a16:creationId xmlns:a16="http://schemas.microsoft.com/office/drawing/2014/main" id="{CADF8B17-F65F-444E-ABED-47C85F50EB05}"/>
                </a:ext>
              </a:extLst>
            </p:cNvPr>
            <p:cNvSpPr>
              <a:spLocks/>
            </p:cNvSpPr>
            <p:nvPr/>
          </p:nvSpPr>
          <p:spPr bwMode="auto">
            <a:xfrm>
              <a:off x="5254" y="1577"/>
              <a:ext cx="35" cy="191"/>
            </a:xfrm>
            <a:custGeom>
              <a:avLst/>
              <a:gdLst>
                <a:gd name="T0" fmla="*/ 0 w 43"/>
                <a:gd name="T1" fmla="*/ 217 h 236"/>
                <a:gd name="T2" fmla="*/ 0 w 43"/>
                <a:gd name="T3" fmla="*/ 24 h 236"/>
                <a:gd name="T4" fmla="*/ 19 w 43"/>
                <a:gd name="T5" fmla="*/ 0 h 236"/>
                <a:gd name="T6" fmla="*/ 43 w 43"/>
                <a:gd name="T7" fmla="*/ 24 h 236"/>
                <a:gd name="T8" fmla="*/ 43 w 43"/>
                <a:gd name="T9" fmla="*/ 217 h 236"/>
                <a:gd name="T10" fmla="*/ 19 w 43"/>
                <a:gd name="T11" fmla="*/ 236 h 236"/>
                <a:gd name="T12" fmla="*/ 0 w 43"/>
                <a:gd name="T13" fmla="*/ 217 h 236"/>
              </a:gdLst>
              <a:ahLst/>
              <a:cxnLst>
                <a:cxn ang="0">
                  <a:pos x="T0" y="T1"/>
                </a:cxn>
                <a:cxn ang="0">
                  <a:pos x="T2" y="T3"/>
                </a:cxn>
                <a:cxn ang="0">
                  <a:pos x="T4" y="T5"/>
                </a:cxn>
                <a:cxn ang="0">
                  <a:pos x="T6" y="T7"/>
                </a:cxn>
                <a:cxn ang="0">
                  <a:pos x="T8" y="T9"/>
                </a:cxn>
                <a:cxn ang="0">
                  <a:pos x="T10" y="T11"/>
                </a:cxn>
                <a:cxn ang="0">
                  <a:pos x="T12" y="T13"/>
                </a:cxn>
              </a:cxnLst>
              <a:rect l="0" t="0" r="r" b="b"/>
              <a:pathLst>
                <a:path w="43" h="236">
                  <a:moveTo>
                    <a:pt x="0" y="217"/>
                  </a:moveTo>
                  <a:cubicBezTo>
                    <a:pt x="0" y="24"/>
                    <a:pt x="0" y="24"/>
                    <a:pt x="0" y="24"/>
                  </a:cubicBezTo>
                  <a:cubicBezTo>
                    <a:pt x="0" y="9"/>
                    <a:pt x="9" y="0"/>
                    <a:pt x="19" y="0"/>
                  </a:cubicBezTo>
                  <a:cubicBezTo>
                    <a:pt x="34" y="0"/>
                    <a:pt x="43" y="9"/>
                    <a:pt x="43" y="24"/>
                  </a:cubicBezTo>
                  <a:cubicBezTo>
                    <a:pt x="43" y="217"/>
                    <a:pt x="43" y="217"/>
                    <a:pt x="43" y="217"/>
                  </a:cubicBezTo>
                  <a:cubicBezTo>
                    <a:pt x="43" y="226"/>
                    <a:pt x="34" y="236"/>
                    <a:pt x="19" y="236"/>
                  </a:cubicBezTo>
                  <a:cubicBezTo>
                    <a:pt x="9" y="236"/>
                    <a:pt x="0" y="226"/>
                    <a:pt x="0" y="217"/>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6" name="Freeform 55">
              <a:extLst>
                <a:ext uri="{FF2B5EF4-FFF2-40B4-BE49-F238E27FC236}">
                  <a16:creationId xmlns:a16="http://schemas.microsoft.com/office/drawing/2014/main" id="{2DAE5059-8B25-407B-8855-29E27A840563}"/>
                </a:ext>
              </a:extLst>
            </p:cNvPr>
            <p:cNvSpPr>
              <a:spLocks/>
            </p:cNvSpPr>
            <p:nvPr/>
          </p:nvSpPr>
          <p:spPr bwMode="auto">
            <a:xfrm>
              <a:off x="5174" y="1655"/>
              <a:ext cx="195" cy="35"/>
            </a:xfrm>
            <a:custGeom>
              <a:avLst/>
              <a:gdLst>
                <a:gd name="T0" fmla="*/ 20 w 237"/>
                <a:gd name="T1" fmla="*/ 0 h 44"/>
                <a:gd name="T2" fmla="*/ 212 w 237"/>
                <a:gd name="T3" fmla="*/ 0 h 44"/>
                <a:gd name="T4" fmla="*/ 237 w 237"/>
                <a:gd name="T5" fmla="*/ 24 h 44"/>
                <a:gd name="T6" fmla="*/ 212 w 237"/>
                <a:gd name="T7" fmla="*/ 44 h 44"/>
                <a:gd name="T8" fmla="*/ 20 w 237"/>
                <a:gd name="T9" fmla="*/ 44 h 44"/>
                <a:gd name="T10" fmla="*/ 0 w 237"/>
                <a:gd name="T11" fmla="*/ 24 h 44"/>
                <a:gd name="T12" fmla="*/ 20 w 23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37" h="44">
                  <a:moveTo>
                    <a:pt x="20" y="0"/>
                  </a:moveTo>
                  <a:cubicBezTo>
                    <a:pt x="212" y="0"/>
                    <a:pt x="212" y="0"/>
                    <a:pt x="212" y="0"/>
                  </a:cubicBezTo>
                  <a:cubicBezTo>
                    <a:pt x="227" y="0"/>
                    <a:pt x="237" y="10"/>
                    <a:pt x="237" y="24"/>
                  </a:cubicBezTo>
                  <a:cubicBezTo>
                    <a:pt x="237" y="34"/>
                    <a:pt x="227" y="44"/>
                    <a:pt x="212" y="44"/>
                  </a:cubicBezTo>
                  <a:cubicBezTo>
                    <a:pt x="20" y="44"/>
                    <a:pt x="20" y="44"/>
                    <a:pt x="20" y="44"/>
                  </a:cubicBezTo>
                  <a:cubicBezTo>
                    <a:pt x="10" y="44"/>
                    <a:pt x="0" y="34"/>
                    <a:pt x="0" y="24"/>
                  </a:cubicBezTo>
                  <a:cubicBezTo>
                    <a:pt x="0" y="10"/>
                    <a:pt x="10" y="0"/>
                    <a:pt x="20" y="0"/>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7" name="Freeform 56">
              <a:extLst>
                <a:ext uri="{FF2B5EF4-FFF2-40B4-BE49-F238E27FC236}">
                  <a16:creationId xmlns:a16="http://schemas.microsoft.com/office/drawing/2014/main" id="{5F07EECD-6C24-4480-87B9-7BDAFBAF4445}"/>
                </a:ext>
              </a:extLst>
            </p:cNvPr>
            <p:cNvSpPr>
              <a:spLocks/>
            </p:cNvSpPr>
            <p:nvPr/>
          </p:nvSpPr>
          <p:spPr bwMode="auto">
            <a:xfrm>
              <a:off x="5188" y="1598"/>
              <a:ext cx="159" cy="155"/>
            </a:xfrm>
            <a:custGeom>
              <a:avLst/>
              <a:gdLst>
                <a:gd name="T0" fmla="*/ 10 w 192"/>
                <a:gd name="T1" fmla="*/ 148 h 192"/>
                <a:gd name="T2" fmla="*/ 148 w 192"/>
                <a:gd name="T3" fmla="*/ 10 h 192"/>
                <a:gd name="T4" fmla="*/ 182 w 192"/>
                <a:gd name="T5" fmla="*/ 10 h 192"/>
                <a:gd name="T6" fmla="*/ 182 w 192"/>
                <a:gd name="T7" fmla="*/ 44 h 192"/>
                <a:gd name="T8" fmla="*/ 44 w 192"/>
                <a:gd name="T9" fmla="*/ 182 h 192"/>
                <a:gd name="T10" fmla="*/ 10 w 192"/>
                <a:gd name="T11" fmla="*/ 182 h 192"/>
                <a:gd name="T12" fmla="*/ 10 w 192"/>
                <a:gd name="T13" fmla="*/ 148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10" y="148"/>
                  </a:moveTo>
                  <a:cubicBezTo>
                    <a:pt x="148" y="10"/>
                    <a:pt x="148" y="10"/>
                    <a:pt x="148" y="10"/>
                  </a:cubicBezTo>
                  <a:cubicBezTo>
                    <a:pt x="158" y="0"/>
                    <a:pt x="173" y="0"/>
                    <a:pt x="182" y="10"/>
                  </a:cubicBezTo>
                  <a:cubicBezTo>
                    <a:pt x="192" y="20"/>
                    <a:pt x="192" y="34"/>
                    <a:pt x="182" y="44"/>
                  </a:cubicBezTo>
                  <a:cubicBezTo>
                    <a:pt x="44" y="182"/>
                    <a:pt x="44" y="182"/>
                    <a:pt x="44" y="182"/>
                  </a:cubicBezTo>
                  <a:cubicBezTo>
                    <a:pt x="34" y="192"/>
                    <a:pt x="20" y="192"/>
                    <a:pt x="10" y="182"/>
                  </a:cubicBezTo>
                  <a:cubicBezTo>
                    <a:pt x="0" y="173"/>
                    <a:pt x="0" y="158"/>
                    <a:pt x="10" y="148"/>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8" name="Freeform 57">
              <a:extLst>
                <a:ext uri="{FF2B5EF4-FFF2-40B4-BE49-F238E27FC236}">
                  <a16:creationId xmlns:a16="http://schemas.microsoft.com/office/drawing/2014/main" id="{1DB25A9C-A218-4DB0-91A3-3B6CE010558A}"/>
                </a:ext>
              </a:extLst>
            </p:cNvPr>
            <p:cNvSpPr>
              <a:spLocks/>
            </p:cNvSpPr>
            <p:nvPr/>
          </p:nvSpPr>
          <p:spPr bwMode="auto">
            <a:xfrm>
              <a:off x="5188" y="1598"/>
              <a:ext cx="159" cy="155"/>
            </a:xfrm>
            <a:custGeom>
              <a:avLst/>
              <a:gdLst>
                <a:gd name="T0" fmla="*/ 44 w 192"/>
                <a:gd name="T1" fmla="*/ 10 h 192"/>
                <a:gd name="T2" fmla="*/ 182 w 192"/>
                <a:gd name="T3" fmla="*/ 148 h 192"/>
                <a:gd name="T4" fmla="*/ 182 w 192"/>
                <a:gd name="T5" fmla="*/ 182 h 192"/>
                <a:gd name="T6" fmla="*/ 148 w 192"/>
                <a:gd name="T7" fmla="*/ 182 h 192"/>
                <a:gd name="T8" fmla="*/ 10 w 192"/>
                <a:gd name="T9" fmla="*/ 44 h 192"/>
                <a:gd name="T10" fmla="*/ 10 w 192"/>
                <a:gd name="T11" fmla="*/ 10 h 192"/>
                <a:gd name="T12" fmla="*/ 44 w 192"/>
                <a:gd name="T13" fmla="*/ 10 h 192"/>
              </a:gdLst>
              <a:ahLst/>
              <a:cxnLst>
                <a:cxn ang="0">
                  <a:pos x="T0" y="T1"/>
                </a:cxn>
                <a:cxn ang="0">
                  <a:pos x="T2" y="T3"/>
                </a:cxn>
                <a:cxn ang="0">
                  <a:pos x="T4" y="T5"/>
                </a:cxn>
                <a:cxn ang="0">
                  <a:pos x="T6" y="T7"/>
                </a:cxn>
                <a:cxn ang="0">
                  <a:pos x="T8" y="T9"/>
                </a:cxn>
                <a:cxn ang="0">
                  <a:pos x="T10" y="T11"/>
                </a:cxn>
                <a:cxn ang="0">
                  <a:pos x="T12" y="T13"/>
                </a:cxn>
              </a:cxnLst>
              <a:rect l="0" t="0" r="r" b="b"/>
              <a:pathLst>
                <a:path w="192" h="192">
                  <a:moveTo>
                    <a:pt x="44" y="10"/>
                  </a:moveTo>
                  <a:cubicBezTo>
                    <a:pt x="182" y="148"/>
                    <a:pt x="182" y="148"/>
                    <a:pt x="182" y="148"/>
                  </a:cubicBezTo>
                  <a:cubicBezTo>
                    <a:pt x="192" y="158"/>
                    <a:pt x="192" y="173"/>
                    <a:pt x="182" y="182"/>
                  </a:cubicBezTo>
                  <a:cubicBezTo>
                    <a:pt x="173" y="192"/>
                    <a:pt x="158" y="192"/>
                    <a:pt x="148" y="182"/>
                  </a:cubicBezTo>
                  <a:cubicBezTo>
                    <a:pt x="10" y="44"/>
                    <a:pt x="10" y="44"/>
                    <a:pt x="10" y="44"/>
                  </a:cubicBezTo>
                  <a:cubicBezTo>
                    <a:pt x="0" y="34"/>
                    <a:pt x="0" y="20"/>
                    <a:pt x="10" y="10"/>
                  </a:cubicBezTo>
                  <a:cubicBezTo>
                    <a:pt x="20" y="0"/>
                    <a:pt x="34" y="0"/>
                    <a:pt x="44" y="10"/>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09" name="Oval 58">
              <a:extLst>
                <a:ext uri="{FF2B5EF4-FFF2-40B4-BE49-F238E27FC236}">
                  <a16:creationId xmlns:a16="http://schemas.microsoft.com/office/drawing/2014/main" id="{9E4F9A09-9F58-49D0-B0F8-905C8DAC9FF6}"/>
                </a:ext>
              </a:extLst>
            </p:cNvPr>
            <p:cNvSpPr>
              <a:spLocks noChangeArrowheads="1"/>
            </p:cNvSpPr>
            <p:nvPr/>
          </p:nvSpPr>
          <p:spPr bwMode="auto">
            <a:xfrm>
              <a:off x="5239" y="1640"/>
              <a:ext cx="58" cy="6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10" name="Freeform 59">
              <a:extLst>
                <a:ext uri="{FF2B5EF4-FFF2-40B4-BE49-F238E27FC236}">
                  <a16:creationId xmlns:a16="http://schemas.microsoft.com/office/drawing/2014/main" id="{B83BED91-0F47-4889-A930-8422A98E2E51}"/>
                </a:ext>
              </a:extLst>
            </p:cNvPr>
            <p:cNvSpPr>
              <a:spLocks noEditPoints="1"/>
            </p:cNvSpPr>
            <p:nvPr/>
          </p:nvSpPr>
          <p:spPr bwMode="auto">
            <a:xfrm>
              <a:off x="5210" y="1619"/>
              <a:ext cx="116" cy="113"/>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33 h 140"/>
                <a:gd name="T12" fmla="*/ 107 w 140"/>
                <a:gd name="T13" fmla="*/ 70 h 140"/>
                <a:gd name="T14" fmla="*/ 70 w 140"/>
                <a:gd name="T15" fmla="*/ 103 h 140"/>
                <a:gd name="T16" fmla="*/ 37 w 140"/>
                <a:gd name="T17" fmla="*/ 70 h 140"/>
                <a:gd name="T18" fmla="*/ 70 w 140"/>
                <a:gd name="T19" fmla="*/ 3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3" y="0"/>
                    <a:pt x="0" y="28"/>
                    <a:pt x="0" y="70"/>
                  </a:cubicBezTo>
                  <a:cubicBezTo>
                    <a:pt x="0" y="107"/>
                    <a:pt x="33" y="140"/>
                    <a:pt x="70" y="140"/>
                  </a:cubicBezTo>
                  <a:cubicBezTo>
                    <a:pt x="112" y="140"/>
                    <a:pt x="140" y="107"/>
                    <a:pt x="140" y="70"/>
                  </a:cubicBezTo>
                  <a:cubicBezTo>
                    <a:pt x="140" y="28"/>
                    <a:pt x="112" y="0"/>
                    <a:pt x="70" y="0"/>
                  </a:cubicBezTo>
                  <a:close/>
                  <a:moveTo>
                    <a:pt x="70" y="33"/>
                  </a:moveTo>
                  <a:cubicBezTo>
                    <a:pt x="93" y="33"/>
                    <a:pt x="107" y="47"/>
                    <a:pt x="107" y="70"/>
                  </a:cubicBezTo>
                  <a:cubicBezTo>
                    <a:pt x="107" y="89"/>
                    <a:pt x="93" y="103"/>
                    <a:pt x="70" y="103"/>
                  </a:cubicBezTo>
                  <a:cubicBezTo>
                    <a:pt x="51" y="103"/>
                    <a:pt x="37" y="89"/>
                    <a:pt x="37" y="70"/>
                  </a:cubicBezTo>
                  <a:cubicBezTo>
                    <a:pt x="37" y="47"/>
                    <a:pt x="51" y="33"/>
                    <a:pt x="70" y="33"/>
                  </a:cubicBezTo>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11" name="Group 510">
            <a:extLst>
              <a:ext uri="{FF2B5EF4-FFF2-40B4-BE49-F238E27FC236}">
                <a16:creationId xmlns:a16="http://schemas.microsoft.com/office/drawing/2014/main" id="{F376BDF3-C7C1-4E65-AEA5-0F64F7134A61}"/>
              </a:ext>
            </a:extLst>
          </p:cNvPr>
          <p:cNvGrpSpPr/>
          <p:nvPr/>
        </p:nvGrpSpPr>
        <p:grpSpPr>
          <a:xfrm>
            <a:off x="8456619" y="2935909"/>
            <a:ext cx="1169941" cy="467091"/>
            <a:chOff x="6230749" y="4025333"/>
            <a:chExt cx="782613" cy="181788"/>
          </a:xfrm>
        </p:grpSpPr>
        <p:sp>
          <p:nvSpPr>
            <p:cNvPr id="512" name="Freeform 20">
              <a:extLst>
                <a:ext uri="{FF2B5EF4-FFF2-40B4-BE49-F238E27FC236}">
                  <a16:creationId xmlns:a16="http://schemas.microsoft.com/office/drawing/2014/main" id="{147CC38C-0546-453F-8124-C1AE01951733}"/>
                </a:ext>
              </a:extLst>
            </p:cNvPr>
            <p:cNvSpPr>
              <a:spLocks/>
            </p:cNvSpPr>
            <p:nvPr/>
          </p:nvSpPr>
          <p:spPr bwMode="auto">
            <a:xfrm rot="5400000">
              <a:off x="6531162" y="3724920"/>
              <a:ext cx="181788" cy="782613"/>
            </a:xfrm>
            <a:prstGeom prst="roundRect">
              <a:avLst>
                <a:gd name="adj" fmla="val 19705"/>
              </a:avLst>
            </a:pr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13" name="Oval 22">
              <a:extLst>
                <a:ext uri="{FF2B5EF4-FFF2-40B4-BE49-F238E27FC236}">
                  <a16:creationId xmlns:a16="http://schemas.microsoft.com/office/drawing/2014/main" id="{F283464A-74FA-4236-89AC-302DC27BCB16}"/>
                </a:ext>
              </a:extLst>
            </p:cNvPr>
            <p:cNvSpPr>
              <a:spLocks noChangeArrowheads="1"/>
            </p:cNvSpPr>
            <p:nvPr/>
          </p:nvSpPr>
          <p:spPr bwMode="auto">
            <a:xfrm rot="5400000">
              <a:off x="6294384" y="4086333"/>
              <a:ext cx="34784" cy="597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14" name="Group 513">
            <a:extLst>
              <a:ext uri="{FF2B5EF4-FFF2-40B4-BE49-F238E27FC236}">
                <a16:creationId xmlns:a16="http://schemas.microsoft.com/office/drawing/2014/main" id="{8CB30F78-97EB-4E98-9B5B-B80B7A805B51}"/>
              </a:ext>
            </a:extLst>
          </p:cNvPr>
          <p:cNvGrpSpPr/>
          <p:nvPr/>
        </p:nvGrpSpPr>
        <p:grpSpPr>
          <a:xfrm>
            <a:off x="8956046" y="3011883"/>
            <a:ext cx="280279" cy="317467"/>
            <a:chOff x="6683307" y="2022407"/>
            <a:chExt cx="225787" cy="255744"/>
          </a:xfrm>
        </p:grpSpPr>
        <p:grpSp>
          <p:nvGrpSpPr>
            <p:cNvPr id="515" name="Group 514">
              <a:extLst>
                <a:ext uri="{FF2B5EF4-FFF2-40B4-BE49-F238E27FC236}">
                  <a16:creationId xmlns:a16="http://schemas.microsoft.com/office/drawing/2014/main" id="{AD6D4294-FCBB-4904-A5D6-B8630ACD487B}"/>
                </a:ext>
              </a:extLst>
            </p:cNvPr>
            <p:cNvGrpSpPr/>
            <p:nvPr/>
          </p:nvGrpSpPr>
          <p:grpSpPr>
            <a:xfrm>
              <a:off x="6683307" y="2062924"/>
              <a:ext cx="225787" cy="179651"/>
              <a:chOff x="6683307" y="2062924"/>
              <a:chExt cx="225787" cy="179651"/>
            </a:xfrm>
          </p:grpSpPr>
          <p:grpSp>
            <p:nvGrpSpPr>
              <p:cNvPr id="524" name="Group 523">
                <a:extLst>
                  <a:ext uri="{FF2B5EF4-FFF2-40B4-BE49-F238E27FC236}">
                    <a16:creationId xmlns:a16="http://schemas.microsoft.com/office/drawing/2014/main" id="{FEFE3749-2CC2-4BFA-B70C-0E7445D40F86}"/>
                  </a:ext>
                </a:extLst>
              </p:cNvPr>
              <p:cNvGrpSpPr/>
              <p:nvPr/>
            </p:nvGrpSpPr>
            <p:grpSpPr>
              <a:xfrm rot="19480911">
                <a:off x="6790806" y="2062924"/>
                <a:ext cx="118288" cy="95212"/>
                <a:chOff x="8292191" y="4130415"/>
                <a:chExt cx="270827" cy="217993"/>
              </a:xfrm>
              <a:solidFill>
                <a:srgbClr val="FFFFFF"/>
              </a:solidFill>
            </p:grpSpPr>
            <p:sp>
              <p:nvSpPr>
                <p:cNvPr id="529" name="Freeform 99">
                  <a:extLst>
                    <a:ext uri="{FF2B5EF4-FFF2-40B4-BE49-F238E27FC236}">
                      <a16:creationId xmlns:a16="http://schemas.microsoft.com/office/drawing/2014/main" id="{D8B987AA-D07E-4D01-A6D8-5E4AD34B1F0B}"/>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30" name="Freeform 100">
                  <a:extLst>
                    <a:ext uri="{FF2B5EF4-FFF2-40B4-BE49-F238E27FC236}">
                      <a16:creationId xmlns:a16="http://schemas.microsoft.com/office/drawing/2014/main" id="{AACDB897-57B0-414F-B855-D720CDF3AC9C}"/>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31" name="Freeform 101">
                  <a:extLst>
                    <a:ext uri="{FF2B5EF4-FFF2-40B4-BE49-F238E27FC236}">
                      <a16:creationId xmlns:a16="http://schemas.microsoft.com/office/drawing/2014/main" id="{B86E1AA4-CF52-4F8A-9BD7-AF726366BF70}"/>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25" name="Group 524">
                <a:extLst>
                  <a:ext uri="{FF2B5EF4-FFF2-40B4-BE49-F238E27FC236}">
                    <a16:creationId xmlns:a16="http://schemas.microsoft.com/office/drawing/2014/main" id="{856CFB70-1541-4D3D-BCB0-FA2A81DB5EDA}"/>
                  </a:ext>
                </a:extLst>
              </p:cNvPr>
              <p:cNvGrpSpPr/>
              <p:nvPr/>
            </p:nvGrpSpPr>
            <p:grpSpPr>
              <a:xfrm rot="8680911">
                <a:off x="6683307" y="2147363"/>
                <a:ext cx="118288" cy="95212"/>
                <a:chOff x="8292191" y="4130415"/>
                <a:chExt cx="270827" cy="217993"/>
              </a:xfrm>
              <a:solidFill>
                <a:srgbClr val="FFFFFF"/>
              </a:solidFill>
            </p:grpSpPr>
            <p:sp>
              <p:nvSpPr>
                <p:cNvPr id="526" name="Freeform 99">
                  <a:extLst>
                    <a:ext uri="{FF2B5EF4-FFF2-40B4-BE49-F238E27FC236}">
                      <a16:creationId xmlns:a16="http://schemas.microsoft.com/office/drawing/2014/main" id="{3850B2E2-BFC5-4C9C-98B0-F4B599F353BE}"/>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27" name="Freeform 100">
                  <a:extLst>
                    <a:ext uri="{FF2B5EF4-FFF2-40B4-BE49-F238E27FC236}">
                      <a16:creationId xmlns:a16="http://schemas.microsoft.com/office/drawing/2014/main" id="{4A43413B-45A7-44C4-A02D-5A35761EBE42}"/>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28" name="Freeform 101">
                  <a:extLst>
                    <a:ext uri="{FF2B5EF4-FFF2-40B4-BE49-F238E27FC236}">
                      <a16:creationId xmlns:a16="http://schemas.microsoft.com/office/drawing/2014/main" id="{925B885E-3FAE-4F07-B4DB-6F2CEB50D613}"/>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grpSp>
          <p:nvGrpSpPr>
            <p:cNvPr id="516" name="Group 515">
              <a:extLst>
                <a:ext uri="{FF2B5EF4-FFF2-40B4-BE49-F238E27FC236}">
                  <a16:creationId xmlns:a16="http://schemas.microsoft.com/office/drawing/2014/main" id="{0E8EE354-FAE5-4193-9B05-3B0F5CDAFA17}"/>
                </a:ext>
              </a:extLst>
            </p:cNvPr>
            <p:cNvGrpSpPr/>
            <p:nvPr/>
          </p:nvGrpSpPr>
          <p:grpSpPr>
            <a:xfrm rot="3342152">
              <a:off x="6682298" y="2033945"/>
              <a:ext cx="118288" cy="95212"/>
              <a:chOff x="8292191" y="4130415"/>
              <a:chExt cx="270827" cy="217993"/>
            </a:xfrm>
            <a:solidFill>
              <a:srgbClr val="FFFFFF"/>
            </a:solidFill>
          </p:grpSpPr>
          <p:sp>
            <p:nvSpPr>
              <p:cNvPr id="521" name="Freeform 99">
                <a:extLst>
                  <a:ext uri="{FF2B5EF4-FFF2-40B4-BE49-F238E27FC236}">
                    <a16:creationId xmlns:a16="http://schemas.microsoft.com/office/drawing/2014/main" id="{A829B022-7C57-4D0F-B2A7-4B4DF9FCC930}"/>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22" name="Freeform 100">
                <a:extLst>
                  <a:ext uri="{FF2B5EF4-FFF2-40B4-BE49-F238E27FC236}">
                    <a16:creationId xmlns:a16="http://schemas.microsoft.com/office/drawing/2014/main" id="{97087CA5-90E4-4450-AF95-DF8F92311622}"/>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23" name="Freeform 101">
                <a:extLst>
                  <a:ext uri="{FF2B5EF4-FFF2-40B4-BE49-F238E27FC236}">
                    <a16:creationId xmlns:a16="http://schemas.microsoft.com/office/drawing/2014/main" id="{D899DE62-ECFD-459F-8169-B60EE9CA2812}"/>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17" name="Group 516">
              <a:extLst>
                <a:ext uri="{FF2B5EF4-FFF2-40B4-BE49-F238E27FC236}">
                  <a16:creationId xmlns:a16="http://schemas.microsoft.com/office/drawing/2014/main" id="{D5B88756-FD02-4260-A0CD-BB163B0EA779}"/>
                </a:ext>
              </a:extLst>
            </p:cNvPr>
            <p:cNvGrpSpPr/>
            <p:nvPr/>
          </p:nvGrpSpPr>
          <p:grpSpPr>
            <a:xfrm rot="13789812">
              <a:off x="6791097" y="2171401"/>
              <a:ext cx="118288" cy="95212"/>
              <a:chOff x="8292191" y="4130415"/>
              <a:chExt cx="270827" cy="217993"/>
            </a:xfrm>
            <a:solidFill>
              <a:srgbClr val="FFFFFF"/>
            </a:solidFill>
          </p:grpSpPr>
          <p:sp>
            <p:nvSpPr>
              <p:cNvPr id="518" name="Freeform 99">
                <a:extLst>
                  <a:ext uri="{FF2B5EF4-FFF2-40B4-BE49-F238E27FC236}">
                    <a16:creationId xmlns:a16="http://schemas.microsoft.com/office/drawing/2014/main" id="{8D908120-19AD-4338-8116-AD33E49D12DA}"/>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19" name="Freeform 100">
                <a:extLst>
                  <a:ext uri="{FF2B5EF4-FFF2-40B4-BE49-F238E27FC236}">
                    <a16:creationId xmlns:a16="http://schemas.microsoft.com/office/drawing/2014/main" id="{EB80AC61-44AE-4C87-9A77-030B8286635D}"/>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20" name="Freeform 101">
                <a:extLst>
                  <a:ext uri="{FF2B5EF4-FFF2-40B4-BE49-F238E27FC236}">
                    <a16:creationId xmlns:a16="http://schemas.microsoft.com/office/drawing/2014/main" id="{626D52E4-A0DA-4C86-93BF-FB657087AB71}"/>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grpSp>
        <p:nvGrpSpPr>
          <p:cNvPr id="532" name="Group 531">
            <a:extLst>
              <a:ext uri="{FF2B5EF4-FFF2-40B4-BE49-F238E27FC236}">
                <a16:creationId xmlns:a16="http://schemas.microsoft.com/office/drawing/2014/main" id="{A6893ECC-DEE8-45D6-A444-D13BF6A6696A}"/>
              </a:ext>
            </a:extLst>
          </p:cNvPr>
          <p:cNvGrpSpPr/>
          <p:nvPr/>
        </p:nvGrpSpPr>
        <p:grpSpPr>
          <a:xfrm>
            <a:off x="8468536" y="3497449"/>
            <a:ext cx="1169941" cy="467091"/>
            <a:chOff x="6230749" y="4025333"/>
            <a:chExt cx="782613" cy="181788"/>
          </a:xfrm>
        </p:grpSpPr>
        <p:sp>
          <p:nvSpPr>
            <p:cNvPr id="533" name="Freeform 20">
              <a:extLst>
                <a:ext uri="{FF2B5EF4-FFF2-40B4-BE49-F238E27FC236}">
                  <a16:creationId xmlns:a16="http://schemas.microsoft.com/office/drawing/2014/main" id="{03096028-C45F-4C24-901A-07E990BF8932}"/>
                </a:ext>
              </a:extLst>
            </p:cNvPr>
            <p:cNvSpPr>
              <a:spLocks/>
            </p:cNvSpPr>
            <p:nvPr/>
          </p:nvSpPr>
          <p:spPr bwMode="auto">
            <a:xfrm rot="5400000">
              <a:off x="6531162" y="3724920"/>
              <a:ext cx="181788" cy="782613"/>
            </a:xfrm>
            <a:prstGeom prst="roundRect">
              <a:avLst>
                <a:gd name="adj" fmla="val 19705"/>
              </a:avLst>
            </a:pr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34" name="Oval 22">
              <a:extLst>
                <a:ext uri="{FF2B5EF4-FFF2-40B4-BE49-F238E27FC236}">
                  <a16:creationId xmlns:a16="http://schemas.microsoft.com/office/drawing/2014/main" id="{E7ACDE7E-E841-44D6-822A-9B6181C030CE}"/>
                </a:ext>
              </a:extLst>
            </p:cNvPr>
            <p:cNvSpPr>
              <a:spLocks noChangeArrowheads="1"/>
            </p:cNvSpPr>
            <p:nvPr/>
          </p:nvSpPr>
          <p:spPr bwMode="auto">
            <a:xfrm rot="5400000">
              <a:off x="6294384" y="4086333"/>
              <a:ext cx="34784" cy="597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35" name="Group 534">
            <a:extLst>
              <a:ext uri="{FF2B5EF4-FFF2-40B4-BE49-F238E27FC236}">
                <a16:creationId xmlns:a16="http://schemas.microsoft.com/office/drawing/2014/main" id="{3934DDE4-039A-4E8A-9A16-75AC61C3462C}"/>
              </a:ext>
            </a:extLst>
          </p:cNvPr>
          <p:cNvGrpSpPr/>
          <p:nvPr/>
        </p:nvGrpSpPr>
        <p:grpSpPr>
          <a:xfrm>
            <a:off x="8967965" y="3578051"/>
            <a:ext cx="280279" cy="317467"/>
            <a:chOff x="6683307" y="2022407"/>
            <a:chExt cx="225787" cy="255744"/>
          </a:xfrm>
        </p:grpSpPr>
        <p:grpSp>
          <p:nvGrpSpPr>
            <p:cNvPr id="536" name="Group 535">
              <a:extLst>
                <a:ext uri="{FF2B5EF4-FFF2-40B4-BE49-F238E27FC236}">
                  <a16:creationId xmlns:a16="http://schemas.microsoft.com/office/drawing/2014/main" id="{FCBBF5AD-B7FD-4104-B5D8-794D8B11F459}"/>
                </a:ext>
              </a:extLst>
            </p:cNvPr>
            <p:cNvGrpSpPr/>
            <p:nvPr/>
          </p:nvGrpSpPr>
          <p:grpSpPr>
            <a:xfrm>
              <a:off x="6683307" y="2062924"/>
              <a:ext cx="225787" cy="179651"/>
              <a:chOff x="6683307" y="2062924"/>
              <a:chExt cx="225787" cy="179651"/>
            </a:xfrm>
          </p:grpSpPr>
          <p:grpSp>
            <p:nvGrpSpPr>
              <p:cNvPr id="545" name="Group 544">
                <a:extLst>
                  <a:ext uri="{FF2B5EF4-FFF2-40B4-BE49-F238E27FC236}">
                    <a16:creationId xmlns:a16="http://schemas.microsoft.com/office/drawing/2014/main" id="{7B750F29-73D5-4884-91B8-8295AAD94549}"/>
                  </a:ext>
                </a:extLst>
              </p:cNvPr>
              <p:cNvGrpSpPr/>
              <p:nvPr/>
            </p:nvGrpSpPr>
            <p:grpSpPr>
              <a:xfrm rot="19480911">
                <a:off x="6790806" y="2062924"/>
                <a:ext cx="118288" cy="95212"/>
                <a:chOff x="8292191" y="4130415"/>
                <a:chExt cx="270827" cy="217993"/>
              </a:xfrm>
              <a:solidFill>
                <a:srgbClr val="FFFFFF"/>
              </a:solidFill>
            </p:grpSpPr>
            <p:sp>
              <p:nvSpPr>
                <p:cNvPr id="550" name="Freeform 99">
                  <a:extLst>
                    <a:ext uri="{FF2B5EF4-FFF2-40B4-BE49-F238E27FC236}">
                      <a16:creationId xmlns:a16="http://schemas.microsoft.com/office/drawing/2014/main" id="{8C4D012A-F700-41B2-8B40-5AFF4998B864}"/>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51" name="Freeform 100">
                  <a:extLst>
                    <a:ext uri="{FF2B5EF4-FFF2-40B4-BE49-F238E27FC236}">
                      <a16:creationId xmlns:a16="http://schemas.microsoft.com/office/drawing/2014/main" id="{2A4442BB-8538-4B0C-9D1C-58E5D003CA1C}"/>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52" name="Freeform 101">
                  <a:extLst>
                    <a:ext uri="{FF2B5EF4-FFF2-40B4-BE49-F238E27FC236}">
                      <a16:creationId xmlns:a16="http://schemas.microsoft.com/office/drawing/2014/main" id="{08929928-E9B6-4745-A14E-B92A837D0476}"/>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46" name="Group 545">
                <a:extLst>
                  <a:ext uri="{FF2B5EF4-FFF2-40B4-BE49-F238E27FC236}">
                    <a16:creationId xmlns:a16="http://schemas.microsoft.com/office/drawing/2014/main" id="{37F0E883-8689-452D-A29D-0481DDC81593}"/>
                  </a:ext>
                </a:extLst>
              </p:cNvPr>
              <p:cNvGrpSpPr/>
              <p:nvPr/>
            </p:nvGrpSpPr>
            <p:grpSpPr>
              <a:xfrm rot="8680911">
                <a:off x="6683307" y="2147363"/>
                <a:ext cx="118288" cy="95212"/>
                <a:chOff x="8292191" y="4130415"/>
                <a:chExt cx="270827" cy="217993"/>
              </a:xfrm>
              <a:solidFill>
                <a:srgbClr val="FFFFFF"/>
              </a:solidFill>
            </p:grpSpPr>
            <p:sp>
              <p:nvSpPr>
                <p:cNvPr id="547" name="Freeform 99">
                  <a:extLst>
                    <a:ext uri="{FF2B5EF4-FFF2-40B4-BE49-F238E27FC236}">
                      <a16:creationId xmlns:a16="http://schemas.microsoft.com/office/drawing/2014/main" id="{AAFCD544-4C72-44A0-8ACB-6425C6AC65A1}"/>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8" name="Freeform 100">
                  <a:extLst>
                    <a:ext uri="{FF2B5EF4-FFF2-40B4-BE49-F238E27FC236}">
                      <a16:creationId xmlns:a16="http://schemas.microsoft.com/office/drawing/2014/main" id="{492ABA16-EF12-4B5C-AFFF-B0C7BDFE7E74}"/>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9" name="Freeform 101">
                  <a:extLst>
                    <a:ext uri="{FF2B5EF4-FFF2-40B4-BE49-F238E27FC236}">
                      <a16:creationId xmlns:a16="http://schemas.microsoft.com/office/drawing/2014/main" id="{85A26393-8C4E-4D3E-B3F7-CA590C4CE142}"/>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grpSp>
          <p:nvGrpSpPr>
            <p:cNvPr id="537" name="Group 536">
              <a:extLst>
                <a:ext uri="{FF2B5EF4-FFF2-40B4-BE49-F238E27FC236}">
                  <a16:creationId xmlns:a16="http://schemas.microsoft.com/office/drawing/2014/main" id="{D0B5CEEC-D0B1-4517-BAE7-9FCD3D04DE98}"/>
                </a:ext>
              </a:extLst>
            </p:cNvPr>
            <p:cNvGrpSpPr/>
            <p:nvPr/>
          </p:nvGrpSpPr>
          <p:grpSpPr>
            <a:xfrm rot="3342152">
              <a:off x="6682298" y="2033945"/>
              <a:ext cx="118288" cy="95212"/>
              <a:chOff x="8292191" y="4130415"/>
              <a:chExt cx="270827" cy="217993"/>
            </a:xfrm>
            <a:solidFill>
              <a:srgbClr val="FFFFFF"/>
            </a:solidFill>
          </p:grpSpPr>
          <p:sp>
            <p:nvSpPr>
              <p:cNvPr id="542" name="Freeform 99">
                <a:extLst>
                  <a:ext uri="{FF2B5EF4-FFF2-40B4-BE49-F238E27FC236}">
                    <a16:creationId xmlns:a16="http://schemas.microsoft.com/office/drawing/2014/main" id="{5A0FD280-49C8-4AFF-9A59-C78D82ADD19D}"/>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3" name="Freeform 100">
                <a:extLst>
                  <a:ext uri="{FF2B5EF4-FFF2-40B4-BE49-F238E27FC236}">
                    <a16:creationId xmlns:a16="http://schemas.microsoft.com/office/drawing/2014/main" id="{AB38BD64-1D3A-4A99-B178-92CC768C6FFF}"/>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4" name="Freeform 101">
                <a:extLst>
                  <a:ext uri="{FF2B5EF4-FFF2-40B4-BE49-F238E27FC236}">
                    <a16:creationId xmlns:a16="http://schemas.microsoft.com/office/drawing/2014/main" id="{5A53D827-A06D-4C1F-ABE9-579C2E49ADAF}"/>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38" name="Group 537">
              <a:extLst>
                <a:ext uri="{FF2B5EF4-FFF2-40B4-BE49-F238E27FC236}">
                  <a16:creationId xmlns:a16="http://schemas.microsoft.com/office/drawing/2014/main" id="{F0A10FDC-09FA-4993-9A3A-E47645EECB62}"/>
                </a:ext>
              </a:extLst>
            </p:cNvPr>
            <p:cNvGrpSpPr/>
            <p:nvPr/>
          </p:nvGrpSpPr>
          <p:grpSpPr>
            <a:xfrm rot="13789812">
              <a:off x="6791097" y="2171401"/>
              <a:ext cx="118288" cy="95212"/>
              <a:chOff x="8292191" y="4130415"/>
              <a:chExt cx="270827" cy="217993"/>
            </a:xfrm>
            <a:solidFill>
              <a:srgbClr val="FFFFFF"/>
            </a:solidFill>
          </p:grpSpPr>
          <p:sp>
            <p:nvSpPr>
              <p:cNvPr id="539" name="Freeform 99">
                <a:extLst>
                  <a:ext uri="{FF2B5EF4-FFF2-40B4-BE49-F238E27FC236}">
                    <a16:creationId xmlns:a16="http://schemas.microsoft.com/office/drawing/2014/main" id="{612D9399-F44C-4857-9CB3-1885BBBEAE1B}"/>
                  </a:ext>
                </a:extLst>
              </p:cNvPr>
              <p:cNvSpPr>
                <a:spLocks/>
              </p:cNvSpPr>
              <p:nvPr/>
            </p:nvSpPr>
            <p:spPr bwMode="auto">
              <a:xfrm>
                <a:off x="8292191" y="4219332"/>
                <a:ext cx="222236" cy="44999"/>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0" name="Freeform 100">
                <a:extLst>
                  <a:ext uri="{FF2B5EF4-FFF2-40B4-BE49-F238E27FC236}">
                    <a16:creationId xmlns:a16="http://schemas.microsoft.com/office/drawing/2014/main" id="{6BA852BC-E660-4CB1-9CB0-FBB4F6A7CED8}"/>
                  </a:ext>
                </a:extLst>
              </p:cNvPr>
              <p:cNvSpPr>
                <a:spLocks/>
              </p:cNvSpPr>
              <p:nvPr/>
            </p:nvSpPr>
            <p:spPr bwMode="auto">
              <a:xfrm>
                <a:off x="8428022" y="4130415"/>
                <a:ext cx="134996" cy="132996"/>
              </a:xfrm>
              <a:custGeom>
                <a:avLst/>
                <a:gdLst>
                  <a:gd name="T0" fmla="*/ 46 w 57"/>
                  <a:gd name="T1" fmla="*/ 56 h 56"/>
                  <a:gd name="T2" fmla="*/ 40 w 57"/>
                  <a:gd name="T3" fmla="*/ 53 h 56"/>
                  <a:gd name="T4" fmla="*/ 4 w 57"/>
                  <a:gd name="T5" fmla="*/ 17 h 56"/>
                  <a:gd name="T6" fmla="*/ 4 w 57"/>
                  <a:gd name="T7" fmla="*/ 4 h 56"/>
                  <a:gd name="T8" fmla="*/ 17 w 57"/>
                  <a:gd name="T9" fmla="*/ 4 h 56"/>
                  <a:gd name="T10" fmla="*/ 53 w 57"/>
                  <a:gd name="T11" fmla="*/ 40 h 56"/>
                  <a:gd name="T12" fmla="*/ 53 w 57"/>
                  <a:gd name="T13" fmla="*/ 53 h 56"/>
                  <a:gd name="T14" fmla="*/ 46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46" y="56"/>
                    </a:moveTo>
                    <a:cubicBezTo>
                      <a:pt x="44" y="56"/>
                      <a:pt x="42" y="55"/>
                      <a:pt x="40" y="53"/>
                    </a:cubicBezTo>
                    <a:cubicBezTo>
                      <a:pt x="4" y="17"/>
                      <a:pt x="4" y="17"/>
                      <a:pt x="4" y="17"/>
                    </a:cubicBezTo>
                    <a:cubicBezTo>
                      <a:pt x="0" y="13"/>
                      <a:pt x="0" y="7"/>
                      <a:pt x="4" y="4"/>
                    </a:cubicBezTo>
                    <a:cubicBezTo>
                      <a:pt x="7" y="0"/>
                      <a:pt x="13" y="0"/>
                      <a:pt x="17" y="4"/>
                    </a:cubicBezTo>
                    <a:cubicBezTo>
                      <a:pt x="53" y="40"/>
                      <a:pt x="53" y="40"/>
                      <a:pt x="53" y="40"/>
                    </a:cubicBezTo>
                    <a:cubicBezTo>
                      <a:pt x="57" y="44"/>
                      <a:pt x="57" y="50"/>
                      <a:pt x="53" y="53"/>
                    </a:cubicBezTo>
                    <a:cubicBezTo>
                      <a:pt x="51" y="55"/>
                      <a:pt x="49" y="56"/>
                      <a:pt x="4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41" name="Freeform 101">
                <a:extLst>
                  <a:ext uri="{FF2B5EF4-FFF2-40B4-BE49-F238E27FC236}">
                    <a16:creationId xmlns:a16="http://schemas.microsoft.com/office/drawing/2014/main" id="{F380B75F-A3CE-4CF0-B4B6-9C4A382F4B47}"/>
                  </a:ext>
                </a:extLst>
              </p:cNvPr>
              <p:cNvSpPr>
                <a:spLocks/>
              </p:cNvSpPr>
              <p:nvPr/>
            </p:nvSpPr>
            <p:spPr bwMode="auto">
              <a:xfrm>
                <a:off x="8428022" y="4216412"/>
                <a:ext cx="134996" cy="131996"/>
              </a:xfrm>
              <a:custGeom>
                <a:avLst/>
                <a:gdLst>
                  <a:gd name="T0" fmla="*/ 10 w 57"/>
                  <a:gd name="T1" fmla="*/ 56 h 56"/>
                  <a:gd name="T2" fmla="*/ 4 w 57"/>
                  <a:gd name="T3" fmla="*/ 53 h 56"/>
                  <a:gd name="T4" fmla="*/ 4 w 57"/>
                  <a:gd name="T5" fmla="*/ 40 h 56"/>
                  <a:gd name="T6" fmla="*/ 40 w 57"/>
                  <a:gd name="T7" fmla="*/ 4 h 56"/>
                  <a:gd name="T8" fmla="*/ 53 w 57"/>
                  <a:gd name="T9" fmla="*/ 4 h 56"/>
                  <a:gd name="T10" fmla="*/ 53 w 57"/>
                  <a:gd name="T11" fmla="*/ 17 h 56"/>
                  <a:gd name="T12" fmla="*/ 17 w 57"/>
                  <a:gd name="T13" fmla="*/ 53 h 56"/>
                  <a:gd name="T14" fmla="*/ 10 w 57"/>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6">
                    <a:moveTo>
                      <a:pt x="10" y="56"/>
                    </a:moveTo>
                    <a:cubicBezTo>
                      <a:pt x="8" y="56"/>
                      <a:pt x="5" y="55"/>
                      <a:pt x="4" y="53"/>
                    </a:cubicBezTo>
                    <a:cubicBezTo>
                      <a:pt x="0" y="50"/>
                      <a:pt x="0" y="44"/>
                      <a:pt x="4" y="40"/>
                    </a:cubicBezTo>
                    <a:cubicBezTo>
                      <a:pt x="40" y="4"/>
                      <a:pt x="40" y="4"/>
                      <a:pt x="40" y="4"/>
                    </a:cubicBezTo>
                    <a:cubicBezTo>
                      <a:pt x="43" y="0"/>
                      <a:pt x="49" y="0"/>
                      <a:pt x="53" y="4"/>
                    </a:cubicBezTo>
                    <a:cubicBezTo>
                      <a:pt x="57" y="8"/>
                      <a:pt x="57" y="14"/>
                      <a:pt x="53" y="17"/>
                    </a:cubicBezTo>
                    <a:cubicBezTo>
                      <a:pt x="17" y="53"/>
                      <a:pt x="17" y="53"/>
                      <a:pt x="17" y="53"/>
                    </a:cubicBezTo>
                    <a:cubicBezTo>
                      <a:pt x="15" y="55"/>
                      <a:pt x="13" y="56"/>
                      <a:pt x="1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sp>
        <p:nvSpPr>
          <p:cNvPr id="553" name="TextBox 552">
            <a:extLst>
              <a:ext uri="{FF2B5EF4-FFF2-40B4-BE49-F238E27FC236}">
                <a16:creationId xmlns:a16="http://schemas.microsoft.com/office/drawing/2014/main" id="{9998BB0D-4782-4B30-A0C6-267610E7E1C7}"/>
              </a:ext>
            </a:extLst>
          </p:cNvPr>
          <p:cNvSpPr txBox="1"/>
          <p:nvPr/>
        </p:nvSpPr>
        <p:spPr>
          <a:xfrm>
            <a:off x="9816309" y="4107181"/>
            <a:ext cx="2343983" cy="286232"/>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Your Office</a:t>
            </a:r>
          </a:p>
        </p:txBody>
      </p:sp>
      <p:sp>
        <p:nvSpPr>
          <p:cNvPr id="554" name="TextBox 553">
            <a:extLst>
              <a:ext uri="{FF2B5EF4-FFF2-40B4-BE49-F238E27FC236}">
                <a16:creationId xmlns:a16="http://schemas.microsoft.com/office/drawing/2014/main" id="{729EA05F-6A89-4AD1-884E-F7A970F3A69E}"/>
              </a:ext>
            </a:extLst>
          </p:cNvPr>
          <p:cNvSpPr txBox="1"/>
          <p:nvPr/>
        </p:nvSpPr>
        <p:spPr>
          <a:xfrm>
            <a:off x="7971742" y="2424999"/>
            <a:ext cx="2221876" cy="480131"/>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Meraki Cloud </a:t>
            </a:r>
          </a:p>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Management</a:t>
            </a:r>
          </a:p>
        </p:txBody>
      </p:sp>
      <p:sp>
        <p:nvSpPr>
          <p:cNvPr id="555" name="TextBox 554">
            <a:extLst>
              <a:ext uri="{FF2B5EF4-FFF2-40B4-BE49-F238E27FC236}">
                <a16:creationId xmlns:a16="http://schemas.microsoft.com/office/drawing/2014/main" id="{11055B02-551F-49DE-A03B-8E7B4A6BA82A}"/>
              </a:ext>
            </a:extLst>
          </p:cNvPr>
          <p:cNvSpPr txBox="1"/>
          <p:nvPr/>
        </p:nvSpPr>
        <p:spPr>
          <a:xfrm>
            <a:off x="3937425" y="1635308"/>
            <a:ext cx="2164279" cy="286232"/>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Cloud Dashboard</a:t>
            </a:r>
          </a:p>
        </p:txBody>
      </p:sp>
      <p:sp>
        <p:nvSpPr>
          <p:cNvPr id="556" name="TextBox 555">
            <a:extLst>
              <a:ext uri="{FF2B5EF4-FFF2-40B4-BE49-F238E27FC236}">
                <a16:creationId xmlns:a16="http://schemas.microsoft.com/office/drawing/2014/main" id="{9416936D-EEA6-4597-96AF-C0BD2EA297F6}"/>
              </a:ext>
            </a:extLst>
          </p:cNvPr>
          <p:cNvSpPr txBox="1"/>
          <p:nvPr/>
        </p:nvSpPr>
        <p:spPr>
          <a:xfrm>
            <a:off x="7744576" y="4352880"/>
            <a:ext cx="1200729" cy="674031"/>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MX </a:t>
            </a:r>
            <a:br>
              <a:rPr lang="en-US" sz="1400" dirty="0">
                <a:solidFill>
                  <a:srgbClr val="0D274D"/>
                </a:solidFill>
                <a:latin typeface="CiscoSansTT" panose="020B0503020201020303" pitchFamily="34" charset="0"/>
                <a:cs typeface="CiscoSansTT" panose="020B0503020201020303" pitchFamily="34" charset="0"/>
                <a:sym typeface="Arial"/>
              </a:rPr>
            </a:br>
            <a:r>
              <a:rPr lang="en-US" sz="1400" dirty="0">
                <a:solidFill>
                  <a:srgbClr val="0D274D"/>
                </a:solidFill>
                <a:latin typeface="CiscoSansTT" panose="020B0503020201020303" pitchFamily="34" charset="0"/>
                <a:cs typeface="CiscoSansTT" panose="020B0503020201020303" pitchFamily="34" charset="0"/>
                <a:sym typeface="Arial"/>
              </a:rPr>
              <a:t>Security VPN Appliance</a:t>
            </a:r>
          </a:p>
        </p:txBody>
      </p:sp>
      <p:sp>
        <p:nvSpPr>
          <p:cNvPr id="557" name="TextBox 556">
            <a:extLst>
              <a:ext uri="{FF2B5EF4-FFF2-40B4-BE49-F238E27FC236}">
                <a16:creationId xmlns:a16="http://schemas.microsoft.com/office/drawing/2014/main" id="{81A01A4E-1C12-4D65-BD4F-154EA2AEE230}"/>
              </a:ext>
            </a:extLst>
          </p:cNvPr>
          <p:cNvSpPr txBox="1"/>
          <p:nvPr/>
        </p:nvSpPr>
        <p:spPr>
          <a:xfrm>
            <a:off x="4526149" y="4352881"/>
            <a:ext cx="892607" cy="674031"/>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MR </a:t>
            </a:r>
            <a:br>
              <a:rPr lang="en-US" sz="1400" dirty="0">
                <a:solidFill>
                  <a:srgbClr val="0D274D"/>
                </a:solidFill>
                <a:latin typeface="CiscoSansTT" panose="020B0503020201020303" pitchFamily="34" charset="0"/>
                <a:cs typeface="CiscoSansTT" panose="020B0503020201020303" pitchFamily="34" charset="0"/>
                <a:sym typeface="Arial"/>
              </a:rPr>
            </a:br>
            <a:r>
              <a:rPr lang="en-US" sz="1400" dirty="0">
                <a:solidFill>
                  <a:srgbClr val="0D274D"/>
                </a:solidFill>
                <a:latin typeface="CiscoSansTT" panose="020B0503020201020303" pitchFamily="34" charset="0"/>
                <a:cs typeface="CiscoSansTT" panose="020B0503020201020303" pitchFamily="34" charset="0"/>
                <a:sym typeface="Arial"/>
              </a:rPr>
              <a:t>Access Point</a:t>
            </a:r>
          </a:p>
        </p:txBody>
      </p:sp>
      <p:sp>
        <p:nvSpPr>
          <p:cNvPr id="558" name="TextBox 557">
            <a:extLst>
              <a:ext uri="{FF2B5EF4-FFF2-40B4-BE49-F238E27FC236}">
                <a16:creationId xmlns:a16="http://schemas.microsoft.com/office/drawing/2014/main" id="{4C2D85F5-C8FA-4DB2-934D-F624B8F82C7D}"/>
              </a:ext>
            </a:extLst>
          </p:cNvPr>
          <p:cNvSpPr txBox="1"/>
          <p:nvPr/>
        </p:nvSpPr>
        <p:spPr>
          <a:xfrm>
            <a:off x="8914578" y="1524423"/>
            <a:ext cx="1228001" cy="480131"/>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Mobile Employees</a:t>
            </a:r>
          </a:p>
        </p:txBody>
      </p:sp>
      <p:sp>
        <p:nvSpPr>
          <p:cNvPr id="559" name="TextBox 558">
            <a:extLst>
              <a:ext uri="{FF2B5EF4-FFF2-40B4-BE49-F238E27FC236}">
                <a16:creationId xmlns:a16="http://schemas.microsoft.com/office/drawing/2014/main" id="{6A3B2D47-227D-4AF6-9C51-8F613E72FE46}"/>
              </a:ext>
            </a:extLst>
          </p:cNvPr>
          <p:cNvSpPr txBox="1"/>
          <p:nvPr/>
        </p:nvSpPr>
        <p:spPr>
          <a:xfrm>
            <a:off x="5635713" y="6120201"/>
            <a:ext cx="2046539" cy="286232"/>
          </a:xfrm>
          <a:prstGeom prst="rect">
            <a:avLst/>
          </a:prstGeom>
          <a:noFill/>
        </p:spPr>
        <p:txBody>
          <a:bodyPr wrap="square" rtlCol="0">
            <a:spAutoFit/>
          </a:bodyPr>
          <a:lstStyle/>
          <a:p>
            <a:pPr algn="ctr" defTabSz="609570">
              <a:lnSpc>
                <a:spcPct val="90000"/>
              </a:lnSpc>
              <a:defRPr/>
            </a:pPr>
            <a:r>
              <a:rPr lang="en-US" sz="1400" dirty="0">
                <a:solidFill>
                  <a:srgbClr val="0D274D"/>
                </a:solidFill>
                <a:latin typeface="CiscoSansTT" panose="020B0503020201020303" pitchFamily="34" charset="0"/>
                <a:cs typeface="CiscoSansTT" panose="020B0503020201020303" pitchFamily="34" charset="0"/>
                <a:sym typeface="Arial"/>
              </a:rPr>
              <a:t>Remote Worker</a:t>
            </a:r>
          </a:p>
        </p:txBody>
      </p:sp>
      <p:cxnSp>
        <p:nvCxnSpPr>
          <p:cNvPr id="560" name="Straight Connector 559">
            <a:extLst>
              <a:ext uri="{FF2B5EF4-FFF2-40B4-BE49-F238E27FC236}">
                <a16:creationId xmlns:a16="http://schemas.microsoft.com/office/drawing/2014/main" id="{2BBB4A1D-08E0-4CE4-AF3D-7A2C5E078461}"/>
              </a:ext>
            </a:extLst>
          </p:cNvPr>
          <p:cNvCxnSpPr/>
          <p:nvPr/>
        </p:nvCxnSpPr>
        <p:spPr>
          <a:xfrm>
            <a:off x="7794069" y="3346465"/>
            <a:ext cx="338868" cy="0"/>
          </a:xfrm>
          <a:prstGeom prst="line">
            <a:avLst/>
          </a:prstGeom>
          <a:noFill/>
          <a:ln w="12700" cap="rnd" cmpd="sng" algn="ctr">
            <a:solidFill>
              <a:srgbClr val="65B144"/>
            </a:solidFill>
            <a:prstDash val="sysDash"/>
            <a:miter lim="800000"/>
          </a:ln>
          <a:effectLst/>
        </p:spPr>
      </p:cxnSp>
      <p:cxnSp>
        <p:nvCxnSpPr>
          <p:cNvPr id="561" name="Straight Connector 560">
            <a:extLst>
              <a:ext uri="{FF2B5EF4-FFF2-40B4-BE49-F238E27FC236}">
                <a16:creationId xmlns:a16="http://schemas.microsoft.com/office/drawing/2014/main" id="{A7A55F70-4946-405F-8C0D-A91D0FF569E8}"/>
              </a:ext>
            </a:extLst>
          </p:cNvPr>
          <p:cNvCxnSpPr/>
          <p:nvPr/>
        </p:nvCxnSpPr>
        <p:spPr>
          <a:xfrm>
            <a:off x="7794069" y="3416753"/>
            <a:ext cx="338868" cy="0"/>
          </a:xfrm>
          <a:prstGeom prst="line">
            <a:avLst/>
          </a:prstGeom>
          <a:noFill/>
          <a:ln w="12700" cap="rnd" cmpd="sng" algn="ctr">
            <a:solidFill>
              <a:srgbClr val="65B144"/>
            </a:solidFill>
            <a:prstDash val="sysDash"/>
            <a:miter lim="800000"/>
          </a:ln>
          <a:effectLst/>
        </p:spPr>
      </p:cxnSp>
      <p:cxnSp>
        <p:nvCxnSpPr>
          <p:cNvPr id="562" name="Straight Connector 561">
            <a:extLst>
              <a:ext uri="{FF2B5EF4-FFF2-40B4-BE49-F238E27FC236}">
                <a16:creationId xmlns:a16="http://schemas.microsoft.com/office/drawing/2014/main" id="{9D7A1D32-6F9A-4BFD-A011-39B10A570996}"/>
              </a:ext>
            </a:extLst>
          </p:cNvPr>
          <p:cNvCxnSpPr/>
          <p:nvPr/>
        </p:nvCxnSpPr>
        <p:spPr>
          <a:xfrm>
            <a:off x="7786187" y="3487041"/>
            <a:ext cx="338868" cy="0"/>
          </a:xfrm>
          <a:prstGeom prst="line">
            <a:avLst/>
          </a:prstGeom>
          <a:noFill/>
          <a:ln w="12700" cap="rnd" cmpd="sng" algn="ctr">
            <a:solidFill>
              <a:srgbClr val="65B144"/>
            </a:solidFill>
            <a:prstDash val="sysDash"/>
            <a:miter lim="800000"/>
          </a:ln>
          <a:effectLst/>
        </p:spPr>
      </p:cxnSp>
      <p:cxnSp>
        <p:nvCxnSpPr>
          <p:cNvPr id="563" name="Straight Connector 562">
            <a:extLst>
              <a:ext uri="{FF2B5EF4-FFF2-40B4-BE49-F238E27FC236}">
                <a16:creationId xmlns:a16="http://schemas.microsoft.com/office/drawing/2014/main" id="{2472606A-8D3F-4089-884E-7DFA359D3B2F}"/>
              </a:ext>
            </a:extLst>
          </p:cNvPr>
          <p:cNvCxnSpPr/>
          <p:nvPr/>
        </p:nvCxnSpPr>
        <p:spPr>
          <a:xfrm>
            <a:off x="7786187" y="3557329"/>
            <a:ext cx="338868" cy="0"/>
          </a:xfrm>
          <a:prstGeom prst="line">
            <a:avLst/>
          </a:prstGeom>
          <a:noFill/>
          <a:ln w="12700" cap="rnd" cmpd="sng" algn="ctr">
            <a:solidFill>
              <a:srgbClr val="65B144"/>
            </a:solidFill>
            <a:prstDash val="sysDash"/>
            <a:miter lim="800000"/>
          </a:ln>
          <a:effectLst/>
        </p:spPr>
      </p:cxnSp>
      <p:sp>
        <p:nvSpPr>
          <p:cNvPr id="564" name="Rounded Rectangle 157">
            <a:extLst>
              <a:ext uri="{FF2B5EF4-FFF2-40B4-BE49-F238E27FC236}">
                <a16:creationId xmlns:a16="http://schemas.microsoft.com/office/drawing/2014/main" id="{1E63359C-8BF3-4B9F-ACC5-AF6061545BC8}"/>
              </a:ext>
            </a:extLst>
          </p:cNvPr>
          <p:cNvSpPr/>
          <p:nvPr/>
        </p:nvSpPr>
        <p:spPr>
          <a:xfrm>
            <a:off x="8078786" y="3273050"/>
            <a:ext cx="319884" cy="336349"/>
          </a:xfrm>
          <a:prstGeom prst="roundRect">
            <a:avLst/>
          </a:prstGeom>
          <a:solidFill>
            <a:srgbClr val="65B144"/>
          </a:solidFill>
          <a:ln w="12700" cap="flat" cmpd="sng" algn="ctr">
            <a:noFill/>
            <a:prstDash val="solid"/>
            <a:miter lim="800000"/>
          </a:ln>
          <a:effectLst/>
        </p:spPr>
        <p:txBody>
          <a:bodyPr rtlCol="0" anchor="ctr"/>
          <a:lstStyle/>
          <a:p>
            <a:pPr algn="ctr" defTabSz="609570" fontAlgn="auto">
              <a:spcBef>
                <a:spcPts val="0"/>
              </a:spcBef>
              <a:spcAft>
                <a:spcPts val="0"/>
              </a:spcAft>
              <a:defRPr/>
            </a:pPr>
            <a:endParaRPr lang="en-US" sz="2400" kern="0" dirty="0">
              <a:solidFill>
                <a:srgbClr val="0D274D"/>
              </a:solidFill>
              <a:latin typeface="CiscoSansTT ExtraLight"/>
              <a:ea typeface="+mn-ea"/>
              <a:cs typeface="+mn-cs"/>
              <a:sym typeface="Arial"/>
            </a:endParaRPr>
          </a:p>
        </p:txBody>
      </p:sp>
      <p:sp>
        <p:nvSpPr>
          <p:cNvPr id="565" name="Rectangle 564">
            <a:extLst>
              <a:ext uri="{FF2B5EF4-FFF2-40B4-BE49-F238E27FC236}">
                <a16:creationId xmlns:a16="http://schemas.microsoft.com/office/drawing/2014/main" id="{CE8EF299-5E53-4F35-A538-19824C7C762E}"/>
              </a:ext>
            </a:extLst>
          </p:cNvPr>
          <p:cNvSpPr/>
          <p:nvPr/>
        </p:nvSpPr>
        <p:spPr>
          <a:xfrm>
            <a:off x="8356532" y="3403001"/>
            <a:ext cx="1252697" cy="94447"/>
          </a:xfrm>
          <a:prstGeom prst="rect">
            <a:avLst/>
          </a:prstGeom>
          <a:solidFill>
            <a:srgbClr val="65B144"/>
          </a:solidFill>
          <a:ln w="12700" cap="flat" cmpd="sng" algn="ctr">
            <a:noFill/>
            <a:prstDash val="solid"/>
            <a:miter lim="800000"/>
          </a:ln>
          <a:effectLst/>
        </p:spPr>
        <p:txBody>
          <a:bodyPr rtlCol="0" anchor="ctr"/>
          <a:lstStyle/>
          <a:p>
            <a:pPr algn="ctr" defTabSz="609570" fontAlgn="auto">
              <a:spcBef>
                <a:spcPts val="0"/>
              </a:spcBef>
              <a:spcAft>
                <a:spcPts val="0"/>
              </a:spcAft>
              <a:defRPr/>
            </a:pPr>
            <a:endParaRPr lang="en-US" sz="2400" kern="0" dirty="0">
              <a:solidFill>
                <a:srgbClr val="0D274D"/>
              </a:solidFill>
              <a:latin typeface="CiscoSansTT ExtraLight"/>
              <a:ea typeface="+mn-ea"/>
              <a:cs typeface="+mn-cs"/>
              <a:sym typeface="Arial"/>
            </a:endParaRPr>
          </a:p>
        </p:txBody>
      </p:sp>
      <p:sp>
        <p:nvSpPr>
          <p:cNvPr id="566" name="Rectangle 565">
            <a:extLst>
              <a:ext uri="{FF2B5EF4-FFF2-40B4-BE49-F238E27FC236}">
                <a16:creationId xmlns:a16="http://schemas.microsoft.com/office/drawing/2014/main" id="{EC24BD48-F040-4447-BCFF-7251A7A07EFD}"/>
              </a:ext>
            </a:extLst>
          </p:cNvPr>
          <p:cNvSpPr/>
          <p:nvPr/>
        </p:nvSpPr>
        <p:spPr>
          <a:xfrm>
            <a:off x="9609226" y="3403001"/>
            <a:ext cx="611316" cy="94447"/>
          </a:xfrm>
          <a:prstGeom prst="rect">
            <a:avLst/>
          </a:prstGeom>
          <a:solidFill>
            <a:srgbClr val="A5A5A5"/>
          </a:solidFill>
          <a:ln w="12700" cap="flat" cmpd="sng" algn="ctr">
            <a:noFill/>
            <a:prstDash val="solid"/>
            <a:miter lim="800000"/>
          </a:ln>
          <a:effectLst/>
        </p:spPr>
        <p:txBody>
          <a:bodyPr rtlCol="0" anchor="ctr"/>
          <a:lstStyle/>
          <a:p>
            <a:pPr algn="ctr" defTabSz="609570" fontAlgn="auto">
              <a:spcBef>
                <a:spcPts val="0"/>
              </a:spcBef>
              <a:spcAft>
                <a:spcPts val="0"/>
              </a:spcAft>
              <a:defRPr/>
            </a:pPr>
            <a:endParaRPr lang="en-US" sz="2400" kern="0" dirty="0">
              <a:solidFill>
                <a:srgbClr val="0D274D"/>
              </a:solidFill>
              <a:latin typeface="CiscoSansTT ExtraLight"/>
              <a:ea typeface="+mn-ea"/>
              <a:cs typeface="+mn-cs"/>
              <a:sym typeface="Arial"/>
            </a:endParaRPr>
          </a:p>
        </p:txBody>
      </p:sp>
      <p:cxnSp>
        <p:nvCxnSpPr>
          <p:cNvPr id="567" name="Elbow Connector 163">
            <a:extLst>
              <a:ext uri="{FF2B5EF4-FFF2-40B4-BE49-F238E27FC236}">
                <a16:creationId xmlns:a16="http://schemas.microsoft.com/office/drawing/2014/main" id="{500C4FD5-680C-41D2-92E5-FCBD61B6BA28}"/>
              </a:ext>
            </a:extLst>
          </p:cNvPr>
          <p:cNvCxnSpPr>
            <a:cxnSpLocks/>
          </p:cNvCxnSpPr>
          <p:nvPr/>
        </p:nvCxnSpPr>
        <p:spPr>
          <a:xfrm rot="10800000">
            <a:off x="5083034" y="2838442"/>
            <a:ext cx="796399" cy="600125"/>
          </a:xfrm>
          <a:prstGeom prst="bentConnector3">
            <a:avLst>
              <a:gd name="adj1" fmla="val 101668"/>
            </a:avLst>
          </a:prstGeom>
          <a:noFill/>
          <a:ln w="28575" cap="rnd" cmpd="sng" algn="ctr">
            <a:solidFill>
              <a:srgbClr val="65B144"/>
            </a:solidFill>
            <a:prstDash val="sysDot"/>
            <a:miter lim="800000"/>
          </a:ln>
          <a:effectLst/>
        </p:spPr>
      </p:cxnSp>
      <p:grpSp>
        <p:nvGrpSpPr>
          <p:cNvPr id="568" name="Group 567">
            <a:extLst>
              <a:ext uri="{FF2B5EF4-FFF2-40B4-BE49-F238E27FC236}">
                <a16:creationId xmlns:a16="http://schemas.microsoft.com/office/drawing/2014/main" id="{6A5E5B3E-9A1A-4D17-A09A-0B8F3C581876}"/>
              </a:ext>
            </a:extLst>
          </p:cNvPr>
          <p:cNvGrpSpPr>
            <a:grpSpLocks noChangeAspect="1"/>
          </p:cNvGrpSpPr>
          <p:nvPr/>
        </p:nvGrpSpPr>
        <p:grpSpPr>
          <a:xfrm>
            <a:off x="5741280" y="2654322"/>
            <a:ext cx="2120051" cy="1050188"/>
            <a:chOff x="836085" y="1496592"/>
            <a:chExt cx="538984" cy="266991"/>
          </a:xfrm>
          <a:solidFill>
            <a:srgbClr val="92D050"/>
          </a:solidFill>
        </p:grpSpPr>
        <p:sp>
          <p:nvSpPr>
            <p:cNvPr id="569" name="Freeform 751">
              <a:extLst>
                <a:ext uri="{FF2B5EF4-FFF2-40B4-BE49-F238E27FC236}">
                  <a16:creationId xmlns:a16="http://schemas.microsoft.com/office/drawing/2014/main" id="{F816338D-0BBD-4934-8B52-A9860A86DD01}"/>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70" name="Freeform 752">
              <a:extLst>
                <a:ext uri="{FF2B5EF4-FFF2-40B4-BE49-F238E27FC236}">
                  <a16:creationId xmlns:a16="http://schemas.microsoft.com/office/drawing/2014/main" id="{89790E52-91AC-46E6-BCF9-BB1265E9EF38}"/>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71" name="Freeform 753">
              <a:extLst>
                <a:ext uri="{FF2B5EF4-FFF2-40B4-BE49-F238E27FC236}">
                  <a16:creationId xmlns:a16="http://schemas.microsoft.com/office/drawing/2014/main" id="{FCDDBDAB-BFDF-48FD-81E8-AAD98BA6BD76}"/>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21920" tIns="60960" rIns="121920" bIns="60960" numCol="1" anchor="t" anchorCtr="0" compatLnSpc="1">
              <a:prstTxWarp prst="textNoShape">
                <a:avLst/>
              </a:prstTxWarp>
            </a:bodyPr>
            <a:lstStyle/>
            <a:p>
              <a:pPr defTabSz="609570">
                <a:defRPr/>
              </a:pPr>
              <a:endParaRPr lang="en-US" dirty="0">
                <a:solidFill>
                  <a:srgbClr val="282828"/>
                </a:solidFill>
                <a:latin typeface="CiscoSansTT ExtraLight" panose="020B0303020201020303" pitchFamily="34" charset="0"/>
                <a:cs typeface="CiscoSansTT ExtraLight" panose="020B0303020201020303" pitchFamily="34" charset="0"/>
                <a:sym typeface="Arial"/>
              </a:endParaRPr>
            </a:p>
          </p:txBody>
        </p:sp>
      </p:grpSp>
      <p:sp>
        <p:nvSpPr>
          <p:cNvPr id="572" name="TextBox 571">
            <a:extLst>
              <a:ext uri="{FF2B5EF4-FFF2-40B4-BE49-F238E27FC236}">
                <a16:creationId xmlns:a16="http://schemas.microsoft.com/office/drawing/2014/main" id="{74D884C4-3F95-47F6-AE8A-77161CFAEA30}"/>
              </a:ext>
            </a:extLst>
          </p:cNvPr>
          <p:cNvSpPr txBox="1"/>
          <p:nvPr/>
        </p:nvSpPr>
        <p:spPr>
          <a:xfrm>
            <a:off x="6046176" y="3103378"/>
            <a:ext cx="1804961" cy="387735"/>
          </a:xfrm>
          <a:prstGeom prst="rect">
            <a:avLst/>
          </a:prstGeom>
          <a:noFill/>
        </p:spPr>
        <p:txBody>
          <a:bodyPr wrap="square" rtlCol="0">
            <a:spAutoFit/>
          </a:bodyPr>
          <a:lstStyle/>
          <a:p>
            <a:pPr algn="ctr" defTabSz="609570">
              <a:lnSpc>
                <a:spcPct val="90000"/>
              </a:lnSpc>
              <a:defRPr/>
            </a:pPr>
            <a:r>
              <a:rPr lang="en-US" sz="2133" dirty="0">
                <a:solidFill>
                  <a:srgbClr val="0D274D"/>
                </a:solidFill>
                <a:latin typeface="CiscoSansTT" panose="020B0503020201020303" pitchFamily="34" charset="0"/>
                <a:cs typeface="CiscoSansTT" panose="020B0503020201020303" pitchFamily="34" charset="0"/>
                <a:sym typeface="Arial"/>
              </a:rPr>
              <a:t>Internet</a:t>
            </a:r>
          </a:p>
        </p:txBody>
      </p:sp>
      <p:cxnSp>
        <p:nvCxnSpPr>
          <p:cNvPr id="573" name="Straight Connector 572">
            <a:extLst>
              <a:ext uri="{FF2B5EF4-FFF2-40B4-BE49-F238E27FC236}">
                <a16:creationId xmlns:a16="http://schemas.microsoft.com/office/drawing/2014/main" id="{84D52B39-458E-404F-A3F4-226B3953E8EE}"/>
              </a:ext>
            </a:extLst>
          </p:cNvPr>
          <p:cNvCxnSpPr>
            <a:cxnSpLocks/>
          </p:cNvCxnSpPr>
          <p:nvPr/>
        </p:nvCxnSpPr>
        <p:spPr>
          <a:xfrm>
            <a:off x="3718561" y="1445199"/>
            <a:ext cx="0" cy="4909100"/>
          </a:xfrm>
          <a:prstGeom prst="line">
            <a:avLst/>
          </a:prstGeom>
          <a:noFill/>
          <a:ln w="38100" cap="flat" cmpd="sng" algn="ctr">
            <a:solidFill>
              <a:srgbClr val="65B144"/>
            </a:solidFill>
            <a:prstDash val="solid"/>
            <a:miter lim="800000"/>
          </a:ln>
          <a:effectLst/>
        </p:spPr>
      </p:cxnSp>
      <p:pic>
        <p:nvPicPr>
          <p:cNvPr id="574" name="Picture 573">
            <a:extLst>
              <a:ext uri="{FF2B5EF4-FFF2-40B4-BE49-F238E27FC236}">
                <a16:creationId xmlns:a16="http://schemas.microsoft.com/office/drawing/2014/main" id="{E2A12D1B-BB01-456A-B123-D3F92F0EB6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7373" y="4421778"/>
            <a:ext cx="796399" cy="536241"/>
          </a:xfrm>
          <a:prstGeom prst="rect">
            <a:avLst/>
          </a:prstGeom>
        </p:spPr>
      </p:pic>
      <p:pic>
        <p:nvPicPr>
          <p:cNvPr id="575" name="Picture 2">
            <a:extLst>
              <a:ext uri="{FF2B5EF4-FFF2-40B4-BE49-F238E27FC236}">
                <a16:creationId xmlns:a16="http://schemas.microsoft.com/office/drawing/2014/main" id="{F6CDFAB2-24AF-4A33-BC0A-D14E387CDE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t="14797" r="13001" b="9876"/>
          <a:stretch/>
        </p:blipFill>
        <p:spPr bwMode="auto">
          <a:xfrm>
            <a:off x="6538159" y="4610478"/>
            <a:ext cx="1364532" cy="285132"/>
          </a:xfrm>
          <a:prstGeom prst="rect">
            <a:avLst/>
          </a:prstGeom>
          <a:noFill/>
          <a:extLst>
            <a:ext uri="{909E8E84-426E-40DD-AFC4-6F175D3DCCD1}">
              <a14:hiddenFill xmlns:a14="http://schemas.microsoft.com/office/drawing/2010/main">
                <a:solidFill>
                  <a:srgbClr val="FFFFFF"/>
                </a:solidFill>
              </a14:hiddenFill>
            </a:ext>
          </a:extLst>
        </p:spPr>
      </p:pic>
      <p:pic>
        <p:nvPicPr>
          <p:cNvPr id="576" name="Picture 4" descr="Green Wifi Symbol Clip Art at Clker.com - vector clip art online ...">
            <a:extLst>
              <a:ext uri="{FF2B5EF4-FFF2-40B4-BE49-F238E27FC236}">
                <a16:creationId xmlns:a16="http://schemas.microsoft.com/office/drawing/2014/main" id="{251F9EBD-2B4C-4426-B4C6-CEA018C85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8522" flipH="1">
            <a:off x="5915320" y="5075326"/>
            <a:ext cx="242309" cy="235827"/>
          </a:xfrm>
          <a:prstGeom prst="rect">
            <a:avLst/>
          </a:prstGeom>
          <a:noFill/>
          <a:extLst>
            <a:ext uri="{909E8E84-426E-40DD-AFC4-6F175D3DCCD1}">
              <a14:hiddenFill xmlns:a14="http://schemas.microsoft.com/office/drawing/2010/main">
                <a:solidFill>
                  <a:srgbClr val="FFFFFF"/>
                </a:solidFill>
              </a14:hiddenFill>
            </a:ext>
          </a:extLst>
        </p:spPr>
      </p:pic>
      <p:grpSp>
        <p:nvGrpSpPr>
          <p:cNvPr id="577" name="Group 576">
            <a:extLst>
              <a:ext uri="{FF2B5EF4-FFF2-40B4-BE49-F238E27FC236}">
                <a16:creationId xmlns:a16="http://schemas.microsoft.com/office/drawing/2014/main" id="{B56918EA-A0A8-43DB-A81D-D261B40FF361}"/>
              </a:ext>
            </a:extLst>
          </p:cNvPr>
          <p:cNvGrpSpPr>
            <a:grpSpLocks noChangeAspect="1"/>
          </p:cNvGrpSpPr>
          <p:nvPr/>
        </p:nvGrpSpPr>
        <p:grpSpPr>
          <a:xfrm>
            <a:off x="8313677" y="1403931"/>
            <a:ext cx="364940" cy="647335"/>
            <a:chOff x="839748" y="3892512"/>
            <a:chExt cx="167995" cy="297991"/>
          </a:xfrm>
        </p:grpSpPr>
        <p:sp>
          <p:nvSpPr>
            <p:cNvPr id="578" name="Freeform 307">
              <a:extLst>
                <a:ext uri="{FF2B5EF4-FFF2-40B4-BE49-F238E27FC236}">
                  <a16:creationId xmlns:a16="http://schemas.microsoft.com/office/drawing/2014/main" id="{280D27F0-927A-4510-85E3-EFBA80BEA117}"/>
                </a:ext>
              </a:extLst>
            </p:cNvPr>
            <p:cNvSpPr>
              <a:spLocks/>
            </p:cNvSpPr>
            <p:nvPr/>
          </p:nvSpPr>
          <p:spPr bwMode="auto">
            <a:xfrm>
              <a:off x="839748" y="3892512"/>
              <a:ext cx="167995" cy="297991"/>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79" name="Oval 308">
              <a:extLst>
                <a:ext uri="{FF2B5EF4-FFF2-40B4-BE49-F238E27FC236}">
                  <a16:creationId xmlns:a16="http://schemas.microsoft.com/office/drawing/2014/main" id="{C0AFB690-C2CB-4AA7-8994-1AC9E03942C3}"/>
                </a:ext>
              </a:extLst>
            </p:cNvPr>
            <p:cNvSpPr>
              <a:spLocks noChangeArrowheads="1"/>
            </p:cNvSpPr>
            <p:nvPr/>
          </p:nvSpPr>
          <p:spPr bwMode="auto">
            <a:xfrm>
              <a:off x="915746" y="4159501"/>
              <a:ext cx="18999" cy="189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0" name="Freeform 309">
              <a:extLst>
                <a:ext uri="{FF2B5EF4-FFF2-40B4-BE49-F238E27FC236}">
                  <a16:creationId xmlns:a16="http://schemas.microsoft.com/office/drawing/2014/main" id="{6BFFA9BF-9A33-4BCE-B82F-78EE5BCF006F}"/>
                </a:ext>
              </a:extLst>
            </p:cNvPr>
            <p:cNvSpPr>
              <a:spLocks/>
            </p:cNvSpPr>
            <p:nvPr/>
          </p:nvSpPr>
          <p:spPr bwMode="auto">
            <a:xfrm>
              <a:off x="905746" y="3909509"/>
              <a:ext cx="35999" cy="2000"/>
            </a:xfrm>
            <a:custGeom>
              <a:avLst/>
              <a:gdLst>
                <a:gd name="T0" fmla="*/ 15 w 15"/>
                <a:gd name="T1" fmla="*/ 1 h 1"/>
                <a:gd name="T2" fmla="*/ 0 w 15"/>
                <a:gd name="T3" fmla="*/ 1 h 1"/>
                <a:gd name="T4" fmla="*/ 0 w 15"/>
                <a:gd name="T5" fmla="*/ 1 h 1"/>
                <a:gd name="T6" fmla="*/ 0 w 15"/>
                <a:gd name="T7" fmla="*/ 0 h 1"/>
                <a:gd name="T8" fmla="*/ 15 w 15"/>
                <a:gd name="T9" fmla="*/ 0 h 1"/>
                <a:gd name="T10" fmla="*/ 15 w 15"/>
                <a:gd name="T11" fmla="*/ 1 h 1"/>
                <a:gd name="T12" fmla="*/ 15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1" name="Rectangle 310">
              <a:extLst>
                <a:ext uri="{FF2B5EF4-FFF2-40B4-BE49-F238E27FC236}">
                  <a16:creationId xmlns:a16="http://schemas.microsoft.com/office/drawing/2014/main" id="{EA23EF01-19EC-4544-9346-80463AC74D76}"/>
                </a:ext>
              </a:extLst>
            </p:cNvPr>
            <p:cNvSpPr>
              <a:spLocks noChangeArrowheads="1"/>
            </p:cNvSpPr>
            <p:nvPr/>
          </p:nvSpPr>
          <p:spPr bwMode="auto">
            <a:xfrm>
              <a:off x="856747" y="3935508"/>
              <a:ext cx="133996" cy="205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2" name="Rectangle 311">
              <a:extLst>
                <a:ext uri="{FF2B5EF4-FFF2-40B4-BE49-F238E27FC236}">
                  <a16:creationId xmlns:a16="http://schemas.microsoft.com/office/drawing/2014/main" id="{DCA4E1C1-F66E-4BD5-89AB-D0F2B6655417}"/>
                </a:ext>
              </a:extLst>
            </p:cNvPr>
            <p:cNvSpPr>
              <a:spLocks noChangeArrowheads="1"/>
            </p:cNvSpPr>
            <p:nvPr/>
          </p:nvSpPr>
          <p:spPr bwMode="auto">
            <a:xfrm>
              <a:off x="856747" y="3935508"/>
              <a:ext cx="133996" cy="20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grpSp>
        <p:nvGrpSpPr>
          <p:cNvPr id="583" name="Group 582">
            <a:extLst>
              <a:ext uri="{FF2B5EF4-FFF2-40B4-BE49-F238E27FC236}">
                <a16:creationId xmlns:a16="http://schemas.microsoft.com/office/drawing/2014/main" id="{62704BBD-ED83-4041-BF0D-E7661821B965}"/>
              </a:ext>
            </a:extLst>
          </p:cNvPr>
          <p:cNvGrpSpPr>
            <a:grpSpLocks noChangeAspect="1"/>
          </p:cNvGrpSpPr>
          <p:nvPr/>
        </p:nvGrpSpPr>
        <p:grpSpPr>
          <a:xfrm>
            <a:off x="8466077" y="1556331"/>
            <a:ext cx="364940" cy="647335"/>
            <a:chOff x="839748" y="3892512"/>
            <a:chExt cx="167995" cy="297991"/>
          </a:xfrm>
        </p:grpSpPr>
        <p:sp>
          <p:nvSpPr>
            <p:cNvPr id="584" name="Freeform 307">
              <a:extLst>
                <a:ext uri="{FF2B5EF4-FFF2-40B4-BE49-F238E27FC236}">
                  <a16:creationId xmlns:a16="http://schemas.microsoft.com/office/drawing/2014/main" id="{4F4F5D54-F7C6-41E8-9F69-70CB8245F81A}"/>
                </a:ext>
              </a:extLst>
            </p:cNvPr>
            <p:cNvSpPr>
              <a:spLocks/>
            </p:cNvSpPr>
            <p:nvPr/>
          </p:nvSpPr>
          <p:spPr bwMode="auto">
            <a:xfrm>
              <a:off x="839748" y="3892512"/>
              <a:ext cx="167995" cy="297991"/>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rgbClr val="65B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5" name="Oval 308">
              <a:extLst>
                <a:ext uri="{FF2B5EF4-FFF2-40B4-BE49-F238E27FC236}">
                  <a16:creationId xmlns:a16="http://schemas.microsoft.com/office/drawing/2014/main" id="{036149D0-2CE7-4D6E-91E5-FC1D1595F7E9}"/>
                </a:ext>
              </a:extLst>
            </p:cNvPr>
            <p:cNvSpPr>
              <a:spLocks noChangeArrowheads="1"/>
            </p:cNvSpPr>
            <p:nvPr/>
          </p:nvSpPr>
          <p:spPr bwMode="auto">
            <a:xfrm>
              <a:off x="915746" y="4159501"/>
              <a:ext cx="18999" cy="189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6" name="Freeform 309">
              <a:extLst>
                <a:ext uri="{FF2B5EF4-FFF2-40B4-BE49-F238E27FC236}">
                  <a16:creationId xmlns:a16="http://schemas.microsoft.com/office/drawing/2014/main" id="{A5EDB7B9-967C-4720-BC26-B263B1B02748}"/>
                </a:ext>
              </a:extLst>
            </p:cNvPr>
            <p:cNvSpPr>
              <a:spLocks/>
            </p:cNvSpPr>
            <p:nvPr/>
          </p:nvSpPr>
          <p:spPr bwMode="auto">
            <a:xfrm>
              <a:off x="905746" y="3909509"/>
              <a:ext cx="35999" cy="2000"/>
            </a:xfrm>
            <a:custGeom>
              <a:avLst/>
              <a:gdLst>
                <a:gd name="T0" fmla="*/ 15 w 15"/>
                <a:gd name="T1" fmla="*/ 1 h 1"/>
                <a:gd name="T2" fmla="*/ 0 w 15"/>
                <a:gd name="T3" fmla="*/ 1 h 1"/>
                <a:gd name="T4" fmla="*/ 0 w 15"/>
                <a:gd name="T5" fmla="*/ 1 h 1"/>
                <a:gd name="T6" fmla="*/ 0 w 15"/>
                <a:gd name="T7" fmla="*/ 0 h 1"/>
                <a:gd name="T8" fmla="*/ 15 w 15"/>
                <a:gd name="T9" fmla="*/ 0 h 1"/>
                <a:gd name="T10" fmla="*/ 15 w 15"/>
                <a:gd name="T11" fmla="*/ 1 h 1"/>
                <a:gd name="T12" fmla="*/ 15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5" y="1"/>
                  </a:moveTo>
                  <a:cubicBezTo>
                    <a:pt x="0" y="1"/>
                    <a:pt x="0" y="1"/>
                    <a:pt x="0" y="1"/>
                  </a:cubicBezTo>
                  <a:cubicBezTo>
                    <a:pt x="0" y="1"/>
                    <a:pt x="0" y="1"/>
                    <a:pt x="0" y="1"/>
                  </a:cubicBezTo>
                  <a:cubicBezTo>
                    <a:pt x="0" y="0"/>
                    <a:pt x="0" y="0"/>
                    <a:pt x="0" y="0"/>
                  </a:cubicBezTo>
                  <a:cubicBezTo>
                    <a:pt x="15" y="0"/>
                    <a:pt x="15" y="0"/>
                    <a:pt x="15" y="0"/>
                  </a:cubicBezTo>
                  <a:cubicBezTo>
                    <a:pt x="15" y="0"/>
                    <a:pt x="15" y="0"/>
                    <a:pt x="15" y="1"/>
                  </a:cubicBezTo>
                  <a:cubicBezTo>
                    <a:pt x="15" y="1"/>
                    <a:pt x="15" y="1"/>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7" name="Rectangle 310">
              <a:extLst>
                <a:ext uri="{FF2B5EF4-FFF2-40B4-BE49-F238E27FC236}">
                  <a16:creationId xmlns:a16="http://schemas.microsoft.com/office/drawing/2014/main" id="{7D735F02-885C-4A1E-8216-52B6855EA412}"/>
                </a:ext>
              </a:extLst>
            </p:cNvPr>
            <p:cNvSpPr>
              <a:spLocks noChangeArrowheads="1"/>
            </p:cNvSpPr>
            <p:nvPr/>
          </p:nvSpPr>
          <p:spPr bwMode="auto">
            <a:xfrm>
              <a:off x="856747" y="3935508"/>
              <a:ext cx="133996" cy="205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588" name="Rectangle 311">
              <a:extLst>
                <a:ext uri="{FF2B5EF4-FFF2-40B4-BE49-F238E27FC236}">
                  <a16:creationId xmlns:a16="http://schemas.microsoft.com/office/drawing/2014/main" id="{AFBFACA2-89EA-4EFA-B171-E15335C1FF3E}"/>
                </a:ext>
              </a:extLst>
            </p:cNvPr>
            <p:cNvSpPr>
              <a:spLocks noChangeArrowheads="1"/>
            </p:cNvSpPr>
            <p:nvPr/>
          </p:nvSpPr>
          <p:spPr bwMode="auto">
            <a:xfrm>
              <a:off x="856747" y="3935508"/>
              <a:ext cx="133996" cy="20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70" fontAlgn="auto">
                <a:spcBef>
                  <a:spcPts val="0"/>
                </a:spcBef>
                <a:spcAft>
                  <a:spcPts val="0"/>
                </a:spcAft>
                <a:defRPr/>
              </a:pPr>
              <a:endParaRPr lang="en-US" sz="2400" kern="0" dirty="0">
                <a:solidFill>
                  <a:srgbClr val="282828"/>
                </a:solidFill>
                <a:latin typeface="CiscoSansTT ExtraLight" panose="020B0303020201020303" pitchFamily="34" charset="0"/>
                <a:cs typeface="CiscoSansTT ExtraLight" panose="020B0303020201020303" pitchFamily="34" charset="0"/>
                <a:sym typeface="Arial"/>
              </a:endParaRPr>
            </a:p>
          </p:txBody>
        </p:sp>
      </p:grpSp>
      <p:sp>
        <p:nvSpPr>
          <p:cNvPr id="589" name="&quot;Not Allowed&quot; Symbol 588">
            <a:extLst>
              <a:ext uri="{FF2B5EF4-FFF2-40B4-BE49-F238E27FC236}">
                <a16:creationId xmlns:a16="http://schemas.microsoft.com/office/drawing/2014/main" id="{C23137DD-C0B0-4EDC-89E2-A36A08BC3674}"/>
              </a:ext>
            </a:extLst>
          </p:cNvPr>
          <p:cNvSpPr/>
          <p:nvPr/>
        </p:nvSpPr>
        <p:spPr>
          <a:xfrm>
            <a:off x="10415493" y="2690292"/>
            <a:ext cx="1147008" cy="1180408"/>
          </a:xfrm>
          <a:prstGeom prst="noSmoking">
            <a:avLst/>
          </a:prstGeom>
          <a:solidFill>
            <a:schemeClr val="accent2"/>
          </a:solidFill>
          <a:ln w="12700" cap="flat" cmpd="sng" algn="ctr">
            <a:solidFill>
              <a:schemeClr val="bg1"/>
            </a:solidFill>
            <a:prstDash val="solid"/>
            <a:miter lim="800000"/>
          </a:ln>
          <a:effectLst/>
        </p:spPr>
        <p:txBody>
          <a:bodyPr rtlCol="0" anchor="ctr"/>
          <a:lstStyle/>
          <a:p>
            <a:pPr algn="ctr" defTabSz="914377" fontAlgn="auto">
              <a:spcBef>
                <a:spcPts val="0"/>
              </a:spcBef>
              <a:spcAft>
                <a:spcPts val="0"/>
              </a:spcAft>
              <a:buClr>
                <a:srgbClr val="000000"/>
              </a:buClr>
              <a:defRPr/>
            </a:pPr>
            <a:endParaRPr lang="en-US" sz="1400" kern="0" dirty="0">
              <a:solidFill>
                <a:srgbClr val="A5A5A5"/>
              </a:solidFill>
              <a:latin typeface="Proxima Nova"/>
              <a:ea typeface="+mn-ea"/>
              <a:cs typeface="+mn-cs"/>
              <a:sym typeface="Arial"/>
            </a:endParaRPr>
          </a:p>
        </p:txBody>
      </p:sp>
    </p:spTree>
    <p:extLst>
      <p:ext uri="{BB962C8B-B14F-4D97-AF65-F5344CB8AC3E}">
        <p14:creationId xmlns:p14="http://schemas.microsoft.com/office/powerpoint/2010/main" val="42241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07D2-6BE6-5749-BDEC-8BC0D5E946EF}"/>
              </a:ext>
            </a:extLst>
          </p:cNvPr>
          <p:cNvSpPr>
            <a:spLocks noGrp="1"/>
          </p:cNvSpPr>
          <p:nvPr>
            <p:ph type="ctrTitle"/>
          </p:nvPr>
        </p:nvSpPr>
        <p:spPr>
          <a:xfrm>
            <a:off x="1207007" y="1"/>
            <a:ext cx="10984993" cy="6858000"/>
          </a:xfrm>
        </p:spPr>
        <p:txBody>
          <a:bodyPr anchor="ctr"/>
          <a:lstStyle/>
          <a:p>
            <a:r>
              <a:rPr lang="en-US" sz="6600" b="1" dirty="0">
                <a:solidFill>
                  <a:schemeClr val="bg2"/>
                </a:solidFill>
                <a:latin typeface="CiscoSansTT" panose="020B0503020201020303" pitchFamily="34" charset="0"/>
                <a:cs typeface="CiscoSansTT" panose="020B0503020201020303" pitchFamily="34" charset="0"/>
              </a:rPr>
              <a:t>Customer Offers</a:t>
            </a:r>
          </a:p>
        </p:txBody>
      </p:sp>
    </p:spTree>
    <p:extLst>
      <p:ext uri="{BB962C8B-B14F-4D97-AF65-F5344CB8AC3E}">
        <p14:creationId xmlns:p14="http://schemas.microsoft.com/office/powerpoint/2010/main" val="397126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C51D35CE-7401-4B80-8F82-CC3602060320}"/>
              </a:ext>
            </a:extLst>
          </p:cNvPr>
          <p:cNvSpPr>
            <a:spLocks noGrp="1"/>
          </p:cNvSpPr>
          <p:nvPr>
            <p:ph type="title"/>
          </p:nvPr>
        </p:nvSpPr>
        <p:spPr/>
        <p:txBody>
          <a:bodyPr/>
          <a:lstStyle/>
          <a:p>
            <a:r>
              <a:rPr lang="en-US" sz="3200" b="1" dirty="0">
                <a:solidFill>
                  <a:schemeClr val="bg2"/>
                </a:solidFill>
              </a:rPr>
              <a:t>New Office Customer Offers</a:t>
            </a:r>
          </a:p>
        </p:txBody>
      </p:sp>
      <p:grpSp>
        <p:nvGrpSpPr>
          <p:cNvPr id="27" name="Group 26">
            <a:extLst>
              <a:ext uri="{FF2B5EF4-FFF2-40B4-BE49-F238E27FC236}">
                <a16:creationId xmlns:a16="http://schemas.microsoft.com/office/drawing/2014/main" id="{B9A975E1-3E66-F740-9672-838EA44E6A80}"/>
              </a:ext>
            </a:extLst>
          </p:cNvPr>
          <p:cNvGrpSpPr/>
          <p:nvPr/>
        </p:nvGrpSpPr>
        <p:grpSpPr>
          <a:xfrm>
            <a:off x="6390843" y="803740"/>
            <a:ext cx="5493709" cy="5250519"/>
            <a:chOff x="6227362" y="833923"/>
            <a:chExt cx="5826932" cy="5568991"/>
          </a:xfrm>
        </p:grpSpPr>
        <p:pic>
          <p:nvPicPr>
            <p:cNvPr id="28" name="Picture 27">
              <a:extLst>
                <a:ext uri="{FF2B5EF4-FFF2-40B4-BE49-F238E27FC236}">
                  <a16:creationId xmlns:a16="http://schemas.microsoft.com/office/drawing/2014/main" id="{03CCAF7D-EB0F-D54C-8C7E-FA9308BCA3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1840" y="4576202"/>
              <a:ext cx="1826712" cy="1826712"/>
            </a:xfrm>
            <a:prstGeom prst="rect">
              <a:avLst/>
            </a:prstGeom>
          </p:spPr>
        </p:pic>
        <p:pic>
          <p:nvPicPr>
            <p:cNvPr id="29" name="Picture 28">
              <a:extLst>
                <a:ext uri="{FF2B5EF4-FFF2-40B4-BE49-F238E27FC236}">
                  <a16:creationId xmlns:a16="http://schemas.microsoft.com/office/drawing/2014/main" id="{07A6E6F8-B4DC-9648-86A3-7D1772D7A6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96400" y="4576202"/>
              <a:ext cx="1826712" cy="1826712"/>
            </a:xfrm>
            <a:prstGeom prst="rect">
              <a:avLst/>
            </a:prstGeom>
          </p:spPr>
        </p:pic>
        <p:pic>
          <p:nvPicPr>
            <p:cNvPr id="30" name="Picture 29">
              <a:extLst>
                <a:ext uri="{FF2B5EF4-FFF2-40B4-BE49-F238E27FC236}">
                  <a16:creationId xmlns:a16="http://schemas.microsoft.com/office/drawing/2014/main" id="{D3581CD5-8B8F-004B-AAF7-22412CD861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7154188" y="833923"/>
              <a:ext cx="1826712" cy="1826712"/>
            </a:xfrm>
            <a:prstGeom prst="rect">
              <a:avLst/>
            </a:prstGeom>
          </p:spPr>
        </p:pic>
        <p:pic>
          <p:nvPicPr>
            <p:cNvPr id="31" name="Picture 30">
              <a:extLst>
                <a:ext uri="{FF2B5EF4-FFF2-40B4-BE49-F238E27FC236}">
                  <a16:creationId xmlns:a16="http://schemas.microsoft.com/office/drawing/2014/main" id="{340F4B06-0D67-6447-BE89-62EC14D0F68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14226" y="833923"/>
              <a:ext cx="1826712" cy="1826712"/>
            </a:xfrm>
            <a:prstGeom prst="rect">
              <a:avLst/>
            </a:prstGeom>
          </p:spPr>
        </p:pic>
        <p:pic>
          <p:nvPicPr>
            <p:cNvPr id="32" name="Picture 31">
              <a:extLst>
                <a:ext uri="{FF2B5EF4-FFF2-40B4-BE49-F238E27FC236}">
                  <a16:creationId xmlns:a16="http://schemas.microsoft.com/office/drawing/2014/main" id="{B8E6DA54-DB72-8C41-902F-DF8CAFBDD52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27472" y="2660635"/>
              <a:ext cx="1826712" cy="1826712"/>
            </a:xfrm>
            <a:prstGeom prst="rect">
              <a:avLst/>
            </a:prstGeom>
          </p:spPr>
        </p:pic>
        <p:pic>
          <p:nvPicPr>
            <p:cNvPr id="33" name="Picture 32">
              <a:extLst>
                <a:ext uri="{FF2B5EF4-FFF2-40B4-BE49-F238E27FC236}">
                  <a16:creationId xmlns:a16="http://schemas.microsoft.com/office/drawing/2014/main" id="{0478A2F3-98C4-ED48-AD9B-809B4AB45AD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27362" y="2660635"/>
              <a:ext cx="1826712" cy="1826712"/>
            </a:xfrm>
            <a:prstGeom prst="rect">
              <a:avLst/>
            </a:prstGeom>
          </p:spPr>
        </p:pic>
        <p:pic>
          <p:nvPicPr>
            <p:cNvPr id="34" name="Picture 33">
              <a:extLst>
                <a:ext uri="{FF2B5EF4-FFF2-40B4-BE49-F238E27FC236}">
                  <a16:creationId xmlns:a16="http://schemas.microsoft.com/office/drawing/2014/main" id="{CC71B43E-2804-B34E-89C6-CB43A5028BF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27582" y="2660635"/>
              <a:ext cx="1826712" cy="1826712"/>
            </a:xfrm>
            <a:prstGeom prst="rect">
              <a:avLst/>
            </a:prstGeom>
          </p:spPr>
        </p:pic>
      </p:grpSp>
      <p:sp>
        <p:nvSpPr>
          <p:cNvPr id="4" name="TextBox 3">
            <a:extLst>
              <a:ext uri="{FF2B5EF4-FFF2-40B4-BE49-F238E27FC236}">
                <a16:creationId xmlns:a16="http://schemas.microsoft.com/office/drawing/2014/main" id="{A48C1380-3B1C-D348-BC64-6CB36AFCE6C5}"/>
              </a:ext>
            </a:extLst>
          </p:cNvPr>
          <p:cNvSpPr txBox="1"/>
          <p:nvPr/>
        </p:nvSpPr>
        <p:spPr>
          <a:xfrm>
            <a:off x="417219" y="2086776"/>
            <a:ext cx="5659360" cy="272382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2"/>
                </a:solidFill>
                <a:latin typeface="+mn-lt"/>
                <a:hlinkClick r:id="rId10">
                  <a:extLst>
                    <a:ext uri="{A12FA001-AC4F-418D-AE19-62706E023703}">
                      <ahyp:hlinkClr xmlns:ahyp="http://schemas.microsoft.com/office/drawing/2018/hyperlinkcolor" val="tx"/>
                    </a:ext>
                  </a:extLst>
                </a:hlinkClick>
              </a:rPr>
              <a:t>Cisco Threat Defense Solution</a:t>
            </a:r>
            <a:br>
              <a:rPr lang="en-US" sz="3200" dirty="0">
                <a:solidFill>
                  <a:schemeClr val="bg2"/>
                </a:solidFill>
                <a:latin typeface="+mn-lt"/>
              </a:rPr>
            </a:br>
            <a:endParaRPr lang="en-US" sz="3200" dirty="0">
              <a:solidFill>
                <a:schemeClr val="bg2"/>
              </a:solidFill>
              <a:latin typeface="+mn-lt"/>
            </a:endParaRPr>
          </a:p>
          <a:p>
            <a:pPr marL="285750" indent="-285750">
              <a:buFont typeface="Arial" panose="020B0604020202020204" pitchFamily="34" charset="0"/>
              <a:buChar char="•"/>
            </a:pPr>
            <a:r>
              <a:rPr lang="en-US" sz="3200">
                <a:solidFill>
                  <a:schemeClr val="bg2"/>
                </a:solidFill>
                <a:latin typeface="+mn-lt"/>
                <a:hlinkClick r:id="rId11">
                  <a:extLst>
                    <a:ext uri="{A12FA001-AC4F-418D-AE19-62706E023703}">
                      <ahyp:hlinkClr xmlns:ahyp="http://schemas.microsoft.com/office/drawing/2018/hyperlinkcolor" val="tx"/>
                    </a:ext>
                  </a:extLst>
                </a:hlinkClick>
              </a:rPr>
              <a:t>Webex Work</a:t>
            </a:r>
            <a:br>
              <a:rPr lang="en-US" sz="3200">
                <a:solidFill>
                  <a:schemeClr val="bg2"/>
                </a:solidFill>
                <a:latin typeface="+mn-lt"/>
              </a:rPr>
            </a:br>
            <a:endParaRPr lang="en-US" sz="3200" dirty="0">
              <a:solidFill>
                <a:schemeClr val="bg2"/>
              </a:solidFill>
              <a:latin typeface="+mn-lt"/>
            </a:endParaRPr>
          </a:p>
          <a:p>
            <a:pPr marL="285750" indent="-285750">
              <a:buFont typeface="Arial" panose="020B0604020202020204" pitchFamily="34" charset="0"/>
              <a:buChar char="•"/>
            </a:pPr>
            <a:r>
              <a:rPr lang="en-US" sz="3200" dirty="0">
                <a:solidFill>
                  <a:schemeClr val="bg2"/>
                </a:solidFill>
                <a:latin typeface="+mn-lt"/>
                <a:hlinkClick r:id="rId12">
                  <a:extLst>
                    <a:ext uri="{A12FA001-AC4F-418D-AE19-62706E023703}">
                      <ahyp:hlinkClr xmlns:ahyp="http://schemas.microsoft.com/office/drawing/2018/hyperlinkcolor" val="tx"/>
                    </a:ext>
                  </a:extLst>
                </a:hlinkClick>
              </a:rPr>
              <a:t>Webex Meetings Free Trial</a:t>
            </a:r>
            <a:endParaRPr lang="en-US" sz="3200" dirty="0">
              <a:solidFill>
                <a:schemeClr val="bg2"/>
              </a:solidFill>
              <a:latin typeface="+mn-lt"/>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Tree>
    <p:extLst>
      <p:ext uri="{BB962C8B-B14F-4D97-AF65-F5344CB8AC3E}">
        <p14:creationId xmlns:p14="http://schemas.microsoft.com/office/powerpoint/2010/main" val="158370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11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ounded Rectangle 6">
            <a:extLst>
              <a:ext uri="{FF2B5EF4-FFF2-40B4-BE49-F238E27FC236}">
                <a16:creationId xmlns:a16="http://schemas.microsoft.com/office/drawing/2014/main" id="{35FF6479-E401-42FB-994F-1C1241F71AB0}"/>
              </a:ext>
            </a:extLst>
          </p:cNvPr>
          <p:cNvSpPr/>
          <p:nvPr/>
        </p:nvSpPr>
        <p:spPr>
          <a:xfrm>
            <a:off x="235790" y="5455631"/>
            <a:ext cx="3770153" cy="1077887"/>
          </a:xfrm>
          <a:prstGeom prst="roundRect">
            <a:avLst>
              <a:gd name="adj" fmla="val 22429"/>
            </a:avLst>
          </a:prstGeom>
          <a:solidFill>
            <a:schemeClr val="accent1"/>
          </a:solidFill>
          <a:ln>
            <a:noFill/>
          </a:ln>
        </p:spPr>
        <p:txBody>
          <a:bodyPr vert="horz" wrap="square" lIns="0" tIns="0" rIns="0" bIns="0" numCol="1" anchor="ctr" anchorCtr="0" compatLnSpc="1">
            <a:prstTxWarp prst="textNoShape">
              <a:avLst/>
            </a:prstTxWarp>
          </a:bodyPr>
          <a:lstStyle/>
          <a:p>
            <a:pPr algn="ctr" defTabSz="812760">
              <a:defRPr/>
            </a:pPr>
            <a:r>
              <a:rPr lang="en-US" sz="2000" dirty="0">
                <a:solidFill>
                  <a:srgbClr val="FFFFFF"/>
                </a:solidFill>
                <a:latin typeface="CiscoSansTT ExtraLight"/>
                <a:ea typeface="ＭＳ Ｐゴシック"/>
              </a:rPr>
              <a:t>Simple, smart collaboration from anywhere</a:t>
            </a:r>
            <a:endParaRPr lang="en-US" sz="2000" dirty="0">
              <a:solidFill>
                <a:srgbClr val="FFFFFF"/>
              </a:solidFill>
              <a:latin typeface="CiscoSansTT ExtraLight"/>
            </a:endParaRPr>
          </a:p>
        </p:txBody>
      </p:sp>
      <p:sp>
        <p:nvSpPr>
          <p:cNvPr id="137" name="Rounded Rectangle 7">
            <a:extLst>
              <a:ext uri="{FF2B5EF4-FFF2-40B4-BE49-F238E27FC236}">
                <a16:creationId xmlns:a16="http://schemas.microsoft.com/office/drawing/2014/main" id="{331973FB-A911-43CA-A0E8-A0DCF96D5BF9}"/>
              </a:ext>
            </a:extLst>
          </p:cNvPr>
          <p:cNvSpPr/>
          <p:nvPr/>
        </p:nvSpPr>
        <p:spPr>
          <a:xfrm>
            <a:off x="4232782" y="5455631"/>
            <a:ext cx="3750076" cy="1077887"/>
          </a:xfrm>
          <a:prstGeom prst="roundRect">
            <a:avLst>
              <a:gd name="adj" fmla="val 20309"/>
            </a:avLst>
          </a:prstGeom>
          <a:solidFill>
            <a:schemeClr val="accent2"/>
          </a:solidFill>
          <a:ln>
            <a:noFill/>
          </a:ln>
        </p:spPr>
        <p:txBody>
          <a:bodyPr vert="horz" wrap="square" lIns="0" tIns="0" rIns="0" bIns="0" numCol="1" anchor="ctr" anchorCtr="0" compatLnSpc="1">
            <a:prstTxWarp prst="textNoShape">
              <a:avLst/>
            </a:prstTxWarp>
          </a:bodyPr>
          <a:lstStyle/>
          <a:p>
            <a:pPr algn="ctr" defTabSz="812760">
              <a:defRPr/>
            </a:pPr>
            <a:r>
              <a:rPr lang="en-US" sz="2000" dirty="0">
                <a:solidFill>
                  <a:srgbClr val="FFFFFF"/>
                </a:solidFill>
                <a:latin typeface="CiscoSansTT ExtraLight"/>
                <a:ea typeface="ＭＳ Ｐゴシック"/>
              </a:rPr>
              <a:t>Secure cloud-managed networking</a:t>
            </a:r>
            <a:endParaRPr lang="en-US" sz="2800" dirty="0">
              <a:solidFill>
                <a:srgbClr val="FFFFFF"/>
              </a:solidFill>
              <a:latin typeface="CiscoSans Light" panose="020B0503020201020303" pitchFamily="34" charset="0"/>
            </a:endParaRPr>
          </a:p>
        </p:txBody>
      </p:sp>
      <p:sp>
        <p:nvSpPr>
          <p:cNvPr id="138" name="Rounded Rectangle 8">
            <a:extLst>
              <a:ext uri="{FF2B5EF4-FFF2-40B4-BE49-F238E27FC236}">
                <a16:creationId xmlns:a16="http://schemas.microsoft.com/office/drawing/2014/main" id="{FFB41103-6017-4991-BC2B-7E152C44C997}"/>
              </a:ext>
            </a:extLst>
          </p:cNvPr>
          <p:cNvSpPr/>
          <p:nvPr/>
        </p:nvSpPr>
        <p:spPr>
          <a:xfrm>
            <a:off x="8201591" y="5455631"/>
            <a:ext cx="3671095" cy="1077887"/>
          </a:xfrm>
          <a:prstGeom prst="roundRect">
            <a:avLst>
              <a:gd name="adj" fmla="val 22429"/>
            </a:avLst>
          </a:prstGeom>
          <a:solidFill>
            <a:schemeClr val="accent5"/>
          </a:solidFill>
          <a:ln>
            <a:noFill/>
          </a:ln>
        </p:spPr>
        <p:txBody>
          <a:bodyPr vert="horz" wrap="square" lIns="0" tIns="0" rIns="0" bIns="0" numCol="1" anchor="ctr" anchorCtr="0" compatLnSpc="1">
            <a:prstTxWarp prst="textNoShape">
              <a:avLst/>
            </a:prstTxWarp>
          </a:bodyPr>
          <a:lstStyle/>
          <a:p>
            <a:pPr algn="ctr" defTabSz="812760">
              <a:defRPr/>
            </a:pPr>
            <a:r>
              <a:rPr lang="en-US" sz="2000" dirty="0">
                <a:solidFill>
                  <a:srgbClr val="FFFFFF"/>
                </a:solidFill>
                <a:latin typeface="CiscoSansTT ExtraLight"/>
                <a:ea typeface="ＭＳ Ｐゴシック"/>
              </a:rPr>
              <a:t>100% cloud-delivered; no on-site IT required</a:t>
            </a:r>
            <a:endParaRPr lang="en-US" sz="2800" dirty="0">
              <a:solidFill>
                <a:srgbClr val="FFFFFF"/>
              </a:solidFill>
              <a:latin typeface="CiscoSans Light" panose="020B0503020201020303" pitchFamily="34" charset="0"/>
            </a:endParaRPr>
          </a:p>
        </p:txBody>
      </p:sp>
      <p:grpSp>
        <p:nvGrpSpPr>
          <p:cNvPr id="139" name="Group 138">
            <a:extLst>
              <a:ext uri="{FF2B5EF4-FFF2-40B4-BE49-F238E27FC236}">
                <a16:creationId xmlns:a16="http://schemas.microsoft.com/office/drawing/2014/main" id="{7E778D5B-1525-48E0-9B16-D88AE0941954}"/>
              </a:ext>
            </a:extLst>
          </p:cNvPr>
          <p:cNvGrpSpPr/>
          <p:nvPr/>
        </p:nvGrpSpPr>
        <p:grpSpPr>
          <a:xfrm>
            <a:off x="457199" y="1440180"/>
            <a:ext cx="11241841" cy="3680460"/>
            <a:chOff x="457199" y="1532013"/>
            <a:chExt cx="10949941" cy="3444902"/>
          </a:xfrm>
        </p:grpSpPr>
        <p:cxnSp>
          <p:nvCxnSpPr>
            <p:cNvPr id="140" name="Straight Connector 139">
              <a:extLst>
                <a:ext uri="{FF2B5EF4-FFF2-40B4-BE49-F238E27FC236}">
                  <a16:creationId xmlns:a16="http://schemas.microsoft.com/office/drawing/2014/main" id="{1F979AA5-EEE5-40E8-9DE5-65E5C58FE662}"/>
                </a:ext>
              </a:extLst>
            </p:cNvPr>
            <p:cNvCxnSpPr>
              <a:cxnSpLocks/>
            </p:cNvCxnSpPr>
            <p:nvPr/>
          </p:nvCxnSpPr>
          <p:spPr>
            <a:xfrm flipH="1">
              <a:off x="5489680" y="3792740"/>
              <a:ext cx="2699723" cy="0"/>
            </a:xfrm>
            <a:prstGeom prst="line">
              <a:avLst/>
            </a:prstGeom>
            <a:ln w="76200">
              <a:prstDash val="solid"/>
            </a:ln>
          </p:spPr>
          <p:style>
            <a:lnRef idx="1">
              <a:schemeClr val="accent2"/>
            </a:lnRef>
            <a:fillRef idx="0">
              <a:schemeClr val="accent2"/>
            </a:fillRef>
            <a:effectRef idx="0">
              <a:schemeClr val="accent2"/>
            </a:effectRef>
            <a:fontRef idx="minor">
              <a:schemeClr val="tx1"/>
            </a:fontRef>
          </p:style>
        </p:cxnSp>
        <p:cxnSp>
          <p:nvCxnSpPr>
            <p:cNvPr id="141" name="Straight Connector 140">
              <a:extLst>
                <a:ext uri="{FF2B5EF4-FFF2-40B4-BE49-F238E27FC236}">
                  <a16:creationId xmlns:a16="http://schemas.microsoft.com/office/drawing/2014/main" id="{8DCEBE18-CA64-45EC-9662-36FFC4FE5D23}"/>
                </a:ext>
              </a:extLst>
            </p:cNvPr>
            <p:cNvCxnSpPr>
              <a:cxnSpLocks/>
            </p:cNvCxnSpPr>
            <p:nvPr/>
          </p:nvCxnSpPr>
          <p:spPr>
            <a:xfrm>
              <a:off x="2997257" y="3115477"/>
              <a:ext cx="0" cy="348408"/>
            </a:xfrm>
            <a:prstGeom prst="line">
              <a:avLst/>
            </a:prstGeom>
            <a:ln w="76200">
              <a:prstDash val="solid"/>
            </a:ln>
          </p:spPr>
          <p:style>
            <a:lnRef idx="1">
              <a:schemeClr val="accent2"/>
            </a:lnRef>
            <a:fillRef idx="0">
              <a:schemeClr val="accent2"/>
            </a:fillRef>
            <a:effectRef idx="0">
              <a:schemeClr val="accent2"/>
            </a:effectRef>
            <a:fontRef idx="minor">
              <a:schemeClr val="tx1"/>
            </a:fontRef>
          </p:style>
        </p:cxnSp>
        <p:cxnSp>
          <p:nvCxnSpPr>
            <p:cNvPr id="142" name="Straight Connector 127">
              <a:extLst>
                <a:ext uri="{FF2B5EF4-FFF2-40B4-BE49-F238E27FC236}">
                  <a16:creationId xmlns:a16="http://schemas.microsoft.com/office/drawing/2014/main" id="{15C5FCB2-1E09-4541-96F7-7F709126903A}"/>
                </a:ext>
              </a:extLst>
            </p:cNvPr>
            <p:cNvCxnSpPr>
              <a:cxnSpLocks/>
            </p:cNvCxnSpPr>
            <p:nvPr/>
          </p:nvCxnSpPr>
          <p:spPr>
            <a:xfrm rot="5400000">
              <a:off x="8225190" y="4056165"/>
              <a:ext cx="606852" cy="571249"/>
            </a:xfrm>
            <a:prstGeom prst="bentConnector3">
              <a:avLst>
                <a:gd name="adj1" fmla="val -1899"/>
              </a:avLst>
            </a:prstGeom>
            <a:noFill/>
            <a:ln w="76200" cap="rnd" cmpd="sng" algn="ctr">
              <a:solidFill>
                <a:schemeClr val="accent2"/>
              </a:solidFill>
              <a:prstDash val="solid"/>
            </a:ln>
            <a:effectLst/>
          </p:spPr>
        </p:cxnSp>
        <p:grpSp>
          <p:nvGrpSpPr>
            <p:cNvPr id="143" name="Group 142">
              <a:extLst>
                <a:ext uri="{FF2B5EF4-FFF2-40B4-BE49-F238E27FC236}">
                  <a16:creationId xmlns:a16="http://schemas.microsoft.com/office/drawing/2014/main" id="{E4D3CA6A-2D26-4336-BDA6-FC413BC0AE2C}"/>
                </a:ext>
              </a:extLst>
            </p:cNvPr>
            <p:cNvGrpSpPr/>
            <p:nvPr/>
          </p:nvGrpSpPr>
          <p:grpSpPr>
            <a:xfrm>
              <a:off x="2057796" y="1532013"/>
              <a:ext cx="2082746" cy="879226"/>
              <a:chOff x="574231" y="1581150"/>
              <a:chExt cx="1899190" cy="1055182"/>
            </a:xfrm>
          </p:grpSpPr>
          <p:sp>
            <p:nvSpPr>
              <p:cNvPr id="275" name="Freeform 25">
                <a:extLst>
                  <a:ext uri="{FF2B5EF4-FFF2-40B4-BE49-F238E27FC236}">
                    <a16:creationId xmlns:a16="http://schemas.microsoft.com/office/drawing/2014/main" id="{906D3F97-3154-4752-AE4E-A813F3AFFD49}"/>
                  </a:ext>
                </a:extLst>
              </p:cNvPr>
              <p:cNvSpPr/>
              <p:nvPr/>
            </p:nvSpPr>
            <p:spPr>
              <a:xfrm>
                <a:off x="574231" y="2151902"/>
                <a:ext cx="1899190" cy="484430"/>
              </a:xfrm>
              <a:custGeom>
                <a:avLst/>
                <a:gdLst>
                  <a:gd name="connsiteX0" fmla="*/ 234103 w 1899190"/>
                  <a:gd name="connsiteY0" fmla="*/ 0 h 484430"/>
                  <a:gd name="connsiteX1" fmla="*/ 238866 w 1899190"/>
                  <a:gd name="connsiteY1" fmla="*/ 270022 h 484430"/>
                  <a:gd name="connsiteX2" fmla="*/ 1660325 w 1899190"/>
                  <a:gd name="connsiteY2" fmla="*/ 270022 h 484430"/>
                  <a:gd name="connsiteX3" fmla="*/ 1665087 w 1899190"/>
                  <a:gd name="connsiteY3" fmla="*/ 0 h 484430"/>
                  <a:gd name="connsiteX4" fmla="*/ 1705445 w 1899190"/>
                  <a:gd name="connsiteY4" fmla="*/ 4068 h 484430"/>
                  <a:gd name="connsiteX5" fmla="*/ 1899190 w 1899190"/>
                  <a:gd name="connsiteY5" fmla="*/ 241784 h 484430"/>
                  <a:gd name="connsiteX6" fmla="*/ 1656543 w 1899190"/>
                  <a:gd name="connsiteY6" fmla="*/ 484430 h 484430"/>
                  <a:gd name="connsiteX7" fmla="*/ 1658436 w 1899190"/>
                  <a:gd name="connsiteY7" fmla="*/ 377114 h 484430"/>
                  <a:gd name="connsiteX8" fmla="*/ 240754 w 1899190"/>
                  <a:gd name="connsiteY8" fmla="*/ 377114 h 484430"/>
                  <a:gd name="connsiteX9" fmla="*/ 242647 w 1899190"/>
                  <a:gd name="connsiteY9" fmla="*/ 484430 h 484430"/>
                  <a:gd name="connsiteX10" fmla="*/ 0 w 1899190"/>
                  <a:gd name="connsiteY10" fmla="*/ 241784 h 484430"/>
                  <a:gd name="connsiteX11" fmla="*/ 193745 w 1899190"/>
                  <a:gd name="connsiteY11" fmla="*/ 4068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12" fmla="*/ 330306 w 1899190"/>
                  <a:gd name="connsiteY12" fmla="*/ 361462 h 484430"/>
                  <a:gd name="connsiteX0" fmla="*/ 238866 w 1899190"/>
                  <a:gd name="connsiteY0" fmla="*/ 270022 h 484430"/>
                  <a:gd name="connsiteX1" fmla="*/ 1660325 w 1899190"/>
                  <a:gd name="connsiteY1" fmla="*/ 270022 h 484430"/>
                  <a:gd name="connsiteX2" fmla="*/ 1665087 w 1899190"/>
                  <a:gd name="connsiteY2" fmla="*/ 0 h 484430"/>
                  <a:gd name="connsiteX3" fmla="*/ 1705445 w 1899190"/>
                  <a:gd name="connsiteY3" fmla="*/ 4068 h 484430"/>
                  <a:gd name="connsiteX4" fmla="*/ 1899190 w 1899190"/>
                  <a:gd name="connsiteY4" fmla="*/ 241784 h 484430"/>
                  <a:gd name="connsiteX5" fmla="*/ 1656543 w 1899190"/>
                  <a:gd name="connsiteY5" fmla="*/ 484430 h 484430"/>
                  <a:gd name="connsiteX6" fmla="*/ 1658436 w 1899190"/>
                  <a:gd name="connsiteY6" fmla="*/ 377114 h 484430"/>
                  <a:gd name="connsiteX7" fmla="*/ 240754 w 1899190"/>
                  <a:gd name="connsiteY7" fmla="*/ 377114 h 484430"/>
                  <a:gd name="connsiteX8" fmla="*/ 242647 w 1899190"/>
                  <a:gd name="connsiteY8" fmla="*/ 484430 h 484430"/>
                  <a:gd name="connsiteX9" fmla="*/ 0 w 1899190"/>
                  <a:gd name="connsiteY9" fmla="*/ 241784 h 484430"/>
                  <a:gd name="connsiteX10" fmla="*/ 193745 w 1899190"/>
                  <a:gd name="connsiteY10" fmla="*/ 4068 h 484430"/>
                  <a:gd name="connsiteX11" fmla="*/ 234103 w 1899190"/>
                  <a:gd name="connsiteY11" fmla="*/ 0 h 484430"/>
                  <a:gd name="connsiteX0" fmla="*/ 1660325 w 1899190"/>
                  <a:gd name="connsiteY0" fmla="*/ 270022 h 484430"/>
                  <a:gd name="connsiteX1" fmla="*/ 1665087 w 1899190"/>
                  <a:gd name="connsiteY1" fmla="*/ 0 h 484430"/>
                  <a:gd name="connsiteX2" fmla="*/ 1705445 w 1899190"/>
                  <a:gd name="connsiteY2" fmla="*/ 4068 h 484430"/>
                  <a:gd name="connsiteX3" fmla="*/ 1899190 w 1899190"/>
                  <a:gd name="connsiteY3" fmla="*/ 241784 h 484430"/>
                  <a:gd name="connsiteX4" fmla="*/ 1656543 w 1899190"/>
                  <a:gd name="connsiteY4" fmla="*/ 484430 h 484430"/>
                  <a:gd name="connsiteX5" fmla="*/ 1658436 w 1899190"/>
                  <a:gd name="connsiteY5" fmla="*/ 377114 h 484430"/>
                  <a:gd name="connsiteX6" fmla="*/ 240754 w 1899190"/>
                  <a:gd name="connsiteY6" fmla="*/ 377114 h 484430"/>
                  <a:gd name="connsiteX7" fmla="*/ 242647 w 1899190"/>
                  <a:gd name="connsiteY7" fmla="*/ 484430 h 484430"/>
                  <a:gd name="connsiteX8" fmla="*/ 0 w 1899190"/>
                  <a:gd name="connsiteY8" fmla="*/ 241784 h 484430"/>
                  <a:gd name="connsiteX9" fmla="*/ 193745 w 1899190"/>
                  <a:gd name="connsiteY9" fmla="*/ 4068 h 484430"/>
                  <a:gd name="connsiteX10" fmla="*/ 234103 w 1899190"/>
                  <a:gd name="connsiteY10"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1658436 w 1899190"/>
                  <a:gd name="connsiteY4" fmla="*/ 377114 h 484430"/>
                  <a:gd name="connsiteX5" fmla="*/ 240754 w 1899190"/>
                  <a:gd name="connsiteY5" fmla="*/ 377114 h 484430"/>
                  <a:gd name="connsiteX6" fmla="*/ 242647 w 1899190"/>
                  <a:gd name="connsiteY6" fmla="*/ 484430 h 484430"/>
                  <a:gd name="connsiteX7" fmla="*/ 0 w 1899190"/>
                  <a:gd name="connsiteY7" fmla="*/ 241784 h 484430"/>
                  <a:gd name="connsiteX8" fmla="*/ 193745 w 1899190"/>
                  <a:gd name="connsiteY8" fmla="*/ 4068 h 484430"/>
                  <a:gd name="connsiteX9" fmla="*/ 234103 w 1899190"/>
                  <a:gd name="connsiteY9"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0754 w 1899190"/>
                  <a:gd name="connsiteY4" fmla="*/ 377114 h 484430"/>
                  <a:gd name="connsiteX5" fmla="*/ 242647 w 1899190"/>
                  <a:gd name="connsiteY5" fmla="*/ 484430 h 484430"/>
                  <a:gd name="connsiteX6" fmla="*/ 0 w 1899190"/>
                  <a:gd name="connsiteY6" fmla="*/ 241784 h 484430"/>
                  <a:gd name="connsiteX7" fmla="*/ 193745 w 1899190"/>
                  <a:gd name="connsiteY7" fmla="*/ 4068 h 484430"/>
                  <a:gd name="connsiteX8" fmla="*/ 234103 w 1899190"/>
                  <a:gd name="connsiteY8" fmla="*/ 0 h 484430"/>
                  <a:gd name="connsiteX0" fmla="*/ 1665087 w 1899190"/>
                  <a:gd name="connsiteY0" fmla="*/ 0 h 484430"/>
                  <a:gd name="connsiteX1" fmla="*/ 1705445 w 1899190"/>
                  <a:gd name="connsiteY1" fmla="*/ 4068 h 484430"/>
                  <a:gd name="connsiteX2" fmla="*/ 1899190 w 1899190"/>
                  <a:gd name="connsiteY2" fmla="*/ 241784 h 484430"/>
                  <a:gd name="connsiteX3" fmla="*/ 1656543 w 1899190"/>
                  <a:gd name="connsiteY3" fmla="*/ 484430 h 484430"/>
                  <a:gd name="connsiteX4" fmla="*/ 242647 w 1899190"/>
                  <a:gd name="connsiteY4" fmla="*/ 484430 h 484430"/>
                  <a:gd name="connsiteX5" fmla="*/ 0 w 1899190"/>
                  <a:gd name="connsiteY5" fmla="*/ 241784 h 484430"/>
                  <a:gd name="connsiteX6" fmla="*/ 193745 w 1899190"/>
                  <a:gd name="connsiteY6" fmla="*/ 4068 h 484430"/>
                  <a:gd name="connsiteX7" fmla="*/ 234103 w 1899190"/>
                  <a:gd name="connsiteY7" fmla="*/ 0 h 48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90" h="484430">
                    <a:moveTo>
                      <a:pt x="1665087" y="0"/>
                    </a:moveTo>
                    <a:lnTo>
                      <a:pt x="1705445" y="4068"/>
                    </a:lnTo>
                    <a:cubicBezTo>
                      <a:pt x="1816015" y="26694"/>
                      <a:pt x="1899190" y="124526"/>
                      <a:pt x="1899190" y="241784"/>
                    </a:cubicBezTo>
                    <a:cubicBezTo>
                      <a:pt x="1899190" y="375794"/>
                      <a:pt x="1790553" y="484430"/>
                      <a:pt x="1656543" y="484430"/>
                    </a:cubicBezTo>
                    <a:lnTo>
                      <a:pt x="242647" y="484430"/>
                    </a:lnTo>
                    <a:cubicBezTo>
                      <a:pt x="108637" y="484430"/>
                      <a:pt x="0" y="375794"/>
                      <a:pt x="0" y="241784"/>
                    </a:cubicBezTo>
                    <a:cubicBezTo>
                      <a:pt x="0" y="124526"/>
                      <a:pt x="83175" y="26694"/>
                      <a:pt x="193745" y="4068"/>
                    </a:cubicBezTo>
                    <a:lnTo>
                      <a:pt x="234103" y="0"/>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276" name="Freeform 26">
                <a:extLst>
                  <a:ext uri="{FF2B5EF4-FFF2-40B4-BE49-F238E27FC236}">
                    <a16:creationId xmlns:a16="http://schemas.microsoft.com/office/drawing/2014/main" id="{B8280177-E749-4B95-80BE-9D9E9717E6D1}"/>
                  </a:ext>
                </a:extLst>
              </p:cNvPr>
              <p:cNvSpPr/>
              <p:nvPr/>
            </p:nvSpPr>
            <p:spPr>
              <a:xfrm rot="588992" flipH="1">
                <a:off x="856839" y="1592046"/>
                <a:ext cx="846277" cy="672237"/>
              </a:xfrm>
              <a:custGeom>
                <a:avLst/>
                <a:gdLst>
                  <a:gd name="connsiteX0" fmla="*/ 472534 w 1270634"/>
                  <a:gd name="connsiteY0" fmla="*/ 0 h 1009323"/>
                  <a:gd name="connsiteX1" fmla="*/ 1270634 w 1270634"/>
                  <a:gd name="connsiteY1" fmla="*/ 798100 h 1009323"/>
                  <a:gd name="connsiteX2" fmla="*/ 1254419 w 1270634"/>
                  <a:gd name="connsiteY2" fmla="*/ 958945 h 1009323"/>
                  <a:gd name="connsiteX3" fmla="*/ 1241466 w 1270634"/>
                  <a:gd name="connsiteY3" fmla="*/ 1009323 h 1009323"/>
                  <a:gd name="connsiteX4" fmla="*/ 371141 w 1270634"/>
                  <a:gd name="connsiteY4" fmla="*/ 1009323 h 1009323"/>
                  <a:gd name="connsiteX5" fmla="*/ 371141 w 1270634"/>
                  <a:gd name="connsiteY5" fmla="*/ 158010 h 1009323"/>
                  <a:gd name="connsiteX6" fmla="*/ 0 w 1270634"/>
                  <a:gd name="connsiteY6" fmla="*/ 158010 h 1009323"/>
                  <a:gd name="connsiteX7" fmla="*/ 26309 w 1270634"/>
                  <a:gd name="connsiteY7" fmla="*/ 136303 h 1009323"/>
                  <a:gd name="connsiteX8" fmla="*/ 472534 w 1270634"/>
                  <a:gd name="connsiteY8" fmla="*/ 0 h 1009323"/>
                  <a:gd name="connsiteX0" fmla="*/ 371141 w 1270634"/>
                  <a:gd name="connsiteY0" fmla="*/ 158010 h 1009323"/>
                  <a:gd name="connsiteX1" fmla="*/ 0 w 1270634"/>
                  <a:gd name="connsiteY1" fmla="*/ 158010 h 1009323"/>
                  <a:gd name="connsiteX2" fmla="*/ 26309 w 1270634"/>
                  <a:gd name="connsiteY2" fmla="*/ 136303 h 1009323"/>
                  <a:gd name="connsiteX3" fmla="*/ 472534 w 1270634"/>
                  <a:gd name="connsiteY3" fmla="*/ 0 h 1009323"/>
                  <a:gd name="connsiteX4" fmla="*/ 1270634 w 1270634"/>
                  <a:gd name="connsiteY4" fmla="*/ 798100 h 1009323"/>
                  <a:gd name="connsiteX5" fmla="*/ 1254419 w 1270634"/>
                  <a:gd name="connsiteY5" fmla="*/ 958945 h 1009323"/>
                  <a:gd name="connsiteX6" fmla="*/ 1241466 w 1270634"/>
                  <a:gd name="connsiteY6" fmla="*/ 1009323 h 1009323"/>
                  <a:gd name="connsiteX7" fmla="*/ 371141 w 1270634"/>
                  <a:gd name="connsiteY7" fmla="*/ 1009323 h 1009323"/>
                  <a:gd name="connsiteX8" fmla="*/ 462581 w 1270634"/>
                  <a:gd name="connsiteY8"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7" fmla="*/ 462581 w 1270634"/>
                  <a:gd name="connsiteY7" fmla="*/ 249450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 name="connsiteX6" fmla="*/ 371141 w 1270634"/>
                  <a:gd name="connsiteY6" fmla="*/ 1009323 h 1009323"/>
                  <a:gd name="connsiteX0" fmla="*/ 0 w 1270634"/>
                  <a:gd name="connsiteY0" fmla="*/ 158010 h 1009323"/>
                  <a:gd name="connsiteX1" fmla="*/ 26309 w 1270634"/>
                  <a:gd name="connsiteY1" fmla="*/ 136303 h 1009323"/>
                  <a:gd name="connsiteX2" fmla="*/ 472534 w 1270634"/>
                  <a:gd name="connsiteY2" fmla="*/ 0 h 1009323"/>
                  <a:gd name="connsiteX3" fmla="*/ 1270634 w 1270634"/>
                  <a:gd name="connsiteY3" fmla="*/ 798100 h 1009323"/>
                  <a:gd name="connsiteX4" fmla="*/ 1254419 w 1270634"/>
                  <a:gd name="connsiteY4" fmla="*/ 958945 h 1009323"/>
                  <a:gd name="connsiteX5" fmla="*/ 1241466 w 1270634"/>
                  <a:gd name="connsiteY5" fmla="*/ 1009323 h 10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34" h="1009323">
                    <a:moveTo>
                      <a:pt x="0" y="158010"/>
                    </a:moveTo>
                    <a:lnTo>
                      <a:pt x="26309" y="136303"/>
                    </a:lnTo>
                    <a:cubicBezTo>
                      <a:pt x="153687" y="50248"/>
                      <a:pt x="307242" y="0"/>
                      <a:pt x="472534" y="0"/>
                    </a:cubicBezTo>
                    <a:cubicBezTo>
                      <a:pt x="913312" y="0"/>
                      <a:pt x="1270634" y="357322"/>
                      <a:pt x="1270634" y="798100"/>
                    </a:cubicBezTo>
                    <a:cubicBezTo>
                      <a:pt x="1270634" y="853197"/>
                      <a:pt x="1265051" y="906991"/>
                      <a:pt x="1254419" y="958945"/>
                    </a:cubicBezTo>
                    <a:lnTo>
                      <a:pt x="1241466" y="1009323"/>
                    </a:ln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277" name="Freeform 27">
                <a:extLst>
                  <a:ext uri="{FF2B5EF4-FFF2-40B4-BE49-F238E27FC236}">
                    <a16:creationId xmlns:a16="http://schemas.microsoft.com/office/drawing/2014/main" id="{223F906C-4B7A-4F28-8DA8-4E8C0E116641}"/>
                  </a:ext>
                </a:extLst>
              </p:cNvPr>
              <p:cNvSpPr/>
              <p:nvPr/>
            </p:nvSpPr>
            <p:spPr>
              <a:xfrm rot="3113307">
                <a:off x="1696791" y="1777509"/>
                <a:ext cx="672234" cy="279515"/>
              </a:xfrm>
              <a:custGeom>
                <a:avLst/>
                <a:gdLst>
                  <a:gd name="connsiteX0" fmla="*/ 93636 w 763657"/>
                  <a:gd name="connsiteY0" fmla="*/ 139429 h 327630"/>
                  <a:gd name="connsiteX1" fmla="*/ 690959 w 763657"/>
                  <a:gd name="connsiteY1" fmla="*/ 109085 h 327630"/>
                  <a:gd name="connsiteX2" fmla="*/ 748448 w 763657"/>
                  <a:gd name="connsiteY2" fmla="*/ 172594 h 327630"/>
                  <a:gd name="connsiteX3" fmla="*/ 763657 w 763657"/>
                  <a:gd name="connsiteY3" fmla="*/ 195582 h 327630"/>
                  <a:gd name="connsiteX4" fmla="*/ 212297 w 763657"/>
                  <a:gd name="connsiteY4" fmla="*/ 327630 h 327630"/>
                  <a:gd name="connsiteX5" fmla="*/ 212297 w 763657"/>
                  <a:gd name="connsiteY5" fmla="*/ 311204 h 327630"/>
                  <a:gd name="connsiteX6" fmla="*/ 0 w 763657"/>
                  <a:gd name="connsiteY6" fmla="*/ 311204 h 327630"/>
                  <a:gd name="connsiteX7" fmla="*/ 1679 w 763657"/>
                  <a:gd name="connsiteY7" fmla="*/ 303443 h 327630"/>
                  <a:gd name="connsiteX8" fmla="*/ 93636 w 763657"/>
                  <a:gd name="connsiteY8" fmla="*/ 139429 h 327630"/>
                  <a:gd name="connsiteX0" fmla="*/ 212297 w 763657"/>
                  <a:gd name="connsiteY0" fmla="*/ 311204 h 402644"/>
                  <a:gd name="connsiteX1" fmla="*/ 0 w 763657"/>
                  <a:gd name="connsiteY1" fmla="*/ 311204 h 402644"/>
                  <a:gd name="connsiteX2" fmla="*/ 1679 w 763657"/>
                  <a:gd name="connsiteY2" fmla="*/ 303443 h 402644"/>
                  <a:gd name="connsiteX3" fmla="*/ 93636 w 763657"/>
                  <a:gd name="connsiteY3" fmla="*/ 139429 h 402644"/>
                  <a:gd name="connsiteX4" fmla="*/ 690959 w 763657"/>
                  <a:gd name="connsiteY4" fmla="*/ 109085 h 402644"/>
                  <a:gd name="connsiteX5" fmla="*/ 748448 w 763657"/>
                  <a:gd name="connsiteY5" fmla="*/ 172594 h 402644"/>
                  <a:gd name="connsiteX6" fmla="*/ 763657 w 763657"/>
                  <a:gd name="connsiteY6" fmla="*/ 195582 h 402644"/>
                  <a:gd name="connsiteX7" fmla="*/ 212297 w 763657"/>
                  <a:gd name="connsiteY7" fmla="*/ 327630 h 402644"/>
                  <a:gd name="connsiteX8" fmla="*/ 303737 w 763657"/>
                  <a:gd name="connsiteY8" fmla="*/ 402644 h 402644"/>
                  <a:gd name="connsiteX0" fmla="*/ 212297 w 763657"/>
                  <a:gd name="connsiteY0" fmla="*/ 311204 h 327630"/>
                  <a:gd name="connsiteX1" fmla="*/ 0 w 763657"/>
                  <a:gd name="connsiteY1" fmla="*/ 311204 h 327630"/>
                  <a:gd name="connsiteX2" fmla="*/ 1679 w 763657"/>
                  <a:gd name="connsiteY2" fmla="*/ 303443 h 327630"/>
                  <a:gd name="connsiteX3" fmla="*/ 93636 w 763657"/>
                  <a:gd name="connsiteY3" fmla="*/ 139429 h 327630"/>
                  <a:gd name="connsiteX4" fmla="*/ 690959 w 763657"/>
                  <a:gd name="connsiteY4" fmla="*/ 109085 h 327630"/>
                  <a:gd name="connsiteX5" fmla="*/ 748448 w 763657"/>
                  <a:gd name="connsiteY5" fmla="*/ 172594 h 327630"/>
                  <a:gd name="connsiteX6" fmla="*/ 763657 w 763657"/>
                  <a:gd name="connsiteY6" fmla="*/ 195582 h 327630"/>
                  <a:gd name="connsiteX7" fmla="*/ 212297 w 763657"/>
                  <a:gd name="connsiteY7" fmla="*/ 327630 h 327630"/>
                  <a:gd name="connsiteX0" fmla="*/ 212297 w 763657"/>
                  <a:gd name="connsiteY0" fmla="*/ 311204 h 311204"/>
                  <a:gd name="connsiteX1" fmla="*/ 0 w 763657"/>
                  <a:gd name="connsiteY1" fmla="*/ 311204 h 311204"/>
                  <a:gd name="connsiteX2" fmla="*/ 1679 w 763657"/>
                  <a:gd name="connsiteY2" fmla="*/ 303443 h 311204"/>
                  <a:gd name="connsiteX3" fmla="*/ 93636 w 763657"/>
                  <a:gd name="connsiteY3" fmla="*/ 139429 h 311204"/>
                  <a:gd name="connsiteX4" fmla="*/ 690959 w 763657"/>
                  <a:gd name="connsiteY4" fmla="*/ 109085 h 311204"/>
                  <a:gd name="connsiteX5" fmla="*/ 748448 w 763657"/>
                  <a:gd name="connsiteY5" fmla="*/ 172594 h 311204"/>
                  <a:gd name="connsiteX6" fmla="*/ 763657 w 763657"/>
                  <a:gd name="connsiteY6" fmla="*/ 195582 h 311204"/>
                  <a:gd name="connsiteX0" fmla="*/ 0 w 763657"/>
                  <a:gd name="connsiteY0" fmla="*/ 311204 h 311204"/>
                  <a:gd name="connsiteX1" fmla="*/ 1679 w 763657"/>
                  <a:gd name="connsiteY1" fmla="*/ 303443 h 311204"/>
                  <a:gd name="connsiteX2" fmla="*/ 93636 w 763657"/>
                  <a:gd name="connsiteY2" fmla="*/ 139429 h 311204"/>
                  <a:gd name="connsiteX3" fmla="*/ 690959 w 763657"/>
                  <a:gd name="connsiteY3" fmla="*/ 109085 h 311204"/>
                  <a:gd name="connsiteX4" fmla="*/ 748448 w 763657"/>
                  <a:gd name="connsiteY4" fmla="*/ 172594 h 311204"/>
                  <a:gd name="connsiteX5" fmla="*/ 763657 w 763657"/>
                  <a:gd name="connsiteY5" fmla="*/ 195582 h 311204"/>
                  <a:gd name="connsiteX0" fmla="*/ 0 w 748448"/>
                  <a:gd name="connsiteY0" fmla="*/ 311204 h 311204"/>
                  <a:gd name="connsiteX1" fmla="*/ 1679 w 748448"/>
                  <a:gd name="connsiteY1" fmla="*/ 303443 h 311204"/>
                  <a:gd name="connsiteX2" fmla="*/ 93636 w 748448"/>
                  <a:gd name="connsiteY2" fmla="*/ 139429 h 311204"/>
                  <a:gd name="connsiteX3" fmla="*/ 690959 w 748448"/>
                  <a:gd name="connsiteY3" fmla="*/ 109085 h 311204"/>
                  <a:gd name="connsiteX4" fmla="*/ 748448 w 748448"/>
                  <a:gd name="connsiteY4" fmla="*/ 172594 h 31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48" h="311204">
                    <a:moveTo>
                      <a:pt x="0" y="311204"/>
                    </a:moveTo>
                    <a:lnTo>
                      <a:pt x="1679" y="303443"/>
                    </a:lnTo>
                    <a:cubicBezTo>
                      <a:pt x="19026" y="244368"/>
                      <a:pt x="49601" y="188177"/>
                      <a:pt x="93636" y="139429"/>
                    </a:cubicBezTo>
                    <a:cubicBezTo>
                      <a:pt x="250203" y="-33896"/>
                      <a:pt x="517634" y="-47482"/>
                      <a:pt x="690959" y="109085"/>
                    </a:cubicBezTo>
                    <a:cubicBezTo>
                      <a:pt x="712624" y="128656"/>
                      <a:pt x="731795" y="149959"/>
                      <a:pt x="748448" y="172594"/>
                    </a:cubicBezTo>
                  </a:path>
                </a:pathLst>
              </a:custGeom>
              <a:noFill/>
              <a:ln w="63500" cap="rnd">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sp>
            <p:nvSpPr>
              <p:cNvPr id="278" name="Freeform 28">
                <a:extLst>
                  <a:ext uri="{FF2B5EF4-FFF2-40B4-BE49-F238E27FC236}">
                    <a16:creationId xmlns:a16="http://schemas.microsoft.com/office/drawing/2014/main" id="{32D4C203-BF35-44BA-BE11-B17689FEB6BB}"/>
                  </a:ext>
                </a:extLst>
              </p:cNvPr>
              <p:cNvSpPr/>
              <p:nvPr/>
            </p:nvSpPr>
            <p:spPr>
              <a:xfrm flipH="1">
                <a:off x="574231" y="2393686"/>
                <a:ext cx="1899190" cy="242646"/>
              </a:xfrm>
              <a:custGeom>
                <a:avLst/>
                <a:gdLst>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1246401 w 2492801"/>
                  <a:gd name="connsiteY4" fmla="*/ 161662 h 318487"/>
                  <a:gd name="connsiteX5" fmla="*/ 2174313 w 2492801"/>
                  <a:gd name="connsiteY5" fmla="*/ 318487 h 318487"/>
                  <a:gd name="connsiteX6" fmla="*/ 2492801 w 2492801"/>
                  <a:gd name="connsiteY6" fmla="*/ 0 h 318487"/>
                  <a:gd name="connsiteX0" fmla="*/ 2492801 w 2492801"/>
                  <a:gd name="connsiteY0" fmla="*/ 0 h 318487"/>
                  <a:gd name="connsiteX1" fmla="*/ 1246401 w 2492801"/>
                  <a:gd name="connsiteY1" fmla="*/ 145032 h 318487"/>
                  <a:gd name="connsiteX2" fmla="*/ 0 w 2492801"/>
                  <a:gd name="connsiteY2" fmla="*/ 0 h 318487"/>
                  <a:gd name="connsiteX3" fmla="*/ 318488 w 2492801"/>
                  <a:gd name="connsiteY3" fmla="*/ 318487 h 318487"/>
                  <a:gd name="connsiteX4" fmla="*/ 2174313 w 2492801"/>
                  <a:gd name="connsiteY4" fmla="*/ 318487 h 318487"/>
                  <a:gd name="connsiteX5" fmla="*/ 2492801 w 2492801"/>
                  <a:gd name="connsiteY5" fmla="*/ 0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5" fmla="*/ 1337841 w 2492801"/>
                  <a:gd name="connsiteY5" fmla="*/ 236472 h 318487"/>
                  <a:gd name="connsiteX0" fmla="*/ 1246401 w 2492801"/>
                  <a:gd name="connsiteY0" fmla="*/ 145032 h 318487"/>
                  <a:gd name="connsiteX1" fmla="*/ 0 w 2492801"/>
                  <a:gd name="connsiteY1" fmla="*/ 0 h 318487"/>
                  <a:gd name="connsiteX2" fmla="*/ 318488 w 2492801"/>
                  <a:gd name="connsiteY2" fmla="*/ 318487 h 318487"/>
                  <a:gd name="connsiteX3" fmla="*/ 2174313 w 2492801"/>
                  <a:gd name="connsiteY3" fmla="*/ 318487 h 318487"/>
                  <a:gd name="connsiteX4" fmla="*/ 2492801 w 2492801"/>
                  <a:gd name="connsiteY4" fmla="*/ 0 h 318487"/>
                  <a:gd name="connsiteX0" fmla="*/ 0 w 2492801"/>
                  <a:gd name="connsiteY0" fmla="*/ 0 h 318487"/>
                  <a:gd name="connsiteX1" fmla="*/ 318488 w 2492801"/>
                  <a:gd name="connsiteY1" fmla="*/ 318487 h 318487"/>
                  <a:gd name="connsiteX2" fmla="*/ 2174313 w 2492801"/>
                  <a:gd name="connsiteY2" fmla="*/ 318487 h 318487"/>
                  <a:gd name="connsiteX3" fmla="*/ 2492801 w 2492801"/>
                  <a:gd name="connsiteY3" fmla="*/ 0 h 318487"/>
                </a:gdLst>
                <a:ahLst/>
                <a:cxnLst>
                  <a:cxn ang="0">
                    <a:pos x="connsiteX0" y="connsiteY0"/>
                  </a:cxn>
                  <a:cxn ang="0">
                    <a:pos x="connsiteX1" y="connsiteY1"/>
                  </a:cxn>
                  <a:cxn ang="0">
                    <a:pos x="connsiteX2" y="connsiteY2"/>
                  </a:cxn>
                  <a:cxn ang="0">
                    <a:pos x="connsiteX3" y="connsiteY3"/>
                  </a:cxn>
                </a:cxnLst>
                <a:rect l="l" t="t" r="r" b="b"/>
                <a:pathLst>
                  <a:path w="2492801" h="318487">
                    <a:moveTo>
                      <a:pt x="0" y="0"/>
                    </a:moveTo>
                    <a:cubicBezTo>
                      <a:pt x="0" y="175896"/>
                      <a:pt x="142592" y="318487"/>
                      <a:pt x="318488" y="318487"/>
                    </a:cubicBezTo>
                    <a:lnTo>
                      <a:pt x="2174313" y="318487"/>
                    </a:lnTo>
                    <a:cubicBezTo>
                      <a:pt x="2350209" y="318487"/>
                      <a:pt x="2492801" y="175896"/>
                      <a:pt x="2492801" y="0"/>
                    </a:cubicBezTo>
                  </a:path>
                </a:pathLst>
              </a:custGeom>
              <a:noFill/>
              <a:ln w="63500" cap="rnd">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CiscoSansTT Light" panose="020B0503020201020303" pitchFamily="34" charset="0"/>
                  <a:cs typeface="CiscoSansTT Light" panose="020B0503020201020303" pitchFamily="34" charset="0"/>
                </a:endParaRPr>
              </a:p>
            </p:txBody>
          </p:sp>
        </p:grpSp>
        <p:sp>
          <p:nvSpPr>
            <p:cNvPr id="144" name="TextBox 143">
              <a:extLst>
                <a:ext uri="{FF2B5EF4-FFF2-40B4-BE49-F238E27FC236}">
                  <a16:creationId xmlns:a16="http://schemas.microsoft.com/office/drawing/2014/main" id="{14F98F45-E843-452F-BDCA-1C2D26B643DA}"/>
                </a:ext>
              </a:extLst>
            </p:cNvPr>
            <p:cNvSpPr txBox="1"/>
            <p:nvPr/>
          </p:nvSpPr>
          <p:spPr>
            <a:xfrm>
              <a:off x="2506898" y="1899614"/>
              <a:ext cx="1073352" cy="290169"/>
            </a:xfrm>
            <a:prstGeom prst="rect">
              <a:avLst/>
            </a:prstGeom>
            <a:noFill/>
          </p:spPr>
          <p:txBody>
            <a:bodyPr wrap="none" rtlCol="0">
              <a:spAutoFit/>
            </a:bodyPr>
            <a:lstStyle/>
            <a:p>
              <a:r>
                <a:rPr lang="en-US" sz="1600" dirty="0">
                  <a:latin typeface="+mn-lt"/>
                </a:rPr>
                <a:t>Webex Work</a:t>
              </a:r>
            </a:p>
          </p:txBody>
        </p:sp>
        <p:sp>
          <p:nvSpPr>
            <p:cNvPr id="145" name="Rounded Rectangle 34">
              <a:extLst>
                <a:ext uri="{FF2B5EF4-FFF2-40B4-BE49-F238E27FC236}">
                  <a16:creationId xmlns:a16="http://schemas.microsoft.com/office/drawing/2014/main" id="{B338F817-B200-455F-AB42-002502002E7F}"/>
                </a:ext>
              </a:extLst>
            </p:cNvPr>
            <p:cNvSpPr/>
            <p:nvPr/>
          </p:nvSpPr>
          <p:spPr>
            <a:xfrm>
              <a:off x="2130586" y="2525216"/>
              <a:ext cx="2019466" cy="7020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6" name="Group 145">
              <a:extLst>
                <a:ext uri="{FF2B5EF4-FFF2-40B4-BE49-F238E27FC236}">
                  <a16:creationId xmlns:a16="http://schemas.microsoft.com/office/drawing/2014/main" id="{BF20231B-9D8D-4D55-83D4-984F1E972AED}"/>
                </a:ext>
              </a:extLst>
            </p:cNvPr>
            <p:cNvGrpSpPr/>
            <p:nvPr/>
          </p:nvGrpSpPr>
          <p:grpSpPr>
            <a:xfrm>
              <a:off x="2249107" y="2566640"/>
              <a:ext cx="1745466" cy="625973"/>
              <a:chOff x="1158965" y="1748871"/>
              <a:chExt cx="1754497" cy="547765"/>
            </a:xfrm>
          </p:grpSpPr>
          <p:sp>
            <p:nvSpPr>
              <p:cNvPr id="272" name="Rounded Rectangle 38">
                <a:extLst>
                  <a:ext uri="{FF2B5EF4-FFF2-40B4-BE49-F238E27FC236}">
                    <a16:creationId xmlns:a16="http://schemas.microsoft.com/office/drawing/2014/main" id="{303CEC13-8A19-43C4-A922-3B3083EDBAAC}"/>
                  </a:ext>
                </a:extLst>
              </p:cNvPr>
              <p:cNvSpPr/>
              <p:nvPr/>
            </p:nvSpPr>
            <p:spPr>
              <a:xfrm>
                <a:off x="1158965" y="1932989"/>
                <a:ext cx="1754497" cy="160121"/>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ounded Rectangle 40">
                <a:extLst>
                  <a:ext uri="{FF2B5EF4-FFF2-40B4-BE49-F238E27FC236}">
                    <a16:creationId xmlns:a16="http://schemas.microsoft.com/office/drawing/2014/main" id="{0966710A-2710-4AD2-BE18-C66F2CAFB34D}"/>
                  </a:ext>
                </a:extLst>
              </p:cNvPr>
              <p:cNvSpPr/>
              <p:nvPr/>
            </p:nvSpPr>
            <p:spPr>
              <a:xfrm>
                <a:off x="1158965" y="2120071"/>
                <a:ext cx="1754497" cy="1765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ounded Rectangle 36">
                <a:extLst>
                  <a:ext uri="{FF2B5EF4-FFF2-40B4-BE49-F238E27FC236}">
                    <a16:creationId xmlns:a16="http://schemas.microsoft.com/office/drawing/2014/main" id="{35D4C336-0B92-4698-8EF1-BDFA6DBC0480}"/>
                  </a:ext>
                </a:extLst>
              </p:cNvPr>
              <p:cNvSpPr/>
              <p:nvPr/>
            </p:nvSpPr>
            <p:spPr>
              <a:xfrm>
                <a:off x="1158965" y="1748871"/>
                <a:ext cx="1754497" cy="16026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TextBox 146">
              <a:extLst>
                <a:ext uri="{FF2B5EF4-FFF2-40B4-BE49-F238E27FC236}">
                  <a16:creationId xmlns:a16="http://schemas.microsoft.com/office/drawing/2014/main" id="{3B26ECCF-78BF-4ABB-BC63-F29CCAB97DBD}"/>
                </a:ext>
              </a:extLst>
            </p:cNvPr>
            <p:cNvSpPr txBox="1"/>
            <p:nvPr/>
          </p:nvSpPr>
          <p:spPr>
            <a:xfrm>
              <a:off x="2497070" y="2945865"/>
              <a:ext cx="1485933" cy="254943"/>
            </a:xfrm>
            <a:prstGeom prst="rect">
              <a:avLst/>
            </a:prstGeom>
            <a:noFill/>
          </p:spPr>
          <p:txBody>
            <a:bodyPr wrap="square" rtlCol="0">
              <a:spAutoFit/>
            </a:bodyPr>
            <a:lstStyle/>
            <a:p>
              <a:r>
                <a:rPr lang="en-US" sz="1333" dirty="0">
                  <a:solidFill>
                    <a:schemeClr val="bg2"/>
                  </a:solidFill>
                  <a:latin typeface="+mn-lt"/>
                </a:rPr>
                <a:t>Webex Meetings </a:t>
              </a:r>
            </a:p>
          </p:txBody>
        </p:sp>
        <p:sp>
          <p:nvSpPr>
            <p:cNvPr id="148" name="Oval 147">
              <a:extLst>
                <a:ext uri="{FF2B5EF4-FFF2-40B4-BE49-F238E27FC236}">
                  <a16:creationId xmlns:a16="http://schemas.microsoft.com/office/drawing/2014/main" id="{91F0A9D8-DDBB-4823-80C0-798C1046EA89}"/>
                </a:ext>
              </a:extLst>
            </p:cNvPr>
            <p:cNvSpPr/>
            <p:nvPr/>
          </p:nvSpPr>
          <p:spPr>
            <a:xfrm>
              <a:off x="7551518" y="1885922"/>
              <a:ext cx="2233975" cy="2233975"/>
            </a:xfrm>
            <a:prstGeom prst="ellipse">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dirty="0">
                <a:solidFill>
                  <a:srgbClr val="005073"/>
                </a:solidFill>
                <a:latin typeface="CiscoSansTT ExtraLight"/>
              </a:endParaRPr>
            </a:p>
          </p:txBody>
        </p:sp>
        <p:sp>
          <p:nvSpPr>
            <p:cNvPr id="149" name="Oval 148">
              <a:extLst>
                <a:ext uri="{FF2B5EF4-FFF2-40B4-BE49-F238E27FC236}">
                  <a16:creationId xmlns:a16="http://schemas.microsoft.com/office/drawing/2014/main" id="{8968EF43-4B64-4B29-A66E-2D50952164C4}"/>
                </a:ext>
              </a:extLst>
            </p:cNvPr>
            <p:cNvSpPr/>
            <p:nvPr/>
          </p:nvSpPr>
          <p:spPr>
            <a:xfrm>
              <a:off x="8076843" y="2411240"/>
              <a:ext cx="1183324" cy="11833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dirty="0">
                <a:solidFill>
                  <a:srgbClr val="005073"/>
                </a:solidFill>
                <a:latin typeface="CiscoSansTT ExtraLight"/>
              </a:endParaRPr>
            </a:p>
          </p:txBody>
        </p:sp>
        <p:sp>
          <p:nvSpPr>
            <p:cNvPr id="150" name="Freeform 306">
              <a:extLst>
                <a:ext uri="{FF2B5EF4-FFF2-40B4-BE49-F238E27FC236}">
                  <a16:creationId xmlns:a16="http://schemas.microsoft.com/office/drawing/2014/main" id="{2A7E828E-23CC-4EE0-AA4E-87C57F072DE8}"/>
                </a:ext>
              </a:extLst>
            </p:cNvPr>
            <p:cNvSpPr>
              <a:spLocks noChangeAspect="1"/>
            </p:cNvSpPr>
            <p:nvPr/>
          </p:nvSpPr>
          <p:spPr bwMode="auto">
            <a:xfrm>
              <a:off x="8189404" y="2743014"/>
              <a:ext cx="958203" cy="474654"/>
            </a:xfrm>
            <a:custGeom>
              <a:avLst/>
              <a:gdLst>
                <a:gd name="connsiteX0" fmla="*/ 501085 w 826646"/>
                <a:gd name="connsiteY0" fmla="*/ 0 h 409487"/>
                <a:gd name="connsiteX1" fmla="*/ 602585 w 826646"/>
                <a:gd name="connsiteY1" fmla="*/ 0 h 409487"/>
                <a:gd name="connsiteX2" fmla="*/ 693210 w 826646"/>
                <a:gd name="connsiteY2" fmla="*/ 87137 h 409487"/>
                <a:gd name="connsiteX3" fmla="*/ 687394 w 826646"/>
                <a:gd name="connsiteY3" fmla="*/ 116639 h 409487"/>
                <a:gd name="connsiteX4" fmla="*/ 714829 w 826646"/>
                <a:gd name="connsiteY4" fmla="*/ 122063 h 409487"/>
                <a:gd name="connsiteX5" fmla="*/ 769897 w 826646"/>
                <a:gd name="connsiteY5" fmla="*/ 205796 h 409487"/>
                <a:gd name="connsiteX6" fmla="*/ 763446 w 826646"/>
                <a:gd name="connsiteY6" fmla="*/ 236587 h 409487"/>
                <a:gd name="connsiteX7" fmla="*/ 773111 w 826646"/>
                <a:gd name="connsiteY7" fmla="*/ 238618 h 409487"/>
                <a:gd name="connsiteX8" fmla="*/ 826646 w 826646"/>
                <a:gd name="connsiteY8" fmla="*/ 322350 h 409487"/>
                <a:gd name="connsiteX9" fmla="*/ 739631 w 826646"/>
                <a:gd name="connsiteY9" fmla="*/ 409487 h 409487"/>
                <a:gd name="connsiteX10" fmla="*/ 87016 w 826646"/>
                <a:gd name="connsiteY10" fmla="*/ 409487 h 409487"/>
                <a:gd name="connsiteX11" fmla="*/ 0 w 826646"/>
                <a:gd name="connsiteY11" fmla="*/ 322350 h 409487"/>
                <a:gd name="connsiteX12" fmla="*/ 87016 w 826646"/>
                <a:gd name="connsiteY12" fmla="*/ 231583 h 409487"/>
                <a:gd name="connsiteX13" fmla="*/ 187865 w 826646"/>
                <a:gd name="connsiteY13" fmla="*/ 231583 h 409487"/>
                <a:gd name="connsiteX14" fmla="*/ 182505 w 826646"/>
                <a:gd name="connsiteY14" fmla="*/ 205796 h 409487"/>
                <a:gd name="connsiteX15" fmla="*/ 269526 w 826646"/>
                <a:gd name="connsiteY15" fmla="*/ 115029 h 409487"/>
                <a:gd name="connsiteX16" fmla="*/ 404767 w 826646"/>
                <a:gd name="connsiteY16" fmla="*/ 115029 h 409487"/>
                <a:gd name="connsiteX17" fmla="*/ 419539 w 826646"/>
                <a:gd name="connsiteY17" fmla="*/ 115029 h 409487"/>
                <a:gd name="connsiteX18" fmla="*/ 414084 w 826646"/>
                <a:gd name="connsiteY18" fmla="*/ 87137 h 409487"/>
                <a:gd name="connsiteX19" fmla="*/ 501085 w 826646"/>
                <a:gd name="connsiteY19" fmla="*/ 0 h 4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646" h="409487">
                  <a:moveTo>
                    <a:pt x="501085" y="0"/>
                  </a:moveTo>
                  <a:cubicBezTo>
                    <a:pt x="602585" y="0"/>
                    <a:pt x="602585" y="0"/>
                    <a:pt x="602585" y="0"/>
                  </a:cubicBezTo>
                  <a:cubicBezTo>
                    <a:pt x="653335" y="0"/>
                    <a:pt x="693210" y="39938"/>
                    <a:pt x="693210" y="87137"/>
                  </a:cubicBezTo>
                  <a:lnTo>
                    <a:pt x="687394" y="116639"/>
                  </a:lnTo>
                  <a:lnTo>
                    <a:pt x="714829" y="122063"/>
                  </a:lnTo>
                  <a:cubicBezTo>
                    <a:pt x="747462" y="135679"/>
                    <a:pt x="769897" y="167674"/>
                    <a:pt x="769897" y="205796"/>
                  </a:cubicBezTo>
                  <a:lnTo>
                    <a:pt x="763446" y="236587"/>
                  </a:lnTo>
                  <a:lnTo>
                    <a:pt x="773111" y="238618"/>
                  </a:lnTo>
                  <a:cubicBezTo>
                    <a:pt x="804213" y="252233"/>
                    <a:pt x="826646" y="284228"/>
                    <a:pt x="826646" y="322350"/>
                  </a:cubicBezTo>
                  <a:cubicBezTo>
                    <a:pt x="826646" y="369549"/>
                    <a:pt x="786764" y="409487"/>
                    <a:pt x="739631" y="409487"/>
                  </a:cubicBezTo>
                  <a:cubicBezTo>
                    <a:pt x="87016" y="409487"/>
                    <a:pt x="87016" y="409487"/>
                    <a:pt x="87016" y="409487"/>
                  </a:cubicBezTo>
                  <a:cubicBezTo>
                    <a:pt x="39882" y="409487"/>
                    <a:pt x="0" y="369549"/>
                    <a:pt x="0" y="322350"/>
                  </a:cubicBezTo>
                  <a:cubicBezTo>
                    <a:pt x="0" y="271521"/>
                    <a:pt x="39882" y="231583"/>
                    <a:pt x="87016" y="231583"/>
                  </a:cubicBezTo>
                  <a:lnTo>
                    <a:pt x="187865" y="231583"/>
                  </a:lnTo>
                  <a:lnTo>
                    <a:pt x="182505" y="205796"/>
                  </a:lnTo>
                  <a:cubicBezTo>
                    <a:pt x="182505" y="154967"/>
                    <a:pt x="222390" y="115029"/>
                    <a:pt x="269526" y="115029"/>
                  </a:cubicBezTo>
                  <a:cubicBezTo>
                    <a:pt x="320742" y="115029"/>
                    <a:pt x="365555" y="115029"/>
                    <a:pt x="404767" y="115029"/>
                  </a:cubicBezTo>
                  <a:lnTo>
                    <a:pt x="419539" y="115029"/>
                  </a:lnTo>
                  <a:lnTo>
                    <a:pt x="414084" y="87137"/>
                  </a:lnTo>
                  <a:cubicBezTo>
                    <a:pt x="414084" y="39938"/>
                    <a:pt x="453959" y="0"/>
                    <a:pt x="501085" y="0"/>
                  </a:cubicBezTo>
                  <a:close/>
                </a:path>
              </a:pathLst>
            </a:custGeom>
            <a:solidFill>
              <a:schemeClr val="bg2"/>
            </a:solidFill>
            <a:ln>
              <a:solidFill>
                <a:schemeClr val="accent1"/>
              </a:solidFill>
            </a:ln>
          </p:spPr>
          <p:txBody>
            <a:bodyPr vert="horz" wrap="square" lIns="121920" tIns="60960" rIns="121920" bIns="60960" numCol="1" anchor="t" anchorCtr="0" compatLnSpc="1">
              <a:prstTxWarp prst="textNoShape">
                <a:avLst/>
              </a:prstTxWarp>
              <a:noAutofit/>
            </a:bodyPr>
            <a:lstStyle/>
            <a:p>
              <a:pPr>
                <a:defRPr/>
              </a:pPr>
              <a:endParaRPr lang="en-US" sz="2400" dirty="0">
                <a:solidFill>
                  <a:srgbClr val="FFFFFF"/>
                </a:solidFill>
                <a:latin typeface="CiscoSansTT ExtraLight" panose="020B0303020201020303" pitchFamily="34" charset="0"/>
              </a:endParaRPr>
            </a:p>
          </p:txBody>
        </p:sp>
        <p:grpSp>
          <p:nvGrpSpPr>
            <p:cNvPr id="151" name="Group 150">
              <a:extLst>
                <a:ext uri="{FF2B5EF4-FFF2-40B4-BE49-F238E27FC236}">
                  <a16:creationId xmlns:a16="http://schemas.microsoft.com/office/drawing/2014/main" id="{60A66701-180D-44B0-9052-FF89DD7856FE}"/>
                </a:ext>
              </a:extLst>
            </p:cNvPr>
            <p:cNvGrpSpPr>
              <a:grpSpLocks noChangeAspect="1"/>
            </p:cNvGrpSpPr>
            <p:nvPr/>
          </p:nvGrpSpPr>
          <p:grpSpPr>
            <a:xfrm>
              <a:off x="8545820" y="2878244"/>
              <a:ext cx="306878" cy="301818"/>
              <a:chOff x="6333580" y="2334557"/>
              <a:chExt cx="545984" cy="536983"/>
            </a:xfrm>
          </p:grpSpPr>
          <p:sp>
            <p:nvSpPr>
              <p:cNvPr id="269" name="Freeform 251">
                <a:extLst>
                  <a:ext uri="{FF2B5EF4-FFF2-40B4-BE49-F238E27FC236}">
                    <a16:creationId xmlns:a16="http://schemas.microsoft.com/office/drawing/2014/main" id="{43A691B0-0D2C-483E-B014-EBD0AEB301A1}"/>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a:defRPr/>
                </a:pPr>
                <a:endParaRPr lang="en-US" sz="2400" dirty="0">
                  <a:solidFill>
                    <a:srgbClr val="FFFFFF"/>
                  </a:solidFill>
                  <a:latin typeface="CiscoSansTT ExtraLight" panose="020B0303020201020303" pitchFamily="34" charset="0"/>
                </a:endParaRPr>
              </a:p>
            </p:txBody>
          </p:sp>
          <p:sp>
            <p:nvSpPr>
              <p:cNvPr id="270" name="Freeform 256">
                <a:extLst>
                  <a:ext uri="{FF2B5EF4-FFF2-40B4-BE49-F238E27FC236}">
                    <a16:creationId xmlns:a16="http://schemas.microsoft.com/office/drawing/2014/main" id="{92593A01-EA36-4ADC-B56A-4D201D334E2C}"/>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121920" tIns="60960" rIns="121920" bIns="60960" numCol="1" anchor="t" anchorCtr="0" compatLnSpc="1">
                <a:prstTxWarp prst="textNoShape">
                  <a:avLst/>
                </a:prstTxWarp>
              </a:bodyPr>
              <a:lstStyle/>
              <a:p>
                <a:pPr>
                  <a:defRPr/>
                </a:pPr>
                <a:endParaRPr lang="en-US" sz="2400" dirty="0">
                  <a:solidFill>
                    <a:srgbClr val="FFFFFF"/>
                  </a:solidFill>
                  <a:latin typeface="CiscoSansTT ExtraLight" panose="020B0303020201020303" pitchFamily="34" charset="0"/>
                </a:endParaRPr>
              </a:p>
            </p:txBody>
          </p:sp>
          <p:sp>
            <p:nvSpPr>
              <p:cNvPr id="271" name="Freeform 260">
                <a:extLst>
                  <a:ext uri="{FF2B5EF4-FFF2-40B4-BE49-F238E27FC236}">
                    <a16:creationId xmlns:a16="http://schemas.microsoft.com/office/drawing/2014/main" id="{F7AAA2F7-AC6D-4A3F-A78C-50D8F92A4329}"/>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121920" tIns="60960" rIns="121920" bIns="60960" numCol="1" anchor="t" anchorCtr="0" compatLnSpc="1">
                <a:prstTxWarp prst="textNoShape">
                  <a:avLst/>
                </a:prstTxWarp>
              </a:bodyPr>
              <a:lstStyle/>
              <a:p>
                <a:pPr>
                  <a:defRPr/>
                </a:pPr>
                <a:endParaRPr lang="en-US" sz="2400" dirty="0">
                  <a:solidFill>
                    <a:srgbClr val="FFFFFF"/>
                  </a:solidFill>
                  <a:latin typeface="CiscoSansTT ExtraLight" panose="020B0303020201020303" pitchFamily="34" charset="0"/>
                </a:endParaRPr>
              </a:p>
            </p:txBody>
          </p:sp>
        </p:grpSp>
        <p:pic>
          <p:nvPicPr>
            <p:cNvPr id="152" name="Picture 151">
              <a:extLst>
                <a:ext uri="{FF2B5EF4-FFF2-40B4-BE49-F238E27FC236}">
                  <a16:creationId xmlns:a16="http://schemas.microsoft.com/office/drawing/2014/main" id="{4D8F39C3-1AD2-4686-B2AC-E035CBD433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15820" y="2776932"/>
              <a:ext cx="338545" cy="338545"/>
            </a:xfrm>
            <a:prstGeom prst="rect">
              <a:avLst/>
            </a:prstGeom>
          </p:spPr>
        </p:pic>
        <p:pic>
          <p:nvPicPr>
            <p:cNvPr id="153" name="Picture 152">
              <a:extLst>
                <a:ext uri="{FF2B5EF4-FFF2-40B4-BE49-F238E27FC236}">
                  <a16:creationId xmlns:a16="http://schemas.microsoft.com/office/drawing/2014/main" id="{14CCE70F-782C-4DB1-B120-AD0587F41B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184371" y="3336079"/>
              <a:ext cx="338545" cy="338545"/>
            </a:xfrm>
            <a:prstGeom prst="rect">
              <a:avLst/>
            </a:prstGeom>
            <a:effectLst/>
          </p:spPr>
        </p:pic>
        <p:pic>
          <p:nvPicPr>
            <p:cNvPr id="154" name="Picture 153">
              <a:extLst>
                <a:ext uri="{FF2B5EF4-FFF2-40B4-BE49-F238E27FC236}">
                  <a16:creationId xmlns:a16="http://schemas.microsoft.com/office/drawing/2014/main" id="{FA75F4DA-0271-4F4B-AE48-30EB6E3069A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90876" y="3669605"/>
              <a:ext cx="338545" cy="338545"/>
            </a:xfrm>
            <a:prstGeom prst="rect">
              <a:avLst/>
            </a:prstGeom>
            <a:effectLst/>
          </p:spPr>
        </p:pic>
        <p:sp>
          <p:nvSpPr>
            <p:cNvPr id="155" name="Oval 154">
              <a:extLst>
                <a:ext uri="{FF2B5EF4-FFF2-40B4-BE49-F238E27FC236}">
                  <a16:creationId xmlns:a16="http://schemas.microsoft.com/office/drawing/2014/main" id="{084ACD3C-BBF1-4E5F-9512-B3DA4FBC96AA}"/>
                </a:ext>
              </a:extLst>
            </p:cNvPr>
            <p:cNvSpPr/>
            <p:nvPr/>
          </p:nvSpPr>
          <p:spPr>
            <a:xfrm>
              <a:off x="9144370" y="2217680"/>
              <a:ext cx="338648" cy="33864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grpSp>
          <p:nvGrpSpPr>
            <p:cNvPr id="156" name="Group 155">
              <a:extLst>
                <a:ext uri="{FF2B5EF4-FFF2-40B4-BE49-F238E27FC236}">
                  <a16:creationId xmlns:a16="http://schemas.microsoft.com/office/drawing/2014/main" id="{97A5BBD7-7F7E-44D2-80E9-F9218401ACEC}"/>
                </a:ext>
              </a:extLst>
            </p:cNvPr>
            <p:cNvGrpSpPr/>
            <p:nvPr/>
          </p:nvGrpSpPr>
          <p:grpSpPr>
            <a:xfrm>
              <a:off x="9175379" y="2262826"/>
              <a:ext cx="278867" cy="248649"/>
              <a:chOff x="2963435" y="2273799"/>
              <a:chExt cx="3020986" cy="2693649"/>
            </a:xfrm>
            <a:solidFill>
              <a:schemeClr val="tx1"/>
            </a:solidFill>
          </p:grpSpPr>
          <p:sp>
            <p:nvSpPr>
              <p:cNvPr id="260" name="Rounded Rectangle 78">
                <a:extLst>
                  <a:ext uri="{FF2B5EF4-FFF2-40B4-BE49-F238E27FC236}">
                    <a16:creationId xmlns:a16="http://schemas.microsoft.com/office/drawing/2014/main" id="{B3AE650F-241F-421E-8CE3-74EE01F3808C}"/>
                  </a:ext>
                </a:extLst>
              </p:cNvPr>
              <p:cNvSpPr/>
              <p:nvPr/>
            </p:nvSpPr>
            <p:spPr>
              <a:xfrm>
                <a:off x="4021415" y="2273799"/>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1" name="Rounded Rectangle 79">
                <a:extLst>
                  <a:ext uri="{FF2B5EF4-FFF2-40B4-BE49-F238E27FC236}">
                    <a16:creationId xmlns:a16="http://schemas.microsoft.com/office/drawing/2014/main" id="{210D5D5E-D35F-4878-90E7-306AB8C5CF7B}"/>
                  </a:ext>
                </a:extLst>
              </p:cNvPr>
              <p:cNvSpPr/>
              <p:nvPr/>
            </p:nvSpPr>
            <p:spPr>
              <a:xfrm>
                <a:off x="402141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2" name="Rounded Rectangle 80">
                <a:extLst>
                  <a:ext uri="{FF2B5EF4-FFF2-40B4-BE49-F238E27FC236}">
                    <a16:creationId xmlns:a16="http://schemas.microsoft.com/office/drawing/2014/main" id="{F0906971-0CC4-4158-88AD-954FB65E0E73}"/>
                  </a:ext>
                </a:extLst>
              </p:cNvPr>
              <p:cNvSpPr/>
              <p:nvPr/>
            </p:nvSpPr>
            <p:spPr>
              <a:xfrm>
                <a:off x="4021415" y="4567885"/>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3" name="Rounded Rectangle 81">
                <a:extLst>
                  <a:ext uri="{FF2B5EF4-FFF2-40B4-BE49-F238E27FC236}">
                    <a16:creationId xmlns:a16="http://schemas.microsoft.com/office/drawing/2014/main" id="{119CC0FF-426D-4356-A8E7-E2500371BE8A}"/>
                  </a:ext>
                </a:extLst>
              </p:cNvPr>
              <p:cNvSpPr/>
              <p:nvPr/>
            </p:nvSpPr>
            <p:spPr>
              <a:xfrm>
                <a:off x="349286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4" name="Rounded Rectangle 82">
                <a:extLst>
                  <a:ext uri="{FF2B5EF4-FFF2-40B4-BE49-F238E27FC236}">
                    <a16:creationId xmlns:a16="http://schemas.microsoft.com/office/drawing/2014/main" id="{F0BDF5F4-B4FB-4788-A216-890385B2BBD0}"/>
                  </a:ext>
                </a:extLst>
              </p:cNvPr>
              <p:cNvSpPr/>
              <p:nvPr/>
            </p:nvSpPr>
            <p:spPr>
              <a:xfrm>
                <a:off x="4559287" y="2848728"/>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5" name="Rounded Rectangle 83">
                <a:extLst>
                  <a:ext uri="{FF2B5EF4-FFF2-40B4-BE49-F238E27FC236}">
                    <a16:creationId xmlns:a16="http://schemas.microsoft.com/office/drawing/2014/main" id="{3F322665-988A-44BF-888F-B40D0CCD7CC3}"/>
                  </a:ext>
                </a:extLst>
              </p:cNvPr>
              <p:cNvSpPr/>
              <p:nvPr/>
            </p:nvSpPr>
            <p:spPr>
              <a:xfrm>
                <a:off x="349286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6" name="Rounded Rectangle 84">
                <a:extLst>
                  <a:ext uri="{FF2B5EF4-FFF2-40B4-BE49-F238E27FC236}">
                    <a16:creationId xmlns:a16="http://schemas.microsoft.com/office/drawing/2014/main" id="{398F249C-C495-45B1-B7FE-9EAEF42812A0}"/>
                  </a:ext>
                </a:extLst>
              </p:cNvPr>
              <p:cNvSpPr/>
              <p:nvPr/>
            </p:nvSpPr>
            <p:spPr>
              <a:xfrm>
                <a:off x="4559287" y="3995796"/>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7" name="Rounded Rectangle 85">
                <a:extLst>
                  <a:ext uri="{FF2B5EF4-FFF2-40B4-BE49-F238E27FC236}">
                    <a16:creationId xmlns:a16="http://schemas.microsoft.com/office/drawing/2014/main" id="{F7D58718-8CE8-4D66-985C-D926E3FF204E}"/>
                  </a:ext>
                </a:extLst>
              </p:cNvPr>
              <p:cNvSpPr/>
              <p:nvPr/>
            </p:nvSpPr>
            <p:spPr>
              <a:xfrm>
                <a:off x="2963435" y="3420842"/>
                <a:ext cx="901819" cy="39956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sp>
            <p:nvSpPr>
              <p:cNvPr id="268" name="Rounded Rectangle 86">
                <a:extLst>
                  <a:ext uri="{FF2B5EF4-FFF2-40B4-BE49-F238E27FC236}">
                    <a16:creationId xmlns:a16="http://schemas.microsoft.com/office/drawing/2014/main" id="{D2DE66ED-0E53-47F8-AA8B-1EAE99AC462A}"/>
                  </a:ext>
                </a:extLst>
              </p:cNvPr>
              <p:cNvSpPr/>
              <p:nvPr/>
            </p:nvSpPr>
            <p:spPr>
              <a:xfrm>
                <a:off x="5082602" y="3420842"/>
                <a:ext cx="901819" cy="399563"/>
              </a:xfrm>
              <a:prstGeom prst="roundRect">
                <a:avLst>
                  <a:gd name="adj" fmla="val 5000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005073"/>
                  </a:solidFill>
                  <a:latin typeface="CiscoSansTT ExtraLight"/>
                </a:endParaRPr>
              </a:p>
            </p:txBody>
          </p:sp>
        </p:grpSp>
        <p:sp>
          <p:nvSpPr>
            <p:cNvPr id="160" name="TextBox 159">
              <a:extLst>
                <a:ext uri="{FF2B5EF4-FFF2-40B4-BE49-F238E27FC236}">
                  <a16:creationId xmlns:a16="http://schemas.microsoft.com/office/drawing/2014/main" id="{94ECFBA5-B04A-44FA-9C9E-9264F7773962}"/>
                </a:ext>
              </a:extLst>
            </p:cNvPr>
            <p:cNvSpPr txBox="1"/>
            <p:nvPr/>
          </p:nvSpPr>
          <p:spPr>
            <a:xfrm>
              <a:off x="9611689" y="2217680"/>
              <a:ext cx="742350" cy="254943"/>
            </a:xfrm>
            <a:prstGeom prst="rect">
              <a:avLst/>
            </a:prstGeom>
            <a:noFill/>
          </p:spPr>
          <p:txBody>
            <a:bodyPr wrap="none" rtlCol="0">
              <a:spAutoFit/>
            </a:bodyPr>
            <a:lstStyle/>
            <a:p>
              <a:r>
                <a:rPr lang="en-US" sz="1333" dirty="0">
                  <a:latin typeface="+mn-lt"/>
                </a:rPr>
                <a:t>Cisco Duo</a:t>
              </a:r>
            </a:p>
          </p:txBody>
        </p:sp>
        <p:sp>
          <p:nvSpPr>
            <p:cNvPr id="161" name="TextBox 160">
              <a:extLst>
                <a:ext uri="{FF2B5EF4-FFF2-40B4-BE49-F238E27FC236}">
                  <a16:creationId xmlns:a16="http://schemas.microsoft.com/office/drawing/2014/main" id="{7C56616D-1C56-4714-89EA-E597892BFBAC}"/>
                </a:ext>
              </a:extLst>
            </p:cNvPr>
            <p:cNvSpPr txBox="1"/>
            <p:nvPr/>
          </p:nvSpPr>
          <p:spPr>
            <a:xfrm>
              <a:off x="9785492" y="2798077"/>
              <a:ext cx="1216403" cy="254943"/>
            </a:xfrm>
            <a:prstGeom prst="rect">
              <a:avLst/>
            </a:prstGeom>
            <a:noFill/>
          </p:spPr>
          <p:txBody>
            <a:bodyPr wrap="none" rtlCol="0">
              <a:spAutoFit/>
            </a:bodyPr>
            <a:lstStyle/>
            <a:p>
              <a:r>
                <a:rPr lang="en-US" sz="1333" dirty="0">
                  <a:latin typeface="+mn-lt"/>
                </a:rPr>
                <a:t>Cisco AnyConnect</a:t>
              </a:r>
            </a:p>
          </p:txBody>
        </p:sp>
        <p:sp>
          <p:nvSpPr>
            <p:cNvPr id="162" name="TextBox 161">
              <a:extLst>
                <a:ext uri="{FF2B5EF4-FFF2-40B4-BE49-F238E27FC236}">
                  <a16:creationId xmlns:a16="http://schemas.microsoft.com/office/drawing/2014/main" id="{8D135157-8E08-4914-B5C3-4A49298910C4}"/>
                </a:ext>
              </a:extLst>
            </p:cNvPr>
            <p:cNvSpPr txBox="1"/>
            <p:nvPr/>
          </p:nvSpPr>
          <p:spPr>
            <a:xfrm>
              <a:off x="9743531" y="3418464"/>
              <a:ext cx="1042686" cy="254943"/>
            </a:xfrm>
            <a:prstGeom prst="rect">
              <a:avLst/>
            </a:prstGeom>
            <a:noFill/>
          </p:spPr>
          <p:txBody>
            <a:bodyPr wrap="none" rtlCol="0">
              <a:spAutoFit/>
            </a:bodyPr>
            <a:lstStyle/>
            <a:p>
              <a:r>
                <a:rPr lang="en-US" sz="1333" dirty="0">
                  <a:latin typeface="+mn-lt"/>
                </a:rPr>
                <a:t>Cisco Umbrella</a:t>
              </a:r>
            </a:p>
          </p:txBody>
        </p:sp>
        <p:sp>
          <p:nvSpPr>
            <p:cNvPr id="163" name="TextBox 162">
              <a:extLst>
                <a:ext uri="{FF2B5EF4-FFF2-40B4-BE49-F238E27FC236}">
                  <a16:creationId xmlns:a16="http://schemas.microsoft.com/office/drawing/2014/main" id="{BBE21E6C-F537-4E5A-83A2-FEB7F30BFA2D}"/>
                </a:ext>
              </a:extLst>
            </p:cNvPr>
            <p:cNvSpPr txBox="1"/>
            <p:nvPr/>
          </p:nvSpPr>
          <p:spPr>
            <a:xfrm>
              <a:off x="9307496" y="3910039"/>
              <a:ext cx="1614451" cy="254943"/>
            </a:xfrm>
            <a:prstGeom prst="rect">
              <a:avLst/>
            </a:prstGeom>
            <a:noFill/>
          </p:spPr>
          <p:txBody>
            <a:bodyPr wrap="none" rtlCol="0">
              <a:spAutoFit/>
            </a:bodyPr>
            <a:lstStyle/>
            <a:p>
              <a:r>
                <a:rPr lang="en-US" sz="1333" dirty="0">
                  <a:latin typeface="+mn-lt"/>
                </a:rPr>
                <a:t>Cisco AMP for Endpoints</a:t>
              </a:r>
            </a:p>
          </p:txBody>
        </p:sp>
        <p:sp>
          <p:nvSpPr>
            <p:cNvPr id="164" name="Rounded Rectangle 795">
              <a:extLst>
                <a:ext uri="{FF2B5EF4-FFF2-40B4-BE49-F238E27FC236}">
                  <a16:creationId xmlns:a16="http://schemas.microsoft.com/office/drawing/2014/main" id="{229DF58D-0718-410B-8E8D-98FD5B92075E}"/>
                </a:ext>
              </a:extLst>
            </p:cNvPr>
            <p:cNvSpPr/>
            <p:nvPr/>
          </p:nvSpPr>
          <p:spPr>
            <a:xfrm>
              <a:off x="8075761" y="4266124"/>
              <a:ext cx="3331379" cy="710791"/>
            </a:xfrm>
            <a:prstGeom prst="roundRect">
              <a:avLst>
                <a:gd name="adj" fmla="val 25879"/>
              </a:avLst>
            </a:prstGeom>
            <a:solidFill>
              <a:schemeClr val="bg2">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812740"/>
              <a:endParaRPr lang="en-US" sz="1333" dirty="0">
                <a:solidFill>
                  <a:srgbClr val="FFFFFF"/>
                </a:solidFill>
              </a:endParaRPr>
            </a:p>
          </p:txBody>
        </p:sp>
        <p:sp>
          <p:nvSpPr>
            <p:cNvPr id="165" name="Rectangle 164">
              <a:extLst>
                <a:ext uri="{FF2B5EF4-FFF2-40B4-BE49-F238E27FC236}">
                  <a16:creationId xmlns:a16="http://schemas.microsoft.com/office/drawing/2014/main" id="{ED925BD9-2067-47EE-8893-59720785F603}"/>
                </a:ext>
              </a:extLst>
            </p:cNvPr>
            <p:cNvSpPr/>
            <p:nvPr/>
          </p:nvSpPr>
          <p:spPr>
            <a:xfrm>
              <a:off x="9819780" y="4387405"/>
              <a:ext cx="1438769" cy="461665"/>
            </a:xfrm>
            <a:prstGeom prst="rect">
              <a:avLst/>
            </a:prstGeom>
          </p:spPr>
          <p:txBody>
            <a:bodyPr wrap="square" anchor="ctr">
              <a:spAutoFit/>
            </a:bodyPr>
            <a:lstStyle/>
            <a:p>
              <a:pPr algn="ctr" defTabSz="812740">
                <a:spcAft>
                  <a:spcPts val="1600"/>
                </a:spcAft>
              </a:pPr>
              <a:r>
                <a:rPr lang="en-US" sz="1200" dirty="0">
                  <a:latin typeface="+mn-lt"/>
                </a:rPr>
                <a:t>Shared global threat intelligence</a:t>
              </a:r>
            </a:p>
          </p:txBody>
        </p:sp>
        <p:grpSp>
          <p:nvGrpSpPr>
            <p:cNvPr id="166" name="Group 165">
              <a:extLst>
                <a:ext uri="{FF2B5EF4-FFF2-40B4-BE49-F238E27FC236}">
                  <a16:creationId xmlns:a16="http://schemas.microsoft.com/office/drawing/2014/main" id="{FE36D70F-6D98-4C67-8966-06FBF0B95001}"/>
                </a:ext>
              </a:extLst>
            </p:cNvPr>
            <p:cNvGrpSpPr>
              <a:grpSpLocks noChangeAspect="1"/>
            </p:cNvGrpSpPr>
            <p:nvPr/>
          </p:nvGrpSpPr>
          <p:grpSpPr>
            <a:xfrm>
              <a:off x="8286038" y="4360535"/>
              <a:ext cx="527885" cy="522858"/>
              <a:chOff x="7217552" y="3327527"/>
              <a:chExt cx="524984" cy="519984"/>
            </a:xfrm>
            <a:solidFill>
              <a:schemeClr val="tx2"/>
            </a:solidFill>
          </p:grpSpPr>
          <p:sp>
            <p:nvSpPr>
              <p:cNvPr id="255" name="Freeform 108">
                <a:extLst>
                  <a:ext uri="{FF2B5EF4-FFF2-40B4-BE49-F238E27FC236}">
                    <a16:creationId xmlns:a16="http://schemas.microsoft.com/office/drawing/2014/main" id="{F514D93E-E2AA-40B2-84B2-934A4B3E4513}"/>
                  </a:ext>
                </a:extLst>
              </p:cNvPr>
              <p:cNvSpPr>
                <a:spLocks/>
              </p:cNvSpPr>
              <p:nvPr/>
            </p:nvSpPr>
            <p:spPr bwMode="auto">
              <a:xfrm>
                <a:off x="7225552" y="3327527"/>
                <a:ext cx="516984" cy="387988"/>
              </a:xfrm>
              <a:custGeom>
                <a:avLst/>
                <a:gdLst>
                  <a:gd name="T0" fmla="*/ 199 w 219"/>
                  <a:gd name="T1" fmla="*/ 164 h 164"/>
                  <a:gd name="T2" fmla="*/ 197 w 219"/>
                  <a:gd name="T3" fmla="*/ 164 h 164"/>
                  <a:gd name="T4" fmla="*/ 194 w 219"/>
                  <a:gd name="T5" fmla="*/ 156 h 164"/>
                  <a:gd name="T6" fmla="*/ 199 w 219"/>
                  <a:gd name="T7" fmla="*/ 81 h 164"/>
                  <a:gd name="T8" fmla="*/ 150 w 219"/>
                  <a:gd name="T9" fmla="*/ 25 h 164"/>
                  <a:gd name="T10" fmla="*/ 75 w 219"/>
                  <a:gd name="T11" fmla="*/ 20 h 164"/>
                  <a:gd name="T12" fmla="*/ 19 w 219"/>
                  <a:gd name="T13" fmla="*/ 70 h 164"/>
                  <a:gd name="T14" fmla="*/ 12 w 219"/>
                  <a:gd name="T15" fmla="*/ 90 h 164"/>
                  <a:gd name="T16" fmla="*/ 5 w 219"/>
                  <a:gd name="T17" fmla="*/ 94 h 164"/>
                  <a:gd name="T18" fmla="*/ 0 w 219"/>
                  <a:gd name="T19" fmla="*/ 87 h 164"/>
                  <a:gd name="T20" fmla="*/ 9 w 219"/>
                  <a:gd name="T21" fmla="*/ 65 h 164"/>
                  <a:gd name="T22" fmla="*/ 71 w 219"/>
                  <a:gd name="T23" fmla="*/ 10 h 164"/>
                  <a:gd name="T24" fmla="*/ 155 w 219"/>
                  <a:gd name="T25" fmla="*/ 15 h 164"/>
                  <a:gd name="T26" fmla="*/ 210 w 219"/>
                  <a:gd name="T27" fmla="*/ 78 h 164"/>
                  <a:gd name="T28" fmla="*/ 204 w 219"/>
                  <a:gd name="T29" fmla="*/ 161 h 164"/>
                  <a:gd name="T30" fmla="*/ 199 w 219"/>
                  <a:gd name="T3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164">
                    <a:moveTo>
                      <a:pt x="199" y="164"/>
                    </a:moveTo>
                    <a:cubicBezTo>
                      <a:pt x="198" y="164"/>
                      <a:pt x="197" y="164"/>
                      <a:pt x="197" y="164"/>
                    </a:cubicBezTo>
                    <a:cubicBezTo>
                      <a:pt x="194" y="162"/>
                      <a:pt x="193" y="159"/>
                      <a:pt x="194" y="156"/>
                    </a:cubicBezTo>
                    <a:cubicBezTo>
                      <a:pt x="206" y="133"/>
                      <a:pt x="207" y="106"/>
                      <a:pt x="199" y="81"/>
                    </a:cubicBezTo>
                    <a:cubicBezTo>
                      <a:pt x="191" y="57"/>
                      <a:pt x="173" y="37"/>
                      <a:pt x="150" y="25"/>
                    </a:cubicBezTo>
                    <a:cubicBezTo>
                      <a:pt x="126" y="14"/>
                      <a:pt x="100" y="12"/>
                      <a:pt x="75" y="20"/>
                    </a:cubicBezTo>
                    <a:cubicBezTo>
                      <a:pt x="50" y="29"/>
                      <a:pt x="31" y="46"/>
                      <a:pt x="19" y="70"/>
                    </a:cubicBezTo>
                    <a:cubicBezTo>
                      <a:pt x="16" y="76"/>
                      <a:pt x="13" y="83"/>
                      <a:pt x="12" y="90"/>
                    </a:cubicBezTo>
                    <a:cubicBezTo>
                      <a:pt x="11" y="93"/>
                      <a:pt x="8" y="95"/>
                      <a:pt x="5" y="94"/>
                    </a:cubicBezTo>
                    <a:cubicBezTo>
                      <a:pt x="2" y="94"/>
                      <a:pt x="0" y="90"/>
                      <a:pt x="0" y="87"/>
                    </a:cubicBezTo>
                    <a:cubicBezTo>
                      <a:pt x="2" y="80"/>
                      <a:pt x="5" y="72"/>
                      <a:pt x="9" y="65"/>
                    </a:cubicBezTo>
                    <a:cubicBezTo>
                      <a:pt x="22" y="38"/>
                      <a:pt x="44" y="19"/>
                      <a:pt x="71" y="10"/>
                    </a:cubicBezTo>
                    <a:cubicBezTo>
                      <a:pt x="99" y="0"/>
                      <a:pt x="129" y="2"/>
                      <a:pt x="155" y="15"/>
                    </a:cubicBezTo>
                    <a:cubicBezTo>
                      <a:pt x="181" y="28"/>
                      <a:pt x="200" y="50"/>
                      <a:pt x="210" y="78"/>
                    </a:cubicBezTo>
                    <a:cubicBezTo>
                      <a:pt x="219" y="105"/>
                      <a:pt x="217" y="135"/>
                      <a:pt x="204" y="161"/>
                    </a:cubicBezTo>
                    <a:cubicBezTo>
                      <a:pt x="203" y="163"/>
                      <a:pt x="201" y="164"/>
                      <a:pt x="199"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56" name="Freeform 109">
                <a:extLst>
                  <a:ext uri="{FF2B5EF4-FFF2-40B4-BE49-F238E27FC236}">
                    <a16:creationId xmlns:a16="http://schemas.microsoft.com/office/drawing/2014/main" id="{7BD07E3A-F3FB-45B9-9EE9-89EA18C879C0}"/>
                  </a:ext>
                </a:extLst>
              </p:cNvPr>
              <p:cNvSpPr>
                <a:spLocks/>
              </p:cNvSpPr>
              <p:nvPr/>
            </p:nvSpPr>
            <p:spPr bwMode="auto">
              <a:xfrm>
                <a:off x="7255551" y="3509521"/>
                <a:ext cx="302991" cy="316990"/>
              </a:xfrm>
              <a:custGeom>
                <a:avLst/>
                <a:gdLst>
                  <a:gd name="T0" fmla="*/ 50 w 128"/>
                  <a:gd name="T1" fmla="*/ 134 h 134"/>
                  <a:gd name="T2" fmla="*/ 45 w 128"/>
                  <a:gd name="T3" fmla="*/ 131 h 134"/>
                  <a:gd name="T4" fmla="*/ 47 w 128"/>
                  <a:gd name="T5" fmla="*/ 123 h 134"/>
                  <a:gd name="T6" fmla="*/ 94 w 128"/>
                  <a:gd name="T7" fmla="*/ 81 h 134"/>
                  <a:gd name="T8" fmla="*/ 113 w 128"/>
                  <a:gd name="T9" fmla="*/ 40 h 134"/>
                  <a:gd name="T10" fmla="*/ 102 w 128"/>
                  <a:gd name="T11" fmla="*/ 18 h 134"/>
                  <a:gd name="T12" fmla="*/ 76 w 128"/>
                  <a:gd name="T13" fmla="*/ 27 h 134"/>
                  <a:gd name="T14" fmla="*/ 71 w 128"/>
                  <a:gd name="T15" fmla="*/ 37 h 134"/>
                  <a:gd name="T16" fmla="*/ 53 w 128"/>
                  <a:gd name="T17" fmla="*/ 70 h 134"/>
                  <a:gd name="T18" fmla="*/ 8 w 128"/>
                  <a:gd name="T19" fmla="*/ 96 h 134"/>
                  <a:gd name="T20" fmla="*/ 1 w 128"/>
                  <a:gd name="T21" fmla="*/ 92 h 134"/>
                  <a:gd name="T22" fmla="*/ 4 w 128"/>
                  <a:gd name="T23" fmla="*/ 85 h 134"/>
                  <a:gd name="T24" fmla="*/ 44 w 128"/>
                  <a:gd name="T25" fmla="*/ 63 h 134"/>
                  <a:gd name="T26" fmla="*/ 61 w 128"/>
                  <a:gd name="T27" fmla="*/ 32 h 134"/>
                  <a:gd name="T28" fmla="*/ 65 w 128"/>
                  <a:gd name="T29" fmla="*/ 22 h 134"/>
                  <a:gd name="T30" fmla="*/ 107 w 128"/>
                  <a:gd name="T31" fmla="*/ 8 h 134"/>
                  <a:gd name="T32" fmla="*/ 123 w 128"/>
                  <a:gd name="T33" fmla="*/ 44 h 134"/>
                  <a:gd name="T34" fmla="*/ 104 w 128"/>
                  <a:gd name="T35" fmla="*/ 88 h 134"/>
                  <a:gd name="T36" fmla="*/ 52 w 128"/>
                  <a:gd name="T37" fmla="*/ 133 h 134"/>
                  <a:gd name="T38" fmla="*/ 50 w 128"/>
                  <a:gd name="T3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4">
                    <a:moveTo>
                      <a:pt x="50" y="134"/>
                    </a:moveTo>
                    <a:cubicBezTo>
                      <a:pt x="48" y="134"/>
                      <a:pt x="46" y="133"/>
                      <a:pt x="45" y="131"/>
                    </a:cubicBezTo>
                    <a:cubicBezTo>
                      <a:pt x="43" y="128"/>
                      <a:pt x="44" y="125"/>
                      <a:pt x="47" y="123"/>
                    </a:cubicBezTo>
                    <a:cubicBezTo>
                      <a:pt x="47" y="123"/>
                      <a:pt x="78" y="106"/>
                      <a:pt x="94" y="81"/>
                    </a:cubicBezTo>
                    <a:cubicBezTo>
                      <a:pt x="104" y="67"/>
                      <a:pt x="110" y="48"/>
                      <a:pt x="113" y="40"/>
                    </a:cubicBezTo>
                    <a:cubicBezTo>
                      <a:pt x="116" y="30"/>
                      <a:pt x="113" y="23"/>
                      <a:pt x="102" y="18"/>
                    </a:cubicBezTo>
                    <a:cubicBezTo>
                      <a:pt x="93" y="13"/>
                      <a:pt x="81" y="17"/>
                      <a:pt x="76" y="27"/>
                    </a:cubicBezTo>
                    <a:cubicBezTo>
                      <a:pt x="74" y="30"/>
                      <a:pt x="73" y="33"/>
                      <a:pt x="71" y="37"/>
                    </a:cubicBezTo>
                    <a:cubicBezTo>
                      <a:pt x="66" y="47"/>
                      <a:pt x="61" y="60"/>
                      <a:pt x="53" y="70"/>
                    </a:cubicBezTo>
                    <a:cubicBezTo>
                      <a:pt x="41" y="86"/>
                      <a:pt x="9" y="96"/>
                      <a:pt x="8" y="96"/>
                    </a:cubicBezTo>
                    <a:cubicBezTo>
                      <a:pt x="5" y="97"/>
                      <a:pt x="2" y="95"/>
                      <a:pt x="1" y="92"/>
                    </a:cubicBezTo>
                    <a:cubicBezTo>
                      <a:pt x="0" y="89"/>
                      <a:pt x="1" y="86"/>
                      <a:pt x="4" y="85"/>
                    </a:cubicBezTo>
                    <a:cubicBezTo>
                      <a:pt x="13" y="83"/>
                      <a:pt x="36" y="74"/>
                      <a:pt x="44" y="63"/>
                    </a:cubicBezTo>
                    <a:cubicBezTo>
                      <a:pt x="51" y="54"/>
                      <a:pt x="56" y="42"/>
                      <a:pt x="61" y="32"/>
                    </a:cubicBezTo>
                    <a:cubicBezTo>
                      <a:pt x="62" y="28"/>
                      <a:pt x="64" y="25"/>
                      <a:pt x="65" y="22"/>
                    </a:cubicBezTo>
                    <a:cubicBezTo>
                      <a:pt x="73" y="6"/>
                      <a:pt x="92" y="0"/>
                      <a:pt x="107" y="8"/>
                    </a:cubicBezTo>
                    <a:cubicBezTo>
                      <a:pt x="123" y="15"/>
                      <a:pt x="128" y="28"/>
                      <a:pt x="123" y="44"/>
                    </a:cubicBezTo>
                    <a:cubicBezTo>
                      <a:pt x="121" y="52"/>
                      <a:pt x="114" y="72"/>
                      <a:pt x="104" y="88"/>
                    </a:cubicBezTo>
                    <a:cubicBezTo>
                      <a:pt x="86" y="115"/>
                      <a:pt x="54" y="132"/>
                      <a:pt x="52" y="133"/>
                    </a:cubicBezTo>
                    <a:cubicBezTo>
                      <a:pt x="51" y="134"/>
                      <a:pt x="51" y="134"/>
                      <a:pt x="50"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57" name="Freeform 110">
                <a:extLst>
                  <a:ext uri="{FF2B5EF4-FFF2-40B4-BE49-F238E27FC236}">
                    <a16:creationId xmlns:a16="http://schemas.microsoft.com/office/drawing/2014/main" id="{E8B15FD3-6688-4106-87EB-88BEA752CE78}"/>
                  </a:ext>
                </a:extLst>
              </p:cNvPr>
              <p:cNvSpPr>
                <a:spLocks/>
              </p:cNvSpPr>
              <p:nvPr/>
            </p:nvSpPr>
            <p:spPr bwMode="auto">
              <a:xfrm>
                <a:off x="7227552" y="3455523"/>
                <a:ext cx="398988" cy="391988"/>
              </a:xfrm>
              <a:custGeom>
                <a:avLst/>
                <a:gdLst>
                  <a:gd name="T0" fmla="*/ 94 w 169"/>
                  <a:gd name="T1" fmla="*/ 166 h 166"/>
                  <a:gd name="T2" fmla="*/ 89 w 169"/>
                  <a:gd name="T3" fmla="*/ 164 h 166"/>
                  <a:gd name="T4" fmla="*/ 90 w 169"/>
                  <a:gd name="T5" fmla="*/ 156 h 166"/>
                  <a:gd name="T6" fmla="*/ 129 w 169"/>
                  <a:gd name="T7" fmla="*/ 117 h 166"/>
                  <a:gd name="T8" fmla="*/ 147 w 169"/>
                  <a:gd name="T9" fmla="*/ 77 h 166"/>
                  <a:gd name="T10" fmla="*/ 126 w 169"/>
                  <a:gd name="T11" fmla="*/ 18 h 166"/>
                  <a:gd name="T12" fmla="*/ 64 w 169"/>
                  <a:gd name="T13" fmla="*/ 39 h 166"/>
                  <a:gd name="T14" fmla="*/ 63 w 169"/>
                  <a:gd name="T15" fmla="*/ 42 h 166"/>
                  <a:gd name="T16" fmla="*/ 49 w 169"/>
                  <a:gd name="T17" fmla="*/ 71 h 166"/>
                  <a:gd name="T18" fmla="*/ 7 w 169"/>
                  <a:gd name="T19" fmla="*/ 96 h 166"/>
                  <a:gd name="T20" fmla="*/ 0 w 169"/>
                  <a:gd name="T21" fmla="*/ 92 h 166"/>
                  <a:gd name="T22" fmla="*/ 5 w 169"/>
                  <a:gd name="T23" fmla="*/ 85 h 166"/>
                  <a:gd name="T24" fmla="*/ 40 w 169"/>
                  <a:gd name="T25" fmla="*/ 65 h 166"/>
                  <a:gd name="T26" fmla="*/ 52 w 169"/>
                  <a:gd name="T27" fmla="*/ 39 h 166"/>
                  <a:gd name="T28" fmla="*/ 54 w 169"/>
                  <a:gd name="T29" fmla="*/ 33 h 166"/>
                  <a:gd name="T30" fmla="*/ 87 w 169"/>
                  <a:gd name="T31" fmla="*/ 5 h 166"/>
                  <a:gd name="T32" fmla="*/ 131 w 169"/>
                  <a:gd name="T33" fmla="*/ 7 h 166"/>
                  <a:gd name="T34" fmla="*/ 158 w 169"/>
                  <a:gd name="T35" fmla="*/ 81 h 166"/>
                  <a:gd name="T36" fmla="*/ 138 w 169"/>
                  <a:gd name="T37" fmla="*/ 123 h 166"/>
                  <a:gd name="T38" fmla="*/ 97 w 169"/>
                  <a:gd name="T39" fmla="*/ 165 h 166"/>
                  <a:gd name="T40" fmla="*/ 94 w 169"/>
                  <a:gd name="T4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66">
                    <a:moveTo>
                      <a:pt x="94" y="166"/>
                    </a:moveTo>
                    <a:cubicBezTo>
                      <a:pt x="92" y="166"/>
                      <a:pt x="91" y="166"/>
                      <a:pt x="89" y="164"/>
                    </a:cubicBezTo>
                    <a:cubicBezTo>
                      <a:pt x="87" y="162"/>
                      <a:pt x="88" y="158"/>
                      <a:pt x="90" y="156"/>
                    </a:cubicBezTo>
                    <a:cubicBezTo>
                      <a:pt x="91" y="156"/>
                      <a:pt x="115" y="137"/>
                      <a:pt x="129" y="117"/>
                    </a:cubicBezTo>
                    <a:cubicBezTo>
                      <a:pt x="136" y="106"/>
                      <a:pt x="142" y="93"/>
                      <a:pt x="147" y="77"/>
                    </a:cubicBezTo>
                    <a:cubicBezTo>
                      <a:pt x="157" y="48"/>
                      <a:pt x="150" y="29"/>
                      <a:pt x="126" y="18"/>
                    </a:cubicBezTo>
                    <a:cubicBezTo>
                      <a:pt x="103" y="6"/>
                      <a:pt x="77" y="16"/>
                      <a:pt x="64" y="39"/>
                    </a:cubicBezTo>
                    <a:cubicBezTo>
                      <a:pt x="64" y="39"/>
                      <a:pt x="63" y="41"/>
                      <a:pt x="63" y="42"/>
                    </a:cubicBezTo>
                    <a:cubicBezTo>
                      <a:pt x="60" y="49"/>
                      <a:pt x="56" y="60"/>
                      <a:pt x="49" y="71"/>
                    </a:cubicBezTo>
                    <a:cubicBezTo>
                      <a:pt x="39" y="88"/>
                      <a:pt x="9" y="96"/>
                      <a:pt x="7" y="96"/>
                    </a:cubicBezTo>
                    <a:cubicBezTo>
                      <a:pt x="4" y="97"/>
                      <a:pt x="1" y="95"/>
                      <a:pt x="0" y="92"/>
                    </a:cubicBezTo>
                    <a:cubicBezTo>
                      <a:pt x="0" y="89"/>
                      <a:pt x="2" y="86"/>
                      <a:pt x="5" y="85"/>
                    </a:cubicBezTo>
                    <a:cubicBezTo>
                      <a:pt x="12" y="83"/>
                      <a:pt x="33" y="76"/>
                      <a:pt x="40" y="65"/>
                    </a:cubicBezTo>
                    <a:cubicBezTo>
                      <a:pt x="46" y="55"/>
                      <a:pt x="50" y="45"/>
                      <a:pt x="52" y="39"/>
                    </a:cubicBezTo>
                    <a:cubicBezTo>
                      <a:pt x="53" y="36"/>
                      <a:pt x="53" y="34"/>
                      <a:pt x="54" y="33"/>
                    </a:cubicBezTo>
                    <a:cubicBezTo>
                      <a:pt x="62" y="20"/>
                      <a:pt x="73" y="10"/>
                      <a:pt x="87" y="5"/>
                    </a:cubicBezTo>
                    <a:cubicBezTo>
                      <a:pt x="102" y="0"/>
                      <a:pt x="117" y="1"/>
                      <a:pt x="131" y="7"/>
                    </a:cubicBezTo>
                    <a:cubicBezTo>
                      <a:pt x="160" y="22"/>
                      <a:pt x="169" y="46"/>
                      <a:pt x="158" y="81"/>
                    </a:cubicBezTo>
                    <a:cubicBezTo>
                      <a:pt x="152" y="98"/>
                      <a:pt x="146" y="112"/>
                      <a:pt x="138" y="123"/>
                    </a:cubicBezTo>
                    <a:cubicBezTo>
                      <a:pt x="123" y="145"/>
                      <a:pt x="98" y="164"/>
                      <a:pt x="97" y="165"/>
                    </a:cubicBezTo>
                    <a:cubicBezTo>
                      <a:pt x="96" y="166"/>
                      <a:pt x="95" y="166"/>
                      <a:pt x="94"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58" name="Freeform 111">
                <a:extLst>
                  <a:ext uri="{FF2B5EF4-FFF2-40B4-BE49-F238E27FC236}">
                    <a16:creationId xmlns:a16="http://schemas.microsoft.com/office/drawing/2014/main" id="{8C41E99F-F469-4196-88EC-D5BB8B1D7029}"/>
                  </a:ext>
                </a:extLst>
              </p:cNvPr>
              <p:cNvSpPr>
                <a:spLocks/>
              </p:cNvSpPr>
              <p:nvPr/>
            </p:nvSpPr>
            <p:spPr bwMode="auto">
              <a:xfrm>
                <a:off x="7217552" y="3370526"/>
                <a:ext cx="479985" cy="464986"/>
              </a:xfrm>
              <a:custGeom>
                <a:avLst/>
                <a:gdLst>
                  <a:gd name="T0" fmla="*/ 141 w 203"/>
                  <a:gd name="T1" fmla="*/ 197 h 197"/>
                  <a:gd name="T2" fmla="*/ 137 w 203"/>
                  <a:gd name="T3" fmla="*/ 196 h 197"/>
                  <a:gd name="T4" fmla="*/ 137 w 203"/>
                  <a:gd name="T5" fmla="*/ 188 h 197"/>
                  <a:gd name="T6" fmla="*/ 171 w 203"/>
                  <a:gd name="T7" fmla="*/ 133 h 197"/>
                  <a:gd name="T8" fmla="*/ 141 w 203"/>
                  <a:gd name="T9" fmla="*/ 30 h 197"/>
                  <a:gd name="T10" fmla="*/ 45 w 203"/>
                  <a:gd name="T11" fmla="*/ 63 h 197"/>
                  <a:gd name="T12" fmla="*/ 41 w 203"/>
                  <a:gd name="T13" fmla="*/ 75 h 197"/>
                  <a:gd name="T14" fmla="*/ 38 w 203"/>
                  <a:gd name="T15" fmla="*/ 82 h 197"/>
                  <a:gd name="T16" fmla="*/ 7 w 203"/>
                  <a:gd name="T17" fmla="*/ 106 h 197"/>
                  <a:gd name="T18" fmla="*/ 0 w 203"/>
                  <a:gd name="T19" fmla="*/ 102 h 197"/>
                  <a:gd name="T20" fmla="*/ 5 w 203"/>
                  <a:gd name="T21" fmla="*/ 95 h 197"/>
                  <a:gd name="T22" fmla="*/ 28 w 203"/>
                  <a:gd name="T23" fmla="*/ 78 h 197"/>
                  <a:gd name="T24" fmla="*/ 30 w 203"/>
                  <a:gd name="T25" fmla="*/ 72 h 197"/>
                  <a:gd name="T26" fmla="*/ 35 w 203"/>
                  <a:gd name="T27" fmla="*/ 58 h 197"/>
                  <a:gd name="T28" fmla="*/ 146 w 203"/>
                  <a:gd name="T29" fmla="*/ 20 h 197"/>
                  <a:gd name="T30" fmla="*/ 182 w 203"/>
                  <a:gd name="T31" fmla="*/ 137 h 197"/>
                  <a:gd name="T32" fmla="*/ 146 w 203"/>
                  <a:gd name="T33" fmla="*/ 195 h 197"/>
                  <a:gd name="T34" fmla="*/ 141 w 203"/>
                  <a:gd name="T3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197">
                    <a:moveTo>
                      <a:pt x="141" y="197"/>
                    </a:moveTo>
                    <a:cubicBezTo>
                      <a:pt x="140" y="197"/>
                      <a:pt x="139" y="197"/>
                      <a:pt x="137" y="196"/>
                    </a:cubicBezTo>
                    <a:cubicBezTo>
                      <a:pt x="135" y="194"/>
                      <a:pt x="135" y="190"/>
                      <a:pt x="137" y="188"/>
                    </a:cubicBezTo>
                    <a:cubicBezTo>
                      <a:pt x="137" y="188"/>
                      <a:pt x="159" y="163"/>
                      <a:pt x="171" y="133"/>
                    </a:cubicBezTo>
                    <a:cubicBezTo>
                      <a:pt x="190" y="86"/>
                      <a:pt x="179" y="49"/>
                      <a:pt x="141" y="30"/>
                    </a:cubicBezTo>
                    <a:cubicBezTo>
                      <a:pt x="106" y="13"/>
                      <a:pt x="62" y="27"/>
                      <a:pt x="45" y="63"/>
                    </a:cubicBezTo>
                    <a:cubicBezTo>
                      <a:pt x="43" y="67"/>
                      <a:pt x="42" y="71"/>
                      <a:pt x="41" y="75"/>
                    </a:cubicBezTo>
                    <a:cubicBezTo>
                      <a:pt x="40" y="77"/>
                      <a:pt x="39" y="80"/>
                      <a:pt x="38" y="82"/>
                    </a:cubicBezTo>
                    <a:cubicBezTo>
                      <a:pt x="32" y="100"/>
                      <a:pt x="8" y="106"/>
                      <a:pt x="7" y="106"/>
                    </a:cubicBezTo>
                    <a:cubicBezTo>
                      <a:pt x="4" y="107"/>
                      <a:pt x="1" y="105"/>
                      <a:pt x="0" y="102"/>
                    </a:cubicBezTo>
                    <a:cubicBezTo>
                      <a:pt x="0" y="99"/>
                      <a:pt x="1" y="96"/>
                      <a:pt x="5" y="95"/>
                    </a:cubicBezTo>
                    <a:cubicBezTo>
                      <a:pt x="5" y="95"/>
                      <a:pt x="24" y="91"/>
                      <a:pt x="28" y="78"/>
                    </a:cubicBezTo>
                    <a:cubicBezTo>
                      <a:pt x="28" y="76"/>
                      <a:pt x="29" y="74"/>
                      <a:pt x="30" y="72"/>
                    </a:cubicBezTo>
                    <a:cubicBezTo>
                      <a:pt x="31" y="67"/>
                      <a:pt x="32" y="63"/>
                      <a:pt x="35" y="58"/>
                    </a:cubicBezTo>
                    <a:cubicBezTo>
                      <a:pt x="55" y="17"/>
                      <a:pt x="105" y="0"/>
                      <a:pt x="146" y="20"/>
                    </a:cubicBezTo>
                    <a:cubicBezTo>
                      <a:pt x="190" y="41"/>
                      <a:pt x="203" y="85"/>
                      <a:pt x="182" y="137"/>
                    </a:cubicBezTo>
                    <a:cubicBezTo>
                      <a:pt x="169" y="169"/>
                      <a:pt x="146" y="194"/>
                      <a:pt x="146" y="195"/>
                    </a:cubicBezTo>
                    <a:cubicBezTo>
                      <a:pt x="144" y="197"/>
                      <a:pt x="143" y="197"/>
                      <a:pt x="14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59" name="Freeform 112">
                <a:extLst>
                  <a:ext uri="{FF2B5EF4-FFF2-40B4-BE49-F238E27FC236}">
                    <a16:creationId xmlns:a16="http://schemas.microsoft.com/office/drawing/2014/main" id="{A9D8A334-40CD-431D-B79D-839BFFF560C7}"/>
                  </a:ext>
                </a:extLst>
              </p:cNvPr>
              <p:cNvSpPr>
                <a:spLocks/>
              </p:cNvSpPr>
              <p:nvPr/>
            </p:nvSpPr>
            <p:spPr bwMode="auto">
              <a:xfrm>
                <a:off x="7295550" y="3585519"/>
                <a:ext cx="191994" cy="202994"/>
              </a:xfrm>
              <a:custGeom>
                <a:avLst/>
                <a:gdLst>
                  <a:gd name="T0" fmla="*/ 7 w 81"/>
                  <a:gd name="T1" fmla="*/ 86 h 86"/>
                  <a:gd name="T2" fmla="*/ 2 w 81"/>
                  <a:gd name="T3" fmla="*/ 83 h 86"/>
                  <a:gd name="T4" fmla="*/ 4 w 81"/>
                  <a:gd name="T5" fmla="*/ 75 h 86"/>
                  <a:gd name="T6" fmla="*/ 45 w 81"/>
                  <a:gd name="T7" fmla="*/ 48 h 86"/>
                  <a:gd name="T8" fmla="*/ 69 w 81"/>
                  <a:gd name="T9" fmla="*/ 5 h 86"/>
                  <a:gd name="T10" fmla="*/ 76 w 81"/>
                  <a:gd name="T11" fmla="*/ 0 h 86"/>
                  <a:gd name="T12" fmla="*/ 81 w 81"/>
                  <a:gd name="T13" fmla="*/ 7 h 86"/>
                  <a:gd name="T14" fmla="*/ 54 w 81"/>
                  <a:gd name="T15" fmla="*/ 56 h 86"/>
                  <a:gd name="T16" fmla="*/ 9 w 81"/>
                  <a:gd name="T17" fmla="*/ 86 h 86"/>
                  <a:gd name="T18" fmla="*/ 7 w 81"/>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6">
                    <a:moveTo>
                      <a:pt x="7" y="86"/>
                    </a:moveTo>
                    <a:cubicBezTo>
                      <a:pt x="5" y="86"/>
                      <a:pt x="3" y="85"/>
                      <a:pt x="2" y="83"/>
                    </a:cubicBezTo>
                    <a:cubicBezTo>
                      <a:pt x="0" y="80"/>
                      <a:pt x="2" y="76"/>
                      <a:pt x="4" y="75"/>
                    </a:cubicBezTo>
                    <a:cubicBezTo>
                      <a:pt x="5" y="75"/>
                      <a:pt x="33" y="62"/>
                      <a:pt x="45" y="48"/>
                    </a:cubicBezTo>
                    <a:cubicBezTo>
                      <a:pt x="65" y="26"/>
                      <a:pt x="69" y="5"/>
                      <a:pt x="69" y="5"/>
                    </a:cubicBezTo>
                    <a:cubicBezTo>
                      <a:pt x="70" y="2"/>
                      <a:pt x="73" y="0"/>
                      <a:pt x="76" y="0"/>
                    </a:cubicBezTo>
                    <a:cubicBezTo>
                      <a:pt x="79" y="1"/>
                      <a:pt x="81" y="4"/>
                      <a:pt x="81" y="7"/>
                    </a:cubicBezTo>
                    <a:cubicBezTo>
                      <a:pt x="80" y="8"/>
                      <a:pt x="75" y="31"/>
                      <a:pt x="54" y="56"/>
                    </a:cubicBezTo>
                    <a:cubicBezTo>
                      <a:pt x="39" y="72"/>
                      <a:pt x="10" y="85"/>
                      <a:pt x="9" y="86"/>
                    </a:cubicBezTo>
                    <a:cubicBezTo>
                      <a:pt x="8" y="86"/>
                      <a:pt x="8" y="86"/>
                      <a:pt x="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grpSp>
        <p:grpSp>
          <p:nvGrpSpPr>
            <p:cNvPr id="167" name="Group 58">
              <a:extLst>
                <a:ext uri="{FF2B5EF4-FFF2-40B4-BE49-F238E27FC236}">
                  <a16:creationId xmlns:a16="http://schemas.microsoft.com/office/drawing/2014/main" id="{4EC5939D-DDF4-49FB-AA16-F567B6F7C6C3}"/>
                </a:ext>
              </a:extLst>
            </p:cNvPr>
            <p:cNvGrpSpPr>
              <a:grpSpLocks noChangeAspect="1"/>
            </p:cNvGrpSpPr>
            <p:nvPr/>
          </p:nvGrpSpPr>
          <p:grpSpPr bwMode="auto">
            <a:xfrm>
              <a:off x="8947864" y="4526513"/>
              <a:ext cx="816848" cy="190626"/>
              <a:chOff x="0" y="2898"/>
              <a:chExt cx="3153" cy="736"/>
            </a:xfrm>
            <a:solidFill>
              <a:schemeClr val="tx2"/>
            </a:solidFill>
            <a:effectLst/>
          </p:grpSpPr>
          <p:sp>
            <p:nvSpPr>
              <p:cNvPr id="247" name="Freeform 59">
                <a:extLst>
                  <a:ext uri="{FF2B5EF4-FFF2-40B4-BE49-F238E27FC236}">
                    <a16:creationId xmlns:a16="http://schemas.microsoft.com/office/drawing/2014/main" id="{C7A8ADEF-CDB2-4894-B40D-7E2B263DD2A3}"/>
                  </a:ext>
                </a:extLst>
              </p:cNvPr>
              <p:cNvSpPr>
                <a:spLocks/>
              </p:cNvSpPr>
              <p:nvPr/>
            </p:nvSpPr>
            <p:spPr bwMode="auto">
              <a:xfrm>
                <a:off x="2569" y="2904"/>
                <a:ext cx="584" cy="728"/>
              </a:xfrm>
              <a:custGeom>
                <a:avLst/>
                <a:gdLst>
                  <a:gd name="T0" fmla="*/ 1282 w 1291"/>
                  <a:gd name="T1" fmla="*/ 3 h 1605"/>
                  <a:gd name="T2" fmla="*/ 1156 w 1291"/>
                  <a:gd name="T3" fmla="*/ 171 h 1605"/>
                  <a:gd name="T4" fmla="*/ 504 w 1291"/>
                  <a:gd name="T5" fmla="*/ 171 h 1605"/>
                  <a:gd name="T6" fmla="*/ 351 w 1291"/>
                  <a:gd name="T7" fmla="*/ 302 h 1605"/>
                  <a:gd name="T8" fmla="*/ 331 w 1291"/>
                  <a:gd name="T9" fmla="*/ 589 h 1605"/>
                  <a:gd name="T10" fmla="*/ 431 w 1291"/>
                  <a:gd name="T11" fmla="*/ 689 h 1605"/>
                  <a:gd name="T12" fmla="*/ 1006 w 1291"/>
                  <a:gd name="T13" fmla="*/ 691 h 1605"/>
                  <a:gd name="T14" fmla="*/ 1289 w 1291"/>
                  <a:gd name="T15" fmla="*/ 966 h 1605"/>
                  <a:gd name="T16" fmla="*/ 1291 w 1291"/>
                  <a:gd name="T17" fmla="*/ 1312 h 1605"/>
                  <a:gd name="T18" fmla="*/ 992 w 1291"/>
                  <a:gd name="T19" fmla="*/ 1605 h 1605"/>
                  <a:gd name="T20" fmla="*/ 0 w 1291"/>
                  <a:gd name="T21" fmla="*/ 1605 h 1605"/>
                  <a:gd name="T22" fmla="*/ 203 w 1291"/>
                  <a:gd name="T23" fmla="*/ 1391 h 1605"/>
                  <a:gd name="T24" fmla="*/ 970 w 1291"/>
                  <a:gd name="T25" fmla="*/ 1390 h 1605"/>
                  <a:gd name="T26" fmla="*/ 1086 w 1291"/>
                  <a:gd name="T27" fmla="*/ 1262 h 1605"/>
                  <a:gd name="T28" fmla="*/ 1084 w 1291"/>
                  <a:gd name="T29" fmla="*/ 984 h 1605"/>
                  <a:gd name="T30" fmla="*/ 975 w 1291"/>
                  <a:gd name="T31" fmla="*/ 884 h 1605"/>
                  <a:gd name="T32" fmla="*/ 412 w 1291"/>
                  <a:gd name="T33" fmla="*/ 884 h 1605"/>
                  <a:gd name="T34" fmla="*/ 133 w 1291"/>
                  <a:gd name="T35" fmla="*/ 599 h 1605"/>
                  <a:gd name="T36" fmla="*/ 152 w 1291"/>
                  <a:gd name="T37" fmla="*/ 251 h 1605"/>
                  <a:gd name="T38" fmla="*/ 470 w 1291"/>
                  <a:gd name="T39" fmla="*/ 0 h 1605"/>
                  <a:gd name="T40" fmla="*/ 1282 w 1291"/>
                  <a:gd name="T41"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1" h="1605">
                    <a:moveTo>
                      <a:pt x="1282" y="3"/>
                    </a:moveTo>
                    <a:cubicBezTo>
                      <a:pt x="1282" y="3"/>
                      <a:pt x="1282" y="112"/>
                      <a:pt x="1156" y="171"/>
                    </a:cubicBezTo>
                    <a:cubicBezTo>
                      <a:pt x="1156" y="171"/>
                      <a:pt x="638" y="171"/>
                      <a:pt x="504" y="171"/>
                    </a:cubicBezTo>
                    <a:cubicBezTo>
                      <a:pt x="352" y="171"/>
                      <a:pt x="351" y="302"/>
                      <a:pt x="351" y="302"/>
                    </a:cubicBezTo>
                    <a:cubicBezTo>
                      <a:pt x="331" y="589"/>
                      <a:pt x="331" y="589"/>
                      <a:pt x="331" y="589"/>
                    </a:cubicBezTo>
                    <a:cubicBezTo>
                      <a:pt x="331" y="589"/>
                      <a:pt x="336" y="689"/>
                      <a:pt x="431" y="689"/>
                    </a:cubicBezTo>
                    <a:cubicBezTo>
                      <a:pt x="431" y="689"/>
                      <a:pt x="930" y="691"/>
                      <a:pt x="1006" y="691"/>
                    </a:cubicBezTo>
                    <a:cubicBezTo>
                      <a:pt x="1083" y="691"/>
                      <a:pt x="1289" y="747"/>
                      <a:pt x="1289" y="966"/>
                    </a:cubicBezTo>
                    <a:cubicBezTo>
                      <a:pt x="1289" y="1185"/>
                      <a:pt x="1291" y="1312"/>
                      <a:pt x="1291" y="1312"/>
                    </a:cubicBezTo>
                    <a:cubicBezTo>
                      <a:pt x="1291" y="1420"/>
                      <a:pt x="1197" y="1602"/>
                      <a:pt x="992" y="1605"/>
                    </a:cubicBezTo>
                    <a:cubicBezTo>
                      <a:pt x="0" y="1605"/>
                      <a:pt x="0" y="1605"/>
                      <a:pt x="0" y="1605"/>
                    </a:cubicBezTo>
                    <a:cubicBezTo>
                      <a:pt x="0" y="1605"/>
                      <a:pt x="37" y="1472"/>
                      <a:pt x="203" y="1391"/>
                    </a:cubicBezTo>
                    <a:cubicBezTo>
                      <a:pt x="970" y="1390"/>
                      <a:pt x="970" y="1390"/>
                      <a:pt x="970" y="1390"/>
                    </a:cubicBezTo>
                    <a:cubicBezTo>
                      <a:pt x="970" y="1390"/>
                      <a:pt x="1078" y="1378"/>
                      <a:pt x="1086" y="1262"/>
                    </a:cubicBezTo>
                    <a:cubicBezTo>
                      <a:pt x="1087" y="1255"/>
                      <a:pt x="1084" y="984"/>
                      <a:pt x="1084" y="984"/>
                    </a:cubicBezTo>
                    <a:cubicBezTo>
                      <a:pt x="1084" y="984"/>
                      <a:pt x="1079" y="884"/>
                      <a:pt x="975" y="884"/>
                    </a:cubicBezTo>
                    <a:cubicBezTo>
                      <a:pt x="883" y="884"/>
                      <a:pt x="412" y="884"/>
                      <a:pt x="412" y="884"/>
                    </a:cubicBezTo>
                    <a:cubicBezTo>
                      <a:pt x="124" y="865"/>
                      <a:pt x="133" y="599"/>
                      <a:pt x="133" y="599"/>
                    </a:cubicBezTo>
                    <a:cubicBezTo>
                      <a:pt x="152" y="251"/>
                      <a:pt x="152" y="251"/>
                      <a:pt x="152" y="251"/>
                    </a:cubicBezTo>
                    <a:cubicBezTo>
                      <a:pt x="152" y="251"/>
                      <a:pt x="185" y="5"/>
                      <a:pt x="470" y="0"/>
                    </a:cubicBezTo>
                    <a:lnTo>
                      <a:pt x="128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48" name="Freeform 60">
                <a:extLst>
                  <a:ext uri="{FF2B5EF4-FFF2-40B4-BE49-F238E27FC236}">
                    <a16:creationId xmlns:a16="http://schemas.microsoft.com/office/drawing/2014/main" id="{CD45785A-D34F-48A5-AC3C-B2663AA4C686}"/>
                  </a:ext>
                </a:extLst>
              </p:cNvPr>
              <p:cNvSpPr>
                <a:spLocks/>
              </p:cNvSpPr>
              <p:nvPr/>
            </p:nvSpPr>
            <p:spPr bwMode="auto">
              <a:xfrm>
                <a:off x="1984" y="3036"/>
                <a:ext cx="583" cy="596"/>
              </a:xfrm>
              <a:custGeom>
                <a:avLst/>
                <a:gdLst>
                  <a:gd name="T0" fmla="*/ 858 w 1288"/>
                  <a:gd name="T1" fmla="*/ 1044 h 1315"/>
                  <a:gd name="T2" fmla="*/ 993 w 1288"/>
                  <a:gd name="T3" fmla="*/ 918 h 1315"/>
                  <a:gd name="T4" fmla="*/ 993 w 1288"/>
                  <a:gd name="T5" fmla="*/ 117 h 1315"/>
                  <a:gd name="T6" fmla="*/ 1102 w 1288"/>
                  <a:gd name="T7" fmla="*/ 0 h 1315"/>
                  <a:gd name="T8" fmla="*/ 1288 w 1288"/>
                  <a:gd name="T9" fmla="*/ 513 h 1315"/>
                  <a:gd name="T10" fmla="*/ 486 w 1288"/>
                  <a:gd name="T11" fmla="*/ 1315 h 1315"/>
                  <a:gd name="T12" fmla="*/ 0 w 1288"/>
                  <a:gd name="T13" fmla="*/ 1154 h 1315"/>
                  <a:gd name="T14" fmla="*/ 103 w 1288"/>
                  <a:gd name="T15" fmla="*/ 1043 h 1315"/>
                  <a:gd name="T16" fmla="*/ 858 w 1288"/>
                  <a:gd name="T17" fmla="*/ 1044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1315">
                    <a:moveTo>
                      <a:pt x="858" y="1044"/>
                    </a:moveTo>
                    <a:cubicBezTo>
                      <a:pt x="994" y="1039"/>
                      <a:pt x="993" y="918"/>
                      <a:pt x="993" y="918"/>
                    </a:cubicBezTo>
                    <a:cubicBezTo>
                      <a:pt x="993" y="117"/>
                      <a:pt x="993" y="117"/>
                      <a:pt x="993" y="117"/>
                    </a:cubicBezTo>
                    <a:cubicBezTo>
                      <a:pt x="1102" y="0"/>
                      <a:pt x="1102" y="0"/>
                      <a:pt x="1102" y="0"/>
                    </a:cubicBezTo>
                    <a:cubicBezTo>
                      <a:pt x="1102" y="0"/>
                      <a:pt x="1288" y="203"/>
                      <a:pt x="1288" y="513"/>
                    </a:cubicBezTo>
                    <a:cubicBezTo>
                      <a:pt x="1288" y="1046"/>
                      <a:pt x="843" y="1315"/>
                      <a:pt x="486" y="1315"/>
                    </a:cubicBezTo>
                    <a:cubicBezTo>
                      <a:pt x="186" y="1315"/>
                      <a:pt x="0" y="1154"/>
                      <a:pt x="0" y="1154"/>
                    </a:cubicBezTo>
                    <a:cubicBezTo>
                      <a:pt x="103" y="1043"/>
                      <a:pt x="103" y="1043"/>
                      <a:pt x="103" y="1043"/>
                    </a:cubicBezTo>
                    <a:lnTo>
                      <a:pt x="858" y="10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49" name="Freeform 61">
                <a:extLst>
                  <a:ext uri="{FF2B5EF4-FFF2-40B4-BE49-F238E27FC236}">
                    <a16:creationId xmlns:a16="http://schemas.microsoft.com/office/drawing/2014/main" id="{3DF9CB5A-7555-4A94-9395-D7C422AD5B2B}"/>
                  </a:ext>
                </a:extLst>
              </p:cNvPr>
              <p:cNvSpPr>
                <a:spLocks/>
              </p:cNvSpPr>
              <p:nvPr/>
            </p:nvSpPr>
            <p:spPr bwMode="auto">
              <a:xfrm>
                <a:off x="2404" y="2994"/>
                <a:ext cx="58" cy="58"/>
              </a:xfrm>
              <a:custGeom>
                <a:avLst/>
                <a:gdLst>
                  <a:gd name="T0" fmla="*/ 128 w 128"/>
                  <a:gd name="T1" fmla="*/ 46 h 129"/>
                  <a:gd name="T2" fmla="*/ 79 w 128"/>
                  <a:gd name="T3" fmla="*/ 0 h 129"/>
                  <a:gd name="T4" fmla="*/ 0 w 128"/>
                  <a:gd name="T5" fmla="*/ 82 h 129"/>
                  <a:gd name="T6" fmla="*/ 26 w 128"/>
                  <a:gd name="T7" fmla="*/ 101 h 129"/>
                  <a:gd name="T8" fmla="*/ 49 w 128"/>
                  <a:gd name="T9" fmla="*/ 129 h 129"/>
                  <a:gd name="T10" fmla="*/ 128 w 128"/>
                  <a:gd name="T11" fmla="*/ 46 h 129"/>
                </a:gdLst>
                <a:ahLst/>
                <a:cxnLst>
                  <a:cxn ang="0">
                    <a:pos x="T0" y="T1"/>
                  </a:cxn>
                  <a:cxn ang="0">
                    <a:pos x="T2" y="T3"/>
                  </a:cxn>
                  <a:cxn ang="0">
                    <a:pos x="T4" y="T5"/>
                  </a:cxn>
                  <a:cxn ang="0">
                    <a:pos x="T6" y="T7"/>
                  </a:cxn>
                  <a:cxn ang="0">
                    <a:pos x="T8" y="T9"/>
                  </a:cxn>
                  <a:cxn ang="0">
                    <a:pos x="T10" y="T11"/>
                  </a:cxn>
                </a:cxnLst>
                <a:rect l="0" t="0" r="r" b="b"/>
                <a:pathLst>
                  <a:path w="128" h="129">
                    <a:moveTo>
                      <a:pt x="128" y="46"/>
                    </a:moveTo>
                    <a:cubicBezTo>
                      <a:pt x="116" y="28"/>
                      <a:pt x="79" y="0"/>
                      <a:pt x="79" y="0"/>
                    </a:cubicBezTo>
                    <a:cubicBezTo>
                      <a:pt x="0" y="82"/>
                      <a:pt x="0" y="82"/>
                      <a:pt x="0" y="82"/>
                    </a:cubicBezTo>
                    <a:cubicBezTo>
                      <a:pt x="0" y="82"/>
                      <a:pt x="18" y="92"/>
                      <a:pt x="26" y="101"/>
                    </a:cubicBezTo>
                    <a:cubicBezTo>
                      <a:pt x="34" y="109"/>
                      <a:pt x="49" y="129"/>
                      <a:pt x="49" y="129"/>
                    </a:cubicBez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50" name="Freeform 62">
                <a:extLst>
                  <a:ext uri="{FF2B5EF4-FFF2-40B4-BE49-F238E27FC236}">
                    <a16:creationId xmlns:a16="http://schemas.microsoft.com/office/drawing/2014/main" id="{5924E9D7-5A60-49EB-97A8-F4D5B4FCE703}"/>
                  </a:ext>
                </a:extLst>
              </p:cNvPr>
              <p:cNvSpPr>
                <a:spLocks/>
              </p:cNvSpPr>
              <p:nvPr/>
            </p:nvSpPr>
            <p:spPr bwMode="auto">
              <a:xfrm>
                <a:off x="1842" y="2904"/>
                <a:ext cx="576" cy="590"/>
              </a:xfrm>
              <a:custGeom>
                <a:avLst/>
                <a:gdLst>
                  <a:gd name="T0" fmla="*/ 1166 w 1272"/>
                  <a:gd name="T1" fmla="*/ 265 h 1301"/>
                  <a:gd name="T2" fmla="*/ 1167 w 1272"/>
                  <a:gd name="T3" fmla="*/ 262 h 1301"/>
                  <a:gd name="T4" fmla="*/ 1272 w 1272"/>
                  <a:gd name="T5" fmla="*/ 154 h 1301"/>
                  <a:gd name="T6" fmla="*/ 800 w 1272"/>
                  <a:gd name="T7" fmla="*/ 0 h 1301"/>
                  <a:gd name="T8" fmla="*/ 0 w 1272"/>
                  <a:gd name="T9" fmla="*/ 806 h 1301"/>
                  <a:gd name="T10" fmla="*/ 175 w 1272"/>
                  <a:gd name="T11" fmla="*/ 1301 h 1301"/>
                  <a:gd name="T12" fmla="*/ 285 w 1272"/>
                  <a:gd name="T13" fmla="*/ 1183 h 1301"/>
                  <a:gd name="T14" fmla="*/ 284 w 1272"/>
                  <a:gd name="T15" fmla="*/ 392 h 1301"/>
                  <a:gd name="T16" fmla="*/ 411 w 1272"/>
                  <a:gd name="T17" fmla="*/ 265 h 1301"/>
                  <a:gd name="T18" fmla="*/ 1166 w 1272"/>
                  <a:gd name="T19" fmla="*/ 265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2" h="1301">
                    <a:moveTo>
                      <a:pt x="1166" y="265"/>
                    </a:moveTo>
                    <a:cubicBezTo>
                      <a:pt x="1167" y="262"/>
                      <a:pt x="1167" y="262"/>
                      <a:pt x="1167" y="262"/>
                    </a:cubicBezTo>
                    <a:cubicBezTo>
                      <a:pt x="1272" y="154"/>
                      <a:pt x="1272" y="154"/>
                      <a:pt x="1272" y="154"/>
                    </a:cubicBezTo>
                    <a:cubicBezTo>
                      <a:pt x="1272" y="154"/>
                      <a:pt x="1079" y="0"/>
                      <a:pt x="800" y="0"/>
                    </a:cubicBezTo>
                    <a:cubicBezTo>
                      <a:pt x="463" y="0"/>
                      <a:pt x="0" y="242"/>
                      <a:pt x="0" y="806"/>
                    </a:cubicBezTo>
                    <a:cubicBezTo>
                      <a:pt x="0" y="1105"/>
                      <a:pt x="175" y="1301"/>
                      <a:pt x="175" y="1301"/>
                    </a:cubicBezTo>
                    <a:cubicBezTo>
                      <a:pt x="285" y="1183"/>
                      <a:pt x="285" y="1183"/>
                      <a:pt x="285" y="1183"/>
                    </a:cubicBezTo>
                    <a:cubicBezTo>
                      <a:pt x="284" y="392"/>
                      <a:pt x="284" y="392"/>
                      <a:pt x="284" y="392"/>
                    </a:cubicBezTo>
                    <a:cubicBezTo>
                      <a:pt x="299" y="263"/>
                      <a:pt x="411" y="265"/>
                      <a:pt x="411" y="265"/>
                    </a:cubicBezTo>
                    <a:cubicBezTo>
                      <a:pt x="1166" y="265"/>
                      <a:pt x="1166" y="265"/>
                      <a:pt x="116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51" name="Freeform 63">
                <a:extLst>
                  <a:ext uri="{FF2B5EF4-FFF2-40B4-BE49-F238E27FC236}">
                    <a16:creationId xmlns:a16="http://schemas.microsoft.com/office/drawing/2014/main" id="{27C87761-DFDD-4995-8821-5C047BBC6D70}"/>
                  </a:ext>
                </a:extLst>
              </p:cNvPr>
              <p:cNvSpPr>
                <a:spLocks/>
              </p:cNvSpPr>
              <p:nvPr/>
            </p:nvSpPr>
            <p:spPr bwMode="auto">
              <a:xfrm>
                <a:off x="1941" y="3479"/>
                <a:ext cx="56" cy="59"/>
              </a:xfrm>
              <a:custGeom>
                <a:avLst/>
                <a:gdLst>
                  <a:gd name="T0" fmla="*/ 80 w 125"/>
                  <a:gd name="T1" fmla="*/ 0 h 131"/>
                  <a:gd name="T2" fmla="*/ 125 w 125"/>
                  <a:gd name="T3" fmla="*/ 51 h 131"/>
                  <a:gd name="T4" fmla="*/ 48 w 125"/>
                  <a:gd name="T5" fmla="*/ 131 h 131"/>
                  <a:gd name="T6" fmla="*/ 0 w 125"/>
                  <a:gd name="T7" fmla="*/ 84 h 131"/>
                  <a:gd name="T8" fmla="*/ 80 w 125"/>
                  <a:gd name="T9" fmla="*/ 0 h 131"/>
                </a:gdLst>
                <a:ahLst/>
                <a:cxnLst>
                  <a:cxn ang="0">
                    <a:pos x="T0" y="T1"/>
                  </a:cxn>
                  <a:cxn ang="0">
                    <a:pos x="T2" y="T3"/>
                  </a:cxn>
                  <a:cxn ang="0">
                    <a:pos x="T4" y="T5"/>
                  </a:cxn>
                  <a:cxn ang="0">
                    <a:pos x="T6" y="T7"/>
                  </a:cxn>
                  <a:cxn ang="0">
                    <a:pos x="T8" y="T9"/>
                  </a:cxn>
                </a:cxnLst>
                <a:rect l="0" t="0" r="r" b="b"/>
                <a:pathLst>
                  <a:path w="125" h="131">
                    <a:moveTo>
                      <a:pt x="80" y="0"/>
                    </a:moveTo>
                    <a:cubicBezTo>
                      <a:pt x="80" y="0"/>
                      <a:pt x="84" y="23"/>
                      <a:pt x="125" y="51"/>
                    </a:cubicBezTo>
                    <a:cubicBezTo>
                      <a:pt x="48" y="131"/>
                      <a:pt x="48" y="131"/>
                      <a:pt x="48" y="131"/>
                    </a:cubicBezTo>
                    <a:cubicBezTo>
                      <a:pt x="48" y="131"/>
                      <a:pt x="5" y="93"/>
                      <a:pt x="0" y="84"/>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52" name="Freeform 64">
                <a:extLst>
                  <a:ext uri="{FF2B5EF4-FFF2-40B4-BE49-F238E27FC236}">
                    <a16:creationId xmlns:a16="http://schemas.microsoft.com/office/drawing/2014/main" id="{491A7732-35C4-491D-9358-9A3E5C8F7732}"/>
                  </a:ext>
                </a:extLst>
              </p:cNvPr>
              <p:cNvSpPr>
                <a:spLocks/>
              </p:cNvSpPr>
              <p:nvPr/>
            </p:nvSpPr>
            <p:spPr bwMode="auto">
              <a:xfrm>
                <a:off x="1356" y="2907"/>
                <a:ext cx="555" cy="724"/>
              </a:xfrm>
              <a:custGeom>
                <a:avLst/>
                <a:gdLst>
                  <a:gd name="T0" fmla="*/ 0 w 1229"/>
                  <a:gd name="T1" fmla="*/ 0 h 1598"/>
                  <a:gd name="T2" fmla="*/ 0 w 1229"/>
                  <a:gd name="T3" fmla="*/ 1374 h 1598"/>
                  <a:gd name="T4" fmla="*/ 198 w 1229"/>
                  <a:gd name="T5" fmla="*/ 1598 h 1598"/>
                  <a:gd name="T6" fmla="*/ 1229 w 1229"/>
                  <a:gd name="T7" fmla="*/ 1598 h 1598"/>
                  <a:gd name="T8" fmla="*/ 1022 w 1229"/>
                  <a:gd name="T9" fmla="*/ 1375 h 1598"/>
                  <a:gd name="T10" fmla="*/ 341 w 1229"/>
                  <a:gd name="T11" fmla="*/ 1374 h 1598"/>
                  <a:gd name="T12" fmla="*/ 233 w 1229"/>
                  <a:gd name="T13" fmla="*/ 1136 h 1598"/>
                  <a:gd name="T14" fmla="*/ 233 w 1229"/>
                  <a:gd name="T15" fmla="*/ 226 h 1598"/>
                  <a:gd name="T16" fmla="*/ 0 w 1229"/>
                  <a:gd name="T17"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9" h="1598">
                    <a:moveTo>
                      <a:pt x="0" y="0"/>
                    </a:moveTo>
                    <a:cubicBezTo>
                      <a:pt x="0" y="0"/>
                      <a:pt x="0" y="1149"/>
                      <a:pt x="0" y="1374"/>
                    </a:cubicBezTo>
                    <a:cubicBezTo>
                      <a:pt x="0" y="1598"/>
                      <a:pt x="198" y="1598"/>
                      <a:pt x="198" y="1598"/>
                    </a:cubicBezTo>
                    <a:cubicBezTo>
                      <a:pt x="198" y="1598"/>
                      <a:pt x="1229" y="1598"/>
                      <a:pt x="1229" y="1598"/>
                    </a:cubicBezTo>
                    <a:cubicBezTo>
                      <a:pt x="1229" y="1598"/>
                      <a:pt x="1215" y="1375"/>
                      <a:pt x="1022" y="1375"/>
                    </a:cubicBezTo>
                    <a:cubicBezTo>
                      <a:pt x="822" y="1375"/>
                      <a:pt x="341" y="1374"/>
                      <a:pt x="341" y="1374"/>
                    </a:cubicBezTo>
                    <a:cubicBezTo>
                      <a:pt x="222" y="1374"/>
                      <a:pt x="233" y="1238"/>
                      <a:pt x="233" y="1136"/>
                    </a:cubicBezTo>
                    <a:cubicBezTo>
                      <a:pt x="233" y="1036"/>
                      <a:pt x="233" y="409"/>
                      <a:pt x="233" y="226"/>
                    </a:cubicBezTo>
                    <a:cubicBezTo>
                      <a:pt x="233" y="16"/>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53" name="Freeform 65">
                <a:extLst>
                  <a:ext uri="{FF2B5EF4-FFF2-40B4-BE49-F238E27FC236}">
                    <a16:creationId xmlns:a16="http://schemas.microsoft.com/office/drawing/2014/main" id="{F65031D8-5243-44DE-9679-D382E8AC6BC7}"/>
                  </a:ext>
                </a:extLst>
              </p:cNvPr>
              <p:cNvSpPr>
                <a:spLocks/>
              </p:cNvSpPr>
              <p:nvPr/>
            </p:nvSpPr>
            <p:spPr bwMode="auto">
              <a:xfrm>
                <a:off x="0" y="2903"/>
                <a:ext cx="681" cy="728"/>
              </a:xfrm>
              <a:custGeom>
                <a:avLst/>
                <a:gdLst>
                  <a:gd name="T0" fmla="*/ 898 w 1506"/>
                  <a:gd name="T1" fmla="*/ 213 h 1607"/>
                  <a:gd name="T2" fmla="*/ 866 w 1506"/>
                  <a:gd name="T3" fmla="*/ 286 h 1607"/>
                  <a:gd name="T4" fmla="*/ 866 w 1506"/>
                  <a:gd name="T5" fmla="*/ 1607 h 1607"/>
                  <a:gd name="T6" fmla="*/ 635 w 1506"/>
                  <a:gd name="T7" fmla="*/ 1380 h 1607"/>
                  <a:gd name="T8" fmla="*/ 635 w 1506"/>
                  <a:gd name="T9" fmla="*/ 287 h 1607"/>
                  <a:gd name="T10" fmla="*/ 608 w 1506"/>
                  <a:gd name="T11" fmla="*/ 216 h 1607"/>
                  <a:gd name="T12" fmla="*/ 536 w 1506"/>
                  <a:gd name="T13" fmla="*/ 188 h 1607"/>
                  <a:gd name="T14" fmla="*/ 253 w 1506"/>
                  <a:gd name="T15" fmla="*/ 188 h 1607"/>
                  <a:gd name="T16" fmla="*/ 0 w 1506"/>
                  <a:gd name="T17" fmla="*/ 0 h 1607"/>
                  <a:gd name="T18" fmla="*/ 1506 w 1506"/>
                  <a:gd name="T19" fmla="*/ 0 h 1607"/>
                  <a:gd name="T20" fmla="*/ 1253 w 1506"/>
                  <a:gd name="T21" fmla="*/ 190 h 1607"/>
                  <a:gd name="T22" fmla="*/ 965 w 1506"/>
                  <a:gd name="T23" fmla="*/ 188 h 1607"/>
                  <a:gd name="T24" fmla="*/ 898 w 1506"/>
                  <a:gd name="T25" fmla="*/ 21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6" h="1607">
                    <a:moveTo>
                      <a:pt x="898" y="213"/>
                    </a:moveTo>
                    <a:cubicBezTo>
                      <a:pt x="868" y="241"/>
                      <a:pt x="866" y="286"/>
                      <a:pt x="866" y="286"/>
                    </a:cubicBezTo>
                    <a:cubicBezTo>
                      <a:pt x="866" y="1607"/>
                      <a:pt x="866" y="1607"/>
                      <a:pt x="866" y="1607"/>
                    </a:cubicBezTo>
                    <a:cubicBezTo>
                      <a:pt x="866" y="1607"/>
                      <a:pt x="635" y="1596"/>
                      <a:pt x="635" y="1380"/>
                    </a:cubicBezTo>
                    <a:cubicBezTo>
                      <a:pt x="635" y="1206"/>
                      <a:pt x="635" y="287"/>
                      <a:pt x="635" y="287"/>
                    </a:cubicBezTo>
                    <a:cubicBezTo>
                      <a:pt x="635" y="287"/>
                      <a:pt x="639" y="255"/>
                      <a:pt x="608" y="216"/>
                    </a:cubicBezTo>
                    <a:cubicBezTo>
                      <a:pt x="582" y="182"/>
                      <a:pt x="536" y="188"/>
                      <a:pt x="536" y="188"/>
                    </a:cubicBezTo>
                    <a:cubicBezTo>
                      <a:pt x="536" y="188"/>
                      <a:pt x="365" y="188"/>
                      <a:pt x="253" y="188"/>
                    </a:cubicBezTo>
                    <a:cubicBezTo>
                      <a:pt x="26" y="188"/>
                      <a:pt x="0" y="0"/>
                      <a:pt x="0" y="0"/>
                    </a:cubicBezTo>
                    <a:cubicBezTo>
                      <a:pt x="1506" y="0"/>
                      <a:pt x="1506" y="0"/>
                      <a:pt x="1506" y="0"/>
                    </a:cubicBezTo>
                    <a:cubicBezTo>
                      <a:pt x="1506" y="0"/>
                      <a:pt x="1472" y="190"/>
                      <a:pt x="1253" y="190"/>
                    </a:cubicBezTo>
                    <a:cubicBezTo>
                      <a:pt x="965" y="188"/>
                      <a:pt x="965" y="188"/>
                      <a:pt x="965" y="188"/>
                    </a:cubicBezTo>
                    <a:cubicBezTo>
                      <a:pt x="965" y="188"/>
                      <a:pt x="927" y="185"/>
                      <a:pt x="89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sp>
            <p:nvSpPr>
              <p:cNvPr id="254" name="Freeform 66">
                <a:extLst>
                  <a:ext uri="{FF2B5EF4-FFF2-40B4-BE49-F238E27FC236}">
                    <a16:creationId xmlns:a16="http://schemas.microsoft.com/office/drawing/2014/main" id="{BDFC8987-4E36-492C-9AF4-C752457E4289}"/>
                  </a:ext>
                </a:extLst>
              </p:cNvPr>
              <p:cNvSpPr>
                <a:spLocks/>
              </p:cNvSpPr>
              <p:nvPr/>
            </p:nvSpPr>
            <p:spPr bwMode="auto">
              <a:xfrm>
                <a:off x="654" y="2898"/>
                <a:ext cx="617" cy="736"/>
              </a:xfrm>
              <a:custGeom>
                <a:avLst/>
                <a:gdLst>
                  <a:gd name="T0" fmla="*/ 756 w 1364"/>
                  <a:gd name="T1" fmla="*/ 188 h 1624"/>
                  <a:gd name="T2" fmla="*/ 326 w 1364"/>
                  <a:gd name="T3" fmla="*/ 188 h 1624"/>
                  <a:gd name="T4" fmla="*/ 200 w 1364"/>
                  <a:gd name="T5" fmla="*/ 15 h 1624"/>
                  <a:gd name="T6" fmla="*/ 636 w 1364"/>
                  <a:gd name="T7" fmla="*/ 15 h 1624"/>
                  <a:gd name="T8" fmla="*/ 766 w 1364"/>
                  <a:gd name="T9" fmla="*/ 13 h 1624"/>
                  <a:gd name="T10" fmla="*/ 1362 w 1364"/>
                  <a:gd name="T11" fmla="*/ 450 h 1624"/>
                  <a:gd name="T12" fmla="*/ 1364 w 1364"/>
                  <a:gd name="T13" fmla="*/ 1619 h 1624"/>
                  <a:gd name="T14" fmla="*/ 1190 w 1364"/>
                  <a:gd name="T15" fmla="*/ 1527 h 1624"/>
                  <a:gd name="T16" fmla="*/ 978 w 1364"/>
                  <a:gd name="T17" fmla="*/ 1617 h 1624"/>
                  <a:gd name="T18" fmla="*/ 361 w 1364"/>
                  <a:gd name="T19" fmla="*/ 1617 h 1624"/>
                  <a:gd name="T20" fmla="*/ 35 w 1364"/>
                  <a:gd name="T21" fmla="*/ 1390 h 1624"/>
                  <a:gd name="T22" fmla="*/ 52 w 1364"/>
                  <a:gd name="T23" fmla="*/ 1035 h 1624"/>
                  <a:gd name="T24" fmla="*/ 505 w 1364"/>
                  <a:gd name="T25" fmla="*/ 670 h 1624"/>
                  <a:gd name="T26" fmla="*/ 1090 w 1364"/>
                  <a:gd name="T27" fmla="*/ 670 h 1624"/>
                  <a:gd name="T28" fmla="*/ 1090 w 1364"/>
                  <a:gd name="T29" fmla="*/ 865 h 1624"/>
                  <a:gd name="T30" fmla="*/ 567 w 1364"/>
                  <a:gd name="T31" fmla="*/ 865 h 1624"/>
                  <a:gd name="T32" fmla="*/ 450 w 1364"/>
                  <a:gd name="T33" fmla="*/ 1427 h 1624"/>
                  <a:gd name="T34" fmla="*/ 923 w 1364"/>
                  <a:gd name="T35" fmla="*/ 1427 h 1624"/>
                  <a:gd name="T36" fmla="*/ 1150 w 1364"/>
                  <a:gd name="T37" fmla="*/ 1213 h 1624"/>
                  <a:gd name="T38" fmla="*/ 1152 w 1364"/>
                  <a:gd name="T39" fmla="*/ 865 h 1624"/>
                  <a:gd name="T40" fmla="*/ 1152 w 1364"/>
                  <a:gd name="T41" fmla="*/ 670 h 1624"/>
                  <a:gd name="T42" fmla="*/ 1150 w 1364"/>
                  <a:gd name="T43" fmla="*/ 435 h 1624"/>
                  <a:gd name="T44" fmla="*/ 906 w 1364"/>
                  <a:gd name="T45" fmla="*/ 187 h 1624"/>
                  <a:gd name="T46" fmla="*/ 756 w 1364"/>
                  <a:gd name="T47" fmla="*/ 188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4" h="1624">
                    <a:moveTo>
                      <a:pt x="756" y="188"/>
                    </a:moveTo>
                    <a:cubicBezTo>
                      <a:pt x="557" y="188"/>
                      <a:pt x="326" y="188"/>
                      <a:pt x="326" y="188"/>
                    </a:cubicBezTo>
                    <a:cubicBezTo>
                      <a:pt x="326" y="188"/>
                      <a:pt x="221" y="146"/>
                      <a:pt x="200" y="15"/>
                    </a:cubicBezTo>
                    <a:cubicBezTo>
                      <a:pt x="200" y="15"/>
                      <a:pt x="420" y="15"/>
                      <a:pt x="636" y="15"/>
                    </a:cubicBezTo>
                    <a:cubicBezTo>
                      <a:pt x="766" y="13"/>
                      <a:pt x="766" y="13"/>
                      <a:pt x="766" y="13"/>
                    </a:cubicBezTo>
                    <a:cubicBezTo>
                      <a:pt x="1271" y="0"/>
                      <a:pt x="1361" y="226"/>
                      <a:pt x="1362" y="450"/>
                    </a:cubicBezTo>
                    <a:cubicBezTo>
                      <a:pt x="1364" y="1619"/>
                      <a:pt x="1364" y="1619"/>
                      <a:pt x="1364" y="1619"/>
                    </a:cubicBezTo>
                    <a:cubicBezTo>
                      <a:pt x="1364" y="1619"/>
                      <a:pt x="1251" y="1590"/>
                      <a:pt x="1190" y="1527"/>
                    </a:cubicBezTo>
                    <a:cubicBezTo>
                      <a:pt x="1190" y="1527"/>
                      <a:pt x="1140" y="1608"/>
                      <a:pt x="978" y="1617"/>
                    </a:cubicBezTo>
                    <a:cubicBezTo>
                      <a:pt x="837" y="1624"/>
                      <a:pt x="446" y="1617"/>
                      <a:pt x="361" y="1617"/>
                    </a:cubicBezTo>
                    <a:cubicBezTo>
                      <a:pt x="227" y="1617"/>
                      <a:pt x="77" y="1549"/>
                      <a:pt x="35" y="1390"/>
                    </a:cubicBezTo>
                    <a:cubicBezTo>
                      <a:pt x="0" y="1255"/>
                      <a:pt x="20" y="1111"/>
                      <a:pt x="52" y="1035"/>
                    </a:cubicBezTo>
                    <a:cubicBezTo>
                      <a:pt x="102" y="915"/>
                      <a:pt x="250" y="670"/>
                      <a:pt x="505" y="670"/>
                    </a:cubicBezTo>
                    <a:cubicBezTo>
                      <a:pt x="665" y="670"/>
                      <a:pt x="1090" y="670"/>
                      <a:pt x="1090" y="670"/>
                    </a:cubicBezTo>
                    <a:cubicBezTo>
                      <a:pt x="1090" y="865"/>
                      <a:pt x="1090" y="865"/>
                      <a:pt x="1090" y="865"/>
                    </a:cubicBezTo>
                    <a:cubicBezTo>
                      <a:pt x="567" y="865"/>
                      <a:pt x="567" y="865"/>
                      <a:pt x="567" y="865"/>
                    </a:cubicBezTo>
                    <a:cubicBezTo>
                      <a:pt x="178" y="841"/>
                      <a:pt x="86" y="1469"/>
                      <a:pt x="450" y="1427"/>
                    </a:cubicBezTo>
                    <a:cubicBezTo>
                      <a:pt x="923" y="1427"/>
                      <a:pt x="923" y="1427"/>
                      <a:pt x="923" y="1427"/>
                    </a:cubicBezTo>
                    <a:cubicBezTo>
                      <a:pt x="1142" y="1427"/>
                      <a:pt x="1150" y="1213"/>
                      <a:pt x="1150" y="1213"/>
                    </a:cubicBezTo>
                    <a:cubicBezTo>
                      <a:pt x="1152" y="865"/>
                      <a:pt x="1152" y="865"/>
                      <a:pt x="1152" y="865"/>
                    </a:cubicBezTo>
                    <a:cubicBezTo>
                      <a:pt x="1152" y="670"/>
                      <a:pt x="1152" y="670"/>
                      <a:pt x="1152" y="670"/>
                    </a:cubicBezTo>
                    <a:cubicBezTo>
                      <a:pt x="1150" y="435"/>
                      <a:pt x="1150" y="435"/>
                      <a:pt x="1150" y="435"/>
                    </a:cubicBezTo>
                    <a:cubicBezTo>
                      <a:pt x="1150" y="230"/>
                      <a:pt x="946" y="188"/>
                      <a:pt x="906" y="187"/>
                    </a:cubicBezTo>
                    <a:cubicBezTo>
                      <a:pt x="859" y="186"/>
                      <a:pt x="756" y="188"/>
                      <a:pt x="756"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7" tIns="81259" rIns="162517" bIns="81259" numCol="1" anchor="t" anchorCtr="0" compatLnSpc="1">
                <a:prstTxWarp prst="textNoShape">
                  <a:avLst/>
                </a:prstTxWarp>
              </a:bodyPr>
              <a:lstStyle/>
              <a:p>
                <a:pPr algn="ctr" defTabSz="609474">
                  <a:defRPr/>
                </a:pPr>
                <a:endParaRPr lang="en-CA" sz="2133" dirty="0">
                  <a:solidFill>
                    <a:srgbClr val="005073"/>
                  </a:solidFill>
                  <a:latin typeface="CiscoSansTT ExtraLight"/>
                  <a:cs typeface="CiscoSansTT Light"/>
                </a:endParaRPr>
              </a:p>
            </p:txBody>
          </p:sp>
        </p:grpSp>
        <p:grpSp>
          <p:nvGrpSpPr>
            <p:cNvPr id="168" name="Group 167">
              <a:extLst>
                <a:ext uri="{FF2B5EF4-FFF2-40B4-BE49-F238E27FC236}">
                  <a16:creationId xmlns:a16="http://schemas.microsoft.com/office/drawing/2014/main" id="{53512B0A-A1C1-40AF-AF3A-3CBD0489E724}"/>
                </a:ext>
              </a:extLst>
            </p:cNvPr>
            <p:cNvGrpSpPr/>
            <p:nvPr/>
          </p:nvGrpSpPr>
          <p:grpSpPr>
            <a:xfrm>
              <a:off x="457199" y="3463886"/>
              <a:ext cx="5032481" cy="1338890"/>
              <a:chOff x="1126281" y="3463885"/>
              <a:chExt cx="4363398" cy="1126775"/>
            </a:xfrm>
          </p:grpSpPr>
          <p:sp>
            <p:nvSpPr>
              <p:cNvPr id="179" name="Rounded Rectangle 145">
                <a:extLst>
                  <a:ext uri="{FF2B5EF4-FFF2-40B4-BE49-F238E27FC236}">
                    <a16:creationId xmlns:a16="http://schemas.microsoft.com/office/drawing/2014/main" id="{D9A34634-870A-4887-B2AD-66677A2D0874}"/>
                  </a:ext>
                </a:extLst>
              </p:cNvPr>
              <p:cNvSpPr/>
              <p:nvPr/>
            </p:nvSpPr>
            <p:spPr>
              <a:xfrm>
                <a:off x="1126281" y="3463885"/>
                <a:ext cx="4363398" cy="1126775"/>
              </a:xfrm>
              <a:prstGeom prst="round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oup 179">
                <a:extLst>
                  <a:ext uri="{FF2B5EF4-FFF2-40B4-BE49-F238E27FC236}">
                    <a16:creationId xmlns:a16="http://schemas.microsoft.com/office/drawing/2014/main" id="{5A1733BE-22A5-4532-9A79-3CE3E333C560}"/>
                  </a:ext>
                </a:extLst>
              </p:cNvPr>
              <p:cNvGrpSpPr/>
              <p:nvPr/>
            </p:nvGrpSpPr>
            <p:grpSpPr>
              <a:xfrm>
                <a:off x="2837195" y="3596773"/>
                <a:ext cx="734854" cy="465290"/>
                <a:chOff x="716106" y="2648368"/>
                <a:chExt cx="332841" cy="440550"/>
              </a:xfrm>
            </p:grpSpPr>
            <p:sp>
              <p:nvSpPr>
                <p:cNvPr id="245" name="Freeform 98">
                  <a:extLst>
                    <a:ext uri="{FF2B5EF4-FFF2-40B4-BE49-F238E27FC236}">
                      <a16:creationId xmlns:a16="http://schemas.microsoft.com/office/drawing/2014/main" id="{126FB997-CD04-482C-B35D-011637BB8F12}"/>
                    </a:ext>
                  </a:extLst>
                </p:cNvPr>
                <p:cNvSpPr>
                  <a:spLocks/>
                </p:cNvSpPr>
                <p:nvPr/>
              </p:nvSpPr>
              <p:spPr bwMode="auto">
                <a:xfrm>
                  <a:off x="716106" y="2648368"/>
                  <a:ext cx="332841" cy="440550"/>
                </a:xfrm>
                <a:custGeom>
                  <a:avLst/>
                  <a:gdLst>
                    <a:gd name="T0" fmla="*/ 132 w 145"/>
                    <a:gd name="T1" fmla="*/ 0 h 192"/>
                    <a:gd name="T2" fmla="*/ 13 w 145"/>
                    <a:gd name="T3" fmla="*/ 0 h 192"/>
                    <a:gd name="T4" fmla="*/ 0 w 145"/>
                    <a:gd name="T5" fmla="*/ 13 h 192"/>
                    <a:gd name="T6" fmla="*/ 0 w 145"/>
                    <a:gd name="T7" fmla="*/ 180 h 192"/>
                    <a:gd name="T8" fmla="*/ 13 w 145"/>
                    <a:gd name="T9" fmla="*/ 192 h 192"/>
                    <a:gd name="T10" fmla="*/ 132 w 145"/>
                    <a:gd name="T11" fmla="*/ 192 h 192"/>
                    <a:gd name="T12" fmla="*/ 145 w 145"/>
                    <a:gd name="T13" fmla="*/ 180 h 192"/>
                    <a:gd name="T14" fmla="*/ 145 w 145"/>
                    <a:gd name="T15" fmla="*/ 13 h 192"/>
                    <a:gd name="T16" fmla="*/ 132 w 145"/>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92">
                      <a:moveTo>
                        <a:pt x="132" y="0"/>
                      </a:moveTo>
                      <a:cubicBezTo>
                        <a:pt x="13" y="0"/>
                        <a:pt x="13" y="0"/>
                        <a:pt x="13" y="0"/>
                      </a:cubicBezTo>
                      <a:cubicBezTo>
                        <a:pt x="6" y="0"/>
                        <a:pt x="0" y="6"/>
                        <a:pt x="0" y="13"/>
                      </a:cubicBezTo>
                      <a:cubicBezTo>
                        <a:pt x="0" y="180"/>
                        <a:pt x="0" y="180"/>
                        <a:pt x="0" y="180"/>
                      </a:cubicBezTo>
                      <a:cubicBezTo>
                        <a:pt x="0" y="187"/>
                        <a:pt x="6" y="192"/>
                        <a:pt x="13" y="192"/>
                      </a:cubicBezTo>
                      <a:cubicBezTo>
                        <a:pt x="132" y="192"/>
                        <a:pt x="132" y="192"/>
                        <a:pt x="132" y="192"/>
                      </a:cubicBezTo>
                      <a:cubicBezTo>
                        <a:pt x="139" y="192"/>
                        <a:pt x="145" y="187"/>
                        <a:pt x="145" y="180"/>
                      </a:cubicBezTo>
                      <a:cubicBezTo>
                        <a:pt x="145" y="13"/>
                        <a:pt x="145" y="13"/>
                        <a:pt x="145" y="13"/>
                      </a:cubicBezTo>
                      <a:cubicBezTo>
                        <a:pt x="145" y="6"/>
                        <a:pt x="139" y="0"/>
                        <a:pt x="132" y="0"/>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46" name="Rectangle 245">
                  <a:extLst>
                    <a:ext uri="{FF2B5EF4-FFF2-40B4-BE49-F238E27FC236}">
                      <a16:creationId xmlns:a16="http://schemas.microsoft.com/office/drawing/2014/main" id="{543BEC14-6174-409E-A146-24E61FE1C1E8}"/>
                    </a:ext>
                  </a:extLst>
                </p:cNvPr>
                <p:cNvSpPr>
                  <a:spLocks noChangeArrowheads="1"/>
                </p:cNvSpPr>
                <p:nvPr/>
              </p:nvSpPr>
              <p:spPr bwMode="auto">
                <a:xfrm>
                  <a:off x="741335" y="2684819"/>
                  <a:ext cx="282380" cy="324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grpSp>
          <p:sp>
            <p:nvSpPr>
              <p:cNvPr id="181" name="Freeform 100">
                <a:extLst>
                  <a:ext uri="{FF2B5EF4-FFF2-40B4-BE49-F238E27FC236}">
                    <a16:creationId xmlns:a16="http://schemas.microsoft.com/office/drawing/2014/main" id="{979AC113-299F-4217-AE22-AA34626F2C42}"/>
                  </a:ext>
                </a:extLst>
              </p:cNvPr>
              <p:cNvSpPr>
                <a:spLocks/>
              </p:cNvSpPr>
              <p:nvPr/>
            </p:nvSpPr>
            <p:spPr bwMode="auto">
              <a:xfrm>
                <a:off x="1413932" y="3616158"/>
                <a:ext cx="273625" cy="485356"/>
              </a:xfrm>
              <a:custGeom>
                <a:avLst/>
                <a:gdLst>
                  <a:gd name="T0" fmla="*/ 62 w 71"/>
                  <a:gd name="T1" fmla="*/ 0 h 126"/>
                  <a:gd name="T2" fmla="*/ 9 w 71"/>
                  <a:gd name="T3" fmla="*/ 0 h 126"/>
                  <a:gd name="T4" fmla="*/ 0 w 71"/>
                  <a:gd name="T5" fmla="*/ 9 h 126"/>
                  <a:gd name="T6" fmla="*/ 0 w 71"/>
                  <a:gd name="T7" fmla="*/ 117 h 126"/>
                  <a:gd name="T8" fmla="*/ 9 w 71"/>
                  <a:gd name="T9" fmla="*/ 126 h 126"/>
                  <a:gd name="T10" fmla="*/ 62 w 71"/>
                  <a:gd name="T11" fmla="*/ 126 h 126"/>
                  <a:gd name="T12" fmla="*/ 71 w 71"/>
                  <a:gd name="T13" fmla="*/ 117 h 126"/>
                  <a:gd name="T14" fmla="*/ 71 w 71"/>
                  <a:gd name="T15" fmla="*/ 9 h 126"/>
                  <a:gd name="T16" fmla="*/ 62 w 71"/>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6">
                    <a:moveTo>
                      <a:pt x="62" y="0"/>
                    </a:moveTo>
                    <a:cubicBezTo>
                      <a:pt x="9" y="0"/>
                      <a:pt x="9" y="0"/>
                      <a:pt x="9" y="0"/>
                    </a:cubicBezTo>
                    <a:cubicBezTo>
                      <a:pt x="4" y="0"/>
                      <a:pt x="0" y="4"/>
                      <a:pt x="0" y="9"/>
                    </a:cubicBezTo>
                    <a:cubicBezTo>
                      <a:pt x="0" y="117"/>
                      <a:pt x="0" y="117"/>
                      <a:pt x="0" y="117"/>
                    </a:cubicBezTo>
                    <a:cubicBezTo>
                      <a:pt x="0" y="122"/>
                      <a:pt x="4" y="126"/>
                      <a:pt x="9" y="126"/>
                    </a:cubicBezTo>
                    <a:cubicBezTo>
                      <a:pt x="62" y="126"/>
                      <a:pt x="62" y="126"/>
                      <a:pt x="62" y="126"/>
                    </a:cubicBezTo>
                    <a:cubicBezTo>
                      <a:pt x="67" y="126"/>
                      <a:pt x="71" y="122"/>
                      <a:pt x="71" y="117"/>
                    </a:cubicBezTo>
                    <a:cubicBezTo>
                      <a:pt x="71" y="9"/>
                      <a:pt x="71" y="9"/>
                      <a:pt x="71" y="9"/>
                    </a:cubicBezTo>
                    <a:cubicBezTo>
                      <a:pt x="71" y="4"/>
                      <a:pt x="67" y="0"/>
                      <a:pt x="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182" name="Rectangle 181">
                <a:extLst>
                  <a:ext uri="{FF2B5EF4-FFF2-40B4-BE49-F238E27FC236}">
                    <a16:creationId xmlns:a16="http://schemas.microsoft.com/office/drawing/2014/main" id="{11288CD0-CCEE-4696-919C-5AC037019181}"/>
                  </a:ext>
                </a:extLst>
              </p:cNvPr>
              <p:cNvSpPr>
                <a:spLocks noChangeArrowheads="1"/>
              </p:cNvSpPr>
              <p:nvPr/>
            </p:nvSpPr>
            <p:spPr bwMode="auto">
              <a:xfrm>
                <a:off x="1441620" y="3686190"/>
                <a:ext cx="218249" cy="335515"/>
              </a:xfrm>
              <a:prstGeom prst="rect">
                <a:avLst/>
              </a:pr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grpSp>
            <p:nvGrpSpPr>
              <p:cNvPr id="183" name="Group 182">
                <a:extLst>
                  <a:ext uri="{FF2B5EF4-FFF2-40B4-BE49-F238E27FC236}">
                    <a16:creationId xmlns:a16="http://schemas.microsoft.com/office/drawing/2014/main" id="{A2CCD711-51EF-4D2E-AF64-D96674D5B9D4}"/>
                  </a:ext>
                </a:extLst>
              </p:cNvPr>
              <p:cNvGrpSpPr/>
              <p:nvPr/>
            </p:nvGrpSpPr>
            <p:grpSpPr>
              <a:xfrm>
                <a:off x="1879189" y="3617110"/>
                <a:ext cx="771714" cy="458358"/>
                <a:chOff x="4831007" y="3572441"/>
                <a:chExt cx="1082675" cy="614362"/>
              </a:xfrm>
            </p:grpSpPr>
            <p:sp>
              <p:nvSpPr>
                <p:cNvPr id="243" name="Freeform 29">
                  <a:extLst>
                    <a:ext uri="{FF2B5EF4-FFF2-40B4-BE49-F238E27FC236}">
                      <a16:creationId xmlns:a16="http://schemas.microsoft.com/office/drawing/2014/main" id="{68438A01-95BE-46D2-BF1C-8FB09794F431}"/>
                    </a:ext>
                  </a:extLst>
                </p:cNvPr>
                <p:cNvSpPr>
                  <a:spLocks/>
                </p:cNvSpPr>
                <p:nvPr/>
              </p:nvSpPr>
              <p:spPr bwMode="auto">
                <a:xfrm>
                  <a:off x="4831007" y="4143941"/>
                  <a:ext cx="1082675" cy="42862"/>
                </a:xfrm>
                <a:custGeom>
                  <a:avLst/>
                  <a:gdLst>
                    <a:gd name="T0" fmla="*/ 808 w 825"/>
                    <a:gd name="T1" fmla="*/ 34 h 34"/>
                    <a:gd name="T2" fmla="*/ 18 w 825"/>
                    <a:gd name="T3" fmla="*/ 34 h 34"/>
                    <a:gd name="T4" fmla="*/ 0 w 825"/>
                    <a:gd name="T5" fmla="*/ 17 h 34"/>
                    <a:gd name="T6" fmla="*/ 18 w 825"/>
                    <a:gd name="T7" fmla="*/ 0 h 34"/>
                    <a:gd name="T8" fmla="*/ 808 w 825"/>
                    <a:gd name="T9" fmla="*/ 0 h 34"/>
                    <a:gd name="T10" fmla="*/ 825 w 825"/>
                    <a:gd name="T11" fmla="*/ 17 h 34"/>
                    <a:gd name="T12" fmla="*/ 808 w 825"/>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25" h="34">
                      <a:moveTo>
                        <a:pt x="808" y="34"/>
                      </a:moveTo>
                      <a:cubicBezTo>
                        <a:pt x="18" y="34"/>
                        <a:pt x="18" y="34"/>
                        <a:pt x="18" y="34"/>
                      </a:cubicBezTo>
                      <a:cubicBezTo>
                        <a:pt x="8" y="34"/>
                        <a:pt x="0" y="26"/>
                        <a:pt x="0" y="17"/>
                      </a:cubicBezTo>
                      <a:cubicBezTo>
                        <a:pt x="0" y="8"/>
                        <a:pt x="8" y="0"/>
                        <a:pt x="18" y="0"/>
                      </a:cubicBezTo>
                      <a:cubicBezTo>
                        <a:pt x="808" y="0"/>
                        <a:pt x="808" y="0"/>
                        <a:pt x="808" y="0"/>
                      </a:cubicBezTo>
                      <a:cubicBezTo>
                        <a:pt x="817" y="0"/>
                        <a:pt x="825" y="8"/>
                        <a:pt x="825" y="17"/>
                      </a:cubicBezTo>
                      <a:cubicBezTo>
                        <a:pt x="825" y="26"/>
                        <a:pt x="817" y="34"/>
                        <a:pt x="808"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sp>
              <p:nvSpPr>
                <p:cNvPr id="244" name="Freeform 30">
                  <a:extLst>
                    <a:ext uri="{FF2B5EF4-FFF2-40B4-BE49-F238E27FC236}">
                      <a16:creationId xmlns:a16="http://schemas.microsoft.com/office/drawing/2014/main" id="{99FB9D41-0544-400B-BD65-E42E05570086}"/>
                    </a:ext>
                  </a:extLst>
                </p:cNvPr>
                <p:cNvSpPr>
                  <a:spLocks noEditPoints="1"/>
                </p:cNvSpPr>
                <p:nvPr/>
              </p:nvSpPr>
              <p:spPr bwMode="auto">
                <a:xfrm>
                  <a:off x="4921495" y="3572441"/>
                  <a:ext cx="901700" cy="528637"/>
                </a:xfrm>
                <a:custGeom>
                  <a:avLst/>
                  <a:gdLst>
                    <a:gd name="T0" fmla="*/ 649 w 687"/>
                    <a:gd name="T1" fmla="*/ 37 h 412"/>
                    <a:gd name="T2" fmla="*/ 649 w 687"/>
                    <a:gd name="T3" fmla="*/ 374 h 412"/>
                    <a:gd name="T4" fmla="*/ 38 w 687"/>
                    <a:gd name="T5" fmla="*/ 374 h 412"/>
                    <a:gd name="T6" fmla="*/ 38 w 687"/>
                    <a:gd name="T7" fmla="*/ 37 h 412"/>
                    <a:gd name="T8" fmla="*/ 649 w 687"/>
                    <a:gd name="T9" fmla="*/ 37 h 412"/>
                    <a:gd name="T10" fmla="*/ 653 w 687"/>
                    <a:gd name="T11" fmla="*/ 0 h 412"/>
                    <a:gd name="T12" fmla="*/ 34 w 687"/>
                    <a:gd name="T13" fmla="*/ 0 h 412"/>
                    <a:gd name="T14" fmla="*/ 0 w 687"/>
                    <a:gd name="T15" fmla="*/ 34 h 412"/>
                    <a:gd name="T16" fmla="*/ 0 w 687"/>
                    <a:gd name="T17" fmla="*/ 378 h 412"/>
                    <a:gd name="T18" fmla="*/ 34 w 687"/>
                    <a:gd name="T19" fmla="*/ 412 h 412"/>
                    <a:gd name="T20" fmla="*/ 653 w 687"/>
                    <a:gd name="T21" fmla="*/ 412 h 412"/>
                    <a:gd name="T22" fmla="*/ 687 w 687"/>
                    <a:gd name="T23" fmla="*/ 378 h 412"/>
                    <a:gd name="T24" fmla="*/ 687 w 687"/>
                    <a:gd name="T25" fmla="*/ 34 h 412"/>
                    <a:gd name="T26" fmla="*/ 653 w 687"/>
                    <a:gd name="T2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7" h="412">
                      <a:moveTo>
                        <a:pt x="649" y="37"/>
                      </a:moveTo>
                      <a:cubicBezTo>
                        <a:pt x="649" y="374"/>
                        <a:pt x="649" y="374"/>
                        <a:pt x="649" y="374"/>
                      </a:cubicBezTo>
                      <a:cubicBezTo>
                        <a:pt x="38" y="374"/>
                        <a:pt x="38" y="374"/>
                        <a:pt x="38" y="374"/>
                      </a:cubicBezTo>
                      <a:cubicBezTo>
                        <a:pt x="38" y="37"/>
                        <a:pt x="38" y="37"/>
                        <a:pt x="38" y="37"/>
                      </a:cubicBezTo>
                      <a:cubicBezTo>
                        <a:pt x="649" y="37"/>
                        <a:pt x="649" y="37"/>
                        <a:pt x="649" y="37"/>
                      </a:cubicBezTo>
                      <a:moveTo>
                        <a:pt x="653" y="0"/>
                      </a:moveTo>
                      <a:cubicBezTo>
                        <a:pt x="34" y="0"/>
                        <a:pt x="34" y="0"/>
                        <a:pt x="34" y="0"/>
                      </a:cubicBezTo>
                      <a:cubicBezTo>
                        <a:pt x="16" y="0"/>
                        <a:pt x="0" y="15"/>
                        <a:pt x="0" y="34"/>
                      </a:cubicBezTo>
                      <a:cubicBezTo>
                        <a:pt x="0" y="378"/>
                        <a:pt x="0" y="378"/>
                        <a:pt x="0" y="378"/>
                      </a:cubicBezTo>
                      <a:cubicBezTo>
                        <a:pt x="0" y="397"/>
                        <a:pt x="16" y="412"/>
                        <a:pt x="34" y="412"/>
                      </a:cubicBezTo>
                      <a:cubicBezTo>
                        <a:pt x="653" y="412"/>
                        <a:pt x="653" y="412"/>
                        <a:pt x="653" y="412"/>
                      </a:cubicBezTo>
                      <a:cubicBezTo>
                        <a:pt x="672" y="412"/>
                        <a:pt x="687" y="397"/>
                        <a:pt x="687" y="378"/>
                      </a:cubicBezTo>
                      <a:cubicBezTo>
                        <a:pt x="687" y="34"/>
                        <a:pt x="687" y="34"/>
                        <a:pt x="687" y="34"/>
                      </a:cubicBezTo>
                      <a:cubicBezTo>
                        <a:pt x="687" y="15"/>
                        <a:pt x="672" y="0"/>
                        <a:pt x="653"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latin typeface="CiscoSansTT ExtraLight" panose="020B0303020201020303" pitchFamily="34" charset="0"/>
                  </a:endParaRPr>
                </a:p>
              </p:txBody>
            </p:sp>
          </p:grpSp>
          <p:sp>
            <p:nvSpPr>
              <p:cNvPr id="184" name="TextBox 183">
                <a:extLst>
                  <a:ext uri="{FF2B5EF4-FFF2-40B4-BE49-F238E27FC236}">
                    <a16:creationId xmlns:a16="http://schemas.microsoft.com/office/drawing/2014/main" id="{C94195F6-172D-4510-8782-EEF45B4AA841}"/>
                  </a:ext>
                </a:extLst>
              </p:cNvPr>
              <p:cNvSpPr txBox="1"/>
              <p:nvPr/>
            </p:nvSpPr>
            <p:spPr>
              <a:xfrm>
                <a:off x="1213746" y="4151204"/>
                <a:ext cx="665443" cy="254943"/>
              </a:xfrm>
              <a:prstGeom prst="rect">
                <a:avLst/>
              </a:prstGeom>
              <a:noFill/>
            </p:spPr>
            <p:txBody>
              <a:bodyPr wrap="square" rtlCol="0">
                <a:spAutoFit/>
              </a:bodyPr>
              <a:lstStyle/>
              <a:p>
                <a:pPr algn="ctr"/>
                <a:r>
                  <a:rPr lang="en-US" sz="1333" dirty="0">
                    <a:latin typeface="+mn-lt"/>
                  </a:rPr>
                  <a:t>Mobile</a:t>
                </a:r>
              </a:p>
            </p:txBody>
          </p:sp>
          <p:sp>
            <p:nvSpPr>
              <p:cNvPr id="185" name="TextBox 184">
                <a:extLst>
                  <a:ext uri="{FF2B5EF4-FFF2-40B4-BE49-F238E27FC236}">
                    <a16:creationId xmlns:a16="http://schemas.microsoft.com/office/drawing/2014/main" id="{3E4A7DC6-8607-441A-9B2A-5A208722D003}"/>
                  </a:ext>
                </a:extLst>
              </p:cNvPr>
              <p:cNvSpPr txBox="1"/>
              <p:nvPr/>
            </p:nvSpPr>
            <p:spPr>
              <a:xfrm>
                <a:off x="1902316" y="4151204"/>
                <a:ext cx="748587" cy="254943"/>
              </a:xfrm>
              <a:prstGeom prst="rect">
                <a:avLst/>
              </a:prstGeom>
              <a:noFill/>
            </p:spPr>
            <p:txBody>
              <a:bodyPr wrap="square" rtlCol="0">
                <a:spAutoFit/>
              </a:bodyPr>
              <a:lstStyle/>
              <a:p>
                <a:pPr algn="ctr"/>
                <a:r>
                  <a:rPr lang="en-US" sz="1333" dirty="0">
                    <a:latin typeface="+mn-lt"/>
                  </a:rPr>
                  <a:t>Laptop</a:t>
                </a:r>
              </a:p>
            </p:txBody>
          </p:sp>
          <p:sp>
            <p:nvSpPr>
              <p:cNvPr id="186" name="TextBox 185">
                <a:extLst>
                  <a:ext uri="{FF2B5EF4-FFF2-40B4-BE49-F238E27FC236}">
                    <a16:creationId xmlns:a16="http://schemas.microsoft.com/office/drawing/2014/main" id="{6B2CDC8E-5E17-482F-B3A5-BD61650909A5}"/>
                  </a:ext>
                </a:extLst>
              </p:cNvPr>
              <p:cNvSpPr txBox="1"/>
              <p:nvPr/>
            </p:nvSpPr>
            <p:spPr>
              <a:xfrm>
                <a:off x="2674720" y="4033578"/>
                <a:ext cx="1055155" cy="430747"/>
              </a:xfrm>
              <a:prstGeom prst="rect">
                <a:avLst/>
              </a:prstGeom>
              <a:noFill/>
            </p:spPr>
            <p:txBody>
              <a:bodyPr wrap="square" rtlCol="0">
                <a:spAutoFit/>
              </a:bodyPr>
              <a:lstStyle/>
              <a:p>
                <a:pPr algn="ctr"/>
                <a:r>
                  <a:rPr lang="en-US" sz="1333" dirty="0">
                    <a:latin typeface="+mn-lt"/>
                  </a:rPr>
                  <a:t>Video </a:t>
                </a:r>
              </a:p>
              <a:p>
                <a:pPr algn="ctr"/>
                <a:r>
                  <a:rPr lang="en-US" sz="1333" dirty="0">
                    <a:latin typeface="+mn-lt"/>
                  </a:rPr>
                  <a:t>Endpoints</a:t>
                </a:r>
              </a:p>
            </p:txBody>
          </p:sp>
          <p:grpSp>
            <p:nvGrpSpPr>
              <p:cNvPr id="187" name="Group 186">
                <a:extLst>
                  <a:ext uri="{FF2B5EF4-FFF2-40B4-BE49-F238E27FC236}">
                    <a16:creationId xmlns:a16="http://schemas.microsoft.com/office/drawing/2014/main" id="{BD61CDEA-E8E4-4411-8746-105B3D9CAD27}"/>
                  </a:ext>
                </a:extLst>
              </p:cNvPr>
              <p:cNvGrpSpPr/>
              <p:nvPr/>
            </p:nvGrpSpPr>
            <p:grpSpPr>
              <a:xfrm>
                <a:off x="4786376" y="3638650"/>
                <a:ext cx="518300" cy="488637"/>
                <a:chOff x="549275" y="1196975"/>
                <a:chExt cx="701913" cy="661741"/>
              </a:xfrm>
            </p:grpSpPr>
            <p:sp>
              <p:nvSpPr>
                <p:cNvPr id="223" name="Freeform 116">
                  <a:extLst>
                    <a:ext uri="{FF2B5EF4-FFF2-40B4-BE49-F238E27FC236}">
                      <a16:creationId xmlns:a16="http://schemas.microsoft.com/office/drawing/2014/main" id="{1B17B71F-F735-4B29-909C-2B9510449DDE}"/>
                    </a:ext>
                  </a:extLst>
                </p:cNvPr>
                <p:cNvSpPr>
                  <a:spLocks/>
                </p:cNvSpPr>
                <p:nvPr/>
              </p:nvSpPr>
              <p:spPr bwMode="auto">
                <a:xfrm>
                  <a:off x="933465" y="1417555"/>
                  <a:ext cx="317723" cy="441161"/>
                </a:xfrm>
                <a:custGeom>
                  <a:avLst/>
                  <a:gdLst>
                    <a:gd name="T0" fmla="*/ 5 w 52"/>
                    <a:gd name="T1" fmla="*/ 0 h 74"/>
                    <a:gd name="T2" fmla="*/ 0 w 52"/>
                    <a:gd name="T3" fmla="*/ 5 h 74"/>
                    <a:gd name="T4" fmla="*/ 0 w 52"/>
                    <a:gd name="T5" fmla="*/ 74 h 74"/>
                    <a:gd name="T6" fmla="*/ 52 w 52"/>
                    <a:gd name="T7" fmla="*/ 74 h 74"/>
                    <a:gd name="T8" fmla="*/ 52 w 52"/>
                    <a:gd name="T9" fmla="*/ 5 h 74"/>
                    <a:gd name="T10" fmla="*/ 47 w 52"/>
                    <a:gd name="T11" fmla="*/ 0 h 74"/>
                    <a:gd name="T12" fmla="*/ 5 w 52"/>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2" h="74">
                      <a:moveTo>
                        <a:pt x="5" y="0"/>
                      </a:moveTo>
                      <a:cubicBezTo>
                        <a:pt x="2" y="0"/>
                        <a:pt x="0" y="2"/>
                        <a:pt x="0" y="5"/>
                      </a:cubicBezTo>
                      <a:cubicBezTo>
                        <a:pt x="0" y="74"/>
                        <a:pt x="0" y="74"/>
                        <a:pt x="0" y="74"/>
                      </a:cubicBezTo>
                      <a:cubicBezTo>
                        <a:pt x="52" y="74"/>
                        <a:pt x="52" y="74"/>
                        <a:pt x="52" y="74"/>
                      </a:cubicBezTo>
                      <a:cubicBezTo>
                        <a:pt x="52" y="5"/>
                        <a:pt x="52" y="5"/>
                        <a:pt x="52" y="5"/>
                      </a:cubicBezTo>
                      <a:cubicBezTo>
                        <a:pt x="52" y="2"/>
                        <a:pt x="50" y="0"/>
                        <a:pt x="47" y="0"/>
                      </a:cubicBezTo>
                      <a:lnTo>
                        <a:pt x="5" y="0"/>
                      </a:lnTo>
                      <a:close/>
                    </a:path>
                  </a:pathLst>
                </a:custGeom>
                <a:solidFill>
                  <a:srgbClr val="EB655F">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4" name="Freeform 106">
                  <a:extLst>
                    <a:ext uri="{FF2B5EF4-FFF2-40B4-BE49-F238E27FC236}">
                      <a16:creationId xmlns:a16="http://schemas.microsoft.com/office/drawing/2014/main" id="{2AA9316D-6B6A-4058-83D9-4C4C2C44AB87}"/>
                    </a:ext>
                  </a:extLst>
                </p:cNvPr>
                <p:cNvSpPr>
                  <a:spLocks/>
                </p:cNvSpPr>
                <p:nvPr/>
              </p:nvSpPr>
              <p:spPr bwMode="auto">
                <a:xfrm>
                  <a:off x="549275" y="1196975"/>
                  <a:ext cx="427283" cy="661741"/>
                </a:xfrm>
                <a:custGeom>
                  <a:avLst/>
                  <a:gdLst>
                    <a:gd name="T0" fmla="*/ 5 w 70"/>
                    <a:gd name="T1" fmla="*/ 0 h 111"/>
                    <a:gd name="T2" fmla="*/ 0 w 70"/>
                    <a:gd name="T3" fmla="*/ 5 h 111"/>
                    <a:gd name="T4" fmla="*/ 0 w 70"/>
                    <a:gd name="T5" fmla="*/ 111 h 111"/>
                    <a:gd name="T6" fmla="*/ 70 w 70"/>
                    <a:gd name="T7" fmla="*/ 111 h 111"/>
                    <a:gd name="T8" fmla="*/ 70 w 70"/>
                    <a:gd name="T9" fmla="*/ 5 h 111"/>
                    <a:gd name="T10" fmla="*/ 65 w 70"/>
                    <a:gd name="T11" fmla="*/ 0 h 111"/>
                    <a:gd name="T12" fmla="*/ 5 w 7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0" h="111">
                      <a:moveTo>
                        <a:pt x="5" y="0"/>
                      </a:moveTo>
                      <a:cubicBezTo>
                        <a:pt x="2" y="0"/>
                        <a:pt x="0" y="3"/>
                        <a:pt x="0" y="5"/>
                      </a:cubicBezTo>
                      <a:cubicBezTo>
                        <a:pt x="0" y="111"/>
                        <a:pt x="0" y="111"/>
                        <a:pt x="0" y="111"/>
                      </a:cubicBezTo>
                      <a:cubicBezTo>
                        <a:pt x="70" y="111"/>
                        <a:pt x="70" y="111"/>
                        <a:pt x="70" y="111"/>
                      </a:cubicBezTo>
                      <a:cubicBezTo>
                        <a:pt x="70" y="5"/>
                        <a:pt x="70" y="5"/>
                        <a:pt x="70" y="5"/>
                      </a:cubicBezTo>
                      <a:cubicBezTo>
                        <a:pt x="70" y="3"/>
                        <a:pt x="67" y="0"/>
                        <a:pt x="65" y="0"/>
                      </a:cubicBezTo>
                      <a:lnTo>
                        <a:pt x="5" y="0"/>
                      </a:lnTo>
                      <a:close/>
                    </a:path>
                  </a:pathLst>
                </a:custGeom>
                <a:solidFill>
                  <a:srgbClr val="EB6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5" name="Rectangle 224">
                  <a:extLst>
                    <a:ext uri="{FF2B5EF4-FFF2-40B4-BE49-F238E27FC236}">
                      <a16:creationId xmlns:a16="http://schemas.microsoft.com/office/drawing/2014/main" id="{2D15D59F-0548-4548-B980-82F4EED23684}"/>
                    </a:ext>
                  </a:extLst>
                </p:cNvPr>
                <p:cNvSpPr>
                  <a:spLocks noChangeArrowheads="1"/>
                </p:cNvSpPr>
                <p:nvPr/>
              </p:nvSpPr>
              <p:spPr bwMode="auto">
                <a:xfrm>
                  <a:off x="628158"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6" name="Rectangle 225">
                  <a:extLst>
                    <a:ext uri="{FF2B5EF4-FFF2-40B4-BE49-F238E27FC236}">
                      <a16:creationId xmlns:a16="http://schemas.microsoft.com/office/drawing/2014/main" id="{C63D7A13-C1EC-4D2C-A80F-657E24EBB775}"/>
                    </a:ext>
                  </a:extLst>
                </p:cNvPr>
                <p:cNvSpPr>
                  <a:spLocks noChangeArrowheads="1"/>
                </p:cNvSpPr>
                <p:nvPr/>
              </p:nvSpPr>
              <p:spPr bwMode="auto">
                <a:xfrm>
                  <a:off x="731875"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7" name="Rectangle 226">
                  <a:extLst>
                    <a:ext uri="{FF2B5EF4-FFF2-40B4-BE49-F238E27FC236}">
                      <a16:creationId xmlns:a16="http://schemas.microsoft.com/office/drawing/2014/main" id="{8D4C2F63-B1A9-4208-978E-8817C06C4FD8}"/>
                    </a:ext>
                  </a:extLst>
                </p:cNvPr>
                <p:cNvSpPr>
                  <a:spLocks noChangeArrowheads="1"/>
                </p:cNvSpPr>
                <p:nvPr/>
              </p:nvSpPr>
              <p:spPr bwMode="auto">
                <a:xfrm>
                  <a:off x="835591" y="1274397"/>
                  <a:ext cx="61353" cy="59162"/>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8" name="Rectangle 227">
                  <a:extLst>
                    <a:ext uri="{FF2B5EF4-FFF2-40B4-BE49-F238E27FC236}">
                      <a16:creationId xmlns:a16="http://schemas.microsoft.com/office/drawing/2014/main" id="{A5ABF3AE-877E-442D-BA6D-4773114CAED2}"/>
                    </a:ext>
                  </a:extLst>
                </p:cNvPr>
                <p:cNvSpPr>
                  <a:spLocks noChangeArrowheads="1"/>
                </p:cNvSpPr>
                <p:nvPr/>
              </p:nvSpPr>
              <p:spPr bwMode="auto">
                <a:xfrm>
                  <a:off x="628158"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9" name="Rectangle 228">
                  <a:extLst>
                    <a:ext uri="{FF2B5EF4-FFF2-40B4-BE49-F238E27FC236}">
                      <a16:creationId xmlns:a16="http://schemas.microsoft.com/office/drawing/2014/main" id="{29D60AEF-3879-4E17-B8DD-F13AE75BB621}"/>
                    </a:ext>
                  </a:extLst>
                </p:cNvPr>
                <p:cNvSpPr>
                  <a:spLocks noChangeArrowheads="1"/>
                </p:cNvSpPr>
                <p:nvPr/>
              </p:nvSpPr>
              <p:spPr bwMode="auto">
                <a:xfrm>
                  <a:off x="731875"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0" name="Rectangle 229">
                  <a:extLst>
                    <a:ext uri="{FF2B5EF4-FFF2-40B4-BE49-F238E27FC236}">
                      <a16:creationId xmlns:a16="http://schemas.microsoft.com/office/drawing/2014/main" id="{6E409005-82BD-4224-951B-3656FEAF86C7}"/>
                    </a:ext>
                  </a:extLst>
                </p:cNvPr>
                <p:cNvSpPr>
                  <a:spLocks noChangeArrowheads="1"/>
                </p:cNvSpPr>
                <p:nvPr/>
              </p:nvSpPr>
              <p:spPr bwMode="auto">
                <a:xfrm>
                  <a:off x="835591" y="1524924"/>
                  <a:ext cx="61353" cy="6500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1" name="Rectangle 230">
                  <a:extLst>
                    <a:ext uri="{FF2B5EF4-FFF2-40B4-BE49-F238E27FC236}">
                      <a16:creationId xmlns:a16="http://schemas.microsoft.com/office/drawing/2014/main" id="{4B2FC75F-0EDF-45C0-A757-3224B1601072}"/>
                    </a:ext>
                  </a:extLst>
                </p:cNvPr>
                <p:cNvSpPr>
                  <a:spLocks noChangeArrowheads="1"/>
                </p:cNvSpPr>
                <p:nvPr/>
              </p:nvSpPr>
              <p:spPr bwMode="auto">
                <a:xfrm>
                  <a:off x="628158"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2" name="Rectangle 231">
                  <a:extLst>
                    <a:ext uri="{FF2B5EF4-FFF2-40B4-BE49-F238E27FC236}">
                      <a16:creationId xmlns:a16="http://schemas.microsoft.com/office/drawing/2014/main" id="{DDFE8BD0-9C59-47DB-943B-1FBD8F97379B}"/>
                    </a:ext>
                  </a:extLst>
                </p:cNvPr>
                <p:cNvSpPr>
                  <a:spLocks noChangeArrowheads="1"/>
                </p:cNvSpPr>
                <p:nvPr/>
              </p:nvSpPr>
              <p:spPr bwMode="auto">
                <a:xfrm>
                  <a:off x="731875"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3" name="Rectangle 232">
                  <a:extLst>
                    <a:ext uri="{FF2B5EF4-FFF2-40B4-BE49-F238E27FC236}">
                      <a16:creationId xmlns:a16="http://schemas.microsoft.com/office/drawing/2014/main" id="{66C8DE23-9694-4206-8A15-1869279BC641}"/>
                    </a:ext>
                  </a:extLst>
                </p:cNvPr>
                <p:cNvSpPr>
                  <a:spLocks noChangeArrowheads="1"/>
                </p:cNvSpPr>
                <p:nvPr/>
              </p:nvSpPr>
              <p:spPr bwMode="auto">
                <a:xfrm>
                  <a:off x="835591" y="1399295"/>
                  <a:ext cx="61353" cy="65736"/>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4" name="Rectangle 233">
                  <a:extLst>
                    <a:ext uri="{FF2B5EF4-FFF2-40B4-BE49-F238E27FC236}">
                      <a16:creationId xmlns:a16="http://schemas.microsoft.com/office/drawing/2014/main" id="{2CEED8EF-D4C2-4A1D-B04C-F811A4676355}"/>
                    </a:ext>
                  </a:extLst>
                </p:cNvPr>
                <p:cNvSpPr>
                  <a:spLocks noChangeArrowheads="1"/>
                </p:cNvSpPr>
                <p:nvPr/>
              </p:nvSpPr>
              <p:spPr bwMode="auto">
                <a:xfrm>
                  <a:off x="1015269"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5" name="Rectangle 234">
                  <a:extLst>
                    <a:ext uri="{FF2B5EF4-FFF2-40B4-BE49-F238E27FC236}">
                      <a16:creationId xmlns:a16="http://schemas.microsoft.com/office/drawing/2014/main" id="{F9A1F05C-9813-40F0-9479-484C918CC3C0}"/>
                    </a:ext>
                  </a:extLst>
                </p:cNvPr>
                <p:cNvSpPr>
                  <a:spLocks noChangeArrowheads="1"/>
                </p:cNvSpPr>
                <p:nvPr/>
              </p:nvSpPr>
              <p:spPr bwMode="auto">
                <a:xfrm>
                  <a:off x="1085388" y="1476718"/>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6" name="Rectangle 235">
                  <a:extLst>
                    <a:ext uri="{FF2B5EF4-FFF2-40B4-BE49-F238E27FC236}">
                      <a16:creationId xmlns:a16="http://schemas.microsoft.com/office/drawing/2014/main" id="{057B1717-4C15-4A20-90DA-A3C34E65860E}"/>
                    </a:ext>
                  </a:extLst>
                </p:cNvPr>
                <p:cNvSpPr>
                  <a:spLocks noChangeArrowheads="1"/>
                </p:cNvSpPr>
                <p:nvPr/>
              </p:nvSpPr>
              <p:spPr bwMode="auto">
                <a:xfrm>
                  <a:off x="1156967" y="1476718"/>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7" name="Rectangle 236">
                  <a:extLst>
                    <a:ext uri="{FF2B5EF4-FFF2-40B4-BE49-F238E27FC236}">
                      <a16:creationId xmlns:a16="http://schemas.microsoft.com/office/drawing/2014/main" id="{1915DD34-153B-4E1E-8D8A-3C17E69A6C22}"/>
                    </a:ext>
                  </a:extLst>
                </p:cNvPr>
                <p:cNvSpPr>
                  <a:spLocks noChangeArrowheads="1"/>
                </p:cNvSpPr>
                <p:nvPr/>
              </p:nvSpPr>
              <p:spPr bwMode="auto">
                <a:xfrm>
                  <a:off x="1015269"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8" name="Rectangle 237">
                  <a:extLst>
                    <a:ext uri="{FF2B5EF4-FFF2-40B4-BE49-F238E27FC236}">
                      <a16:creationId xmlns:a16="http://schemas.microsoft.com/office/drawing/2014/main" id="{2BCC0E12-9F24-4A9F-BA55-8D56F4592914}"/>
                    </a:ext>
                  </a:extLst>
                </p:cNvPr>
                <p:cNvSpPr>
                  <a:spLocks noChangeArrowheads="1"/>
                </p:cNvSpPr>
                <p:nvPr/>
              </p:nvSpPr>
              <p:spPr bwMode="auto">
                <a:xfrm>
                  <a:off x="1085388" y="1668082"/>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39" name="Rectangle 238">
                  <a:extLst>
                    <a:ext uri="{FF2B5EF4-FFF2-40B4-BE49-F238E27FC236}">
                      <a16:creationId xmlns:a16="http://schemas.microsoft.com/office/drawing/2014/main" id="{813B8D76-F520-4325-B635-127A8CC2960C}"/>
                    </a:ext>
                  </a:extLst>
                </p:cNvPr>
                <p:cNvSpPr>
                  <a:spLocks noChangeArrowheads="1"/>
                </p:cNvSpPr>
                <p:nvPr/>
              </p:nvSpPr>
              <p:spPr bwMode="auto">
                <a:xfrm>
                  <a:off x="1156967" y="1668082"/>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40" name="Rectangle 239">
                  <a:extLst>
                    <a:ext uri="{FF2B5EF4-FFF2-40B4-BE49-F238E27FC236}">
                      <a16:creationId xmlns:a16="http://schemas.microsoft.com/office/drawing/2014/main" id="{07588B75-0C43-4E80-9430-4EDD4CB29BA0}"/>
                    </a:ext>
                  </a:extLst>
                </p:cNvPr>
                <p:cNvSpPr>
                  <a:spLocks noChangeArrowheads="1"/>
                </p:cNvSpPr>
                <p:nvPr/>
              </p:nvSpPr>
              <p:spPr bwMode="auto">
                <a:xfrm>
                  <a:off x="1015269"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41" name="Rectangle 240">
                  <a:extLst>
                    <a:ext uri="{FF2B5EF4-FFF2-40B4-BE49-F238E27FC236}">
                      <a16:creationId xmlns:a16="http://schemas.microsoft.com/office/drawing/2014/main" id="{AE917F9A-C1E8-4B27-BE72-569FEB9669DF}"/>
                    </a:ext>
                  </a:extLst>
                </p:cNvPr>
                <p:cNvSpPr>
                  <a:spLocks noChangeArrowheads="1"/>
                </p:cNvSpPr>
                <p:nvPr/>
              </p:nvSpPr>
              <p:spPr bwMode="auto">
                <a:xfrm>
                  <a:off x="1085388" y="1572400"/>
                  <a:ext cx="43094"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42" name="Rectangle 241">
                  <a:extLst>
                    <a:ext uri="{FF2B5EF4-FFF2-40B4-BE49-F238E27FC236}">
                      <a16:creationId xmlns:a16="http://schemas.microsoft.com/office/drawing/2014/main" id="{A7A450D7-3B60-4EE7-9195-3169023B3B3B}"/>
                    </a:ext>
                  </a:extLst>
                </p:cNvPr>
                <p:cNvSpPr>
                  <a:spLocks noChangeArrowheads="1"/>
                </p:cNvSpPr>
                <p:nvPr/>
              </p:nvSpPr>
              <p:spPr bwMode="auto">
                <a:xfrm>
                  <a:off x="1156967" y="1572400"/>
                  <a:ext cx="42363" cy="41633"/>
                </a:xfrm>
                <a:prstGeom prst="rect">
                  <a:avLst/>
                </a:prstGeom>
                <a:solidFill>
                  <a:srgbClr val="0D274D"/>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grpSp>
          <p:sp>
            <p:nvSpPr>
              <p:cNvPr id="192" name="TextBox 191">
                <a:extLst>
                  <a:ext uri="{FF2B5EF4-FFF2-40B4-BE49-F238E27FC236}">
                    <a16:creationId xmlns:a16="http://schemas.microsoft.com/office/drawing/2014/main" id="{3640B959-300A-48DA-B37F-A234BA330F7A}"/>
                  </a:ext>
                </a:extLst>
              </p:cNvPr>
              <p:cNvSpPr txBox="1"/>
              <p:nvPr/>
            </p:nvSpPr>
            <p:spPr>
              <a:xfrm>
                <a:off x="4555056" y="4103683"/>
                <a:ext cx="817475" cy="254943"/>
              </a:xfrm>
              <a:prstGeom prst="rect">
                <a:avLst/>
              </a:prstGeom>
              <a:noFill/>
            </p:spPr>
            <p:txBody>
              <a:bodyPr wrap="none" rtlCol="0">
                <a:spAutoFit/>
              </a:bodyPr>
              <a:lstStyle/>
              <a:p>
                <a:r>
                  <a:rPr lang="en-US" sz="1333" dirty="0">
                    <a:latin typeface="+mn-lt"/>
                  </a:rPr>
                  <a:t>Branch/HQ</a:t>
                </a:r>
              </a:p>
            </p:txBody>
          </p:sp>
          <p:grpSp>
            <p:nvGrpSpPr>
              <p:cNvPr id="193" name="Group 192">
                <a:extLst>
                  <a:ext uri="{FF2B5EF4-FFF2-40B4-BE49-F238E27FC236}">
                    <a16:creationId xmlns:a16="http://schemas.microsoft.com/office/drawing/2014/main" id="{13FBB53E-32AE-4C07-8443-548D63C7C66E}"/>
                  </a:ext>
                </a:extLst>
              </p:cNvPr>
              <p:cNvGrpSpPr>
                <a:grpSpLocks noChangeAspect="1"/>
              </p:cNvGrpSpPr>
              <p:nvPr/>
            </p:nvGrpSpPr>
            <p:grpSpPr>
              <a:xfrm>
                <a:off x="3802180" y="3584045"/>
                <a:ext cx="522392" cy="404133"/>
                <a:chOff x="2534696" y="4341496"/>
                <a:chExt cx="507985" cy="392988"/>
              </a:xfrm>
            </p:grpSpPr>
            <p:sp>
              <p:nvSpPr>
                <p:cNvPr id="220" name="Freeform 279">
                  <a:extLst>
                    <a:ext uri="{FF2B5EF4-FFF2-40B4-BE49-F238E27FC236}">
                      <a16:creationId xmlns:a16="http://schemas.microsoft.com/office/drawing/2014/main" id="{B265171C-6878-4065-80FA-B5308197C430}"/>
                    </a:ext>
                  </a:extLst>
                </p:cNvPr>
                <p:cNvSpPr>
                  <a:spLocks noChangeAspect="1"/>
                </p:cNvSpPr>
                <p:nvPr/>
              </p:nvSpPr>
              <p:spPr bwMode="auto">
                <a:xfrm>
                  <a:off x="2610694" y="4431493"/>
                  <a:ext cx="356989" cy="302991"/>
                </a:xfrm>
                <a:custGeom>
                  <a:avLst/>
                  <a:gdLst>
                    <a:gd name="T0" fmla="*/ 75 w 151"/>
                    <a:gd name="T1" fmla="*/ 0 h 128"/>
                    <a:gd name="T2" fmla="*/ 0 w 151"/>
                    <a:gd name="T3" fmla="*/ 58 h 128"/>
                    <a:gd name="T4" fmla="*/ 0 w 151"/>
                    <a:gd name="T5" fmla="*/ 128 h 128"/>
                    <a:gd name="T6" fmla="*/ 55 w 151"/>
                    <a:gd name="T7" fmla="*/ 128 h 128"/>
                    <a:gd name="T8" fmla="*/ 55 w 151"/>
                    <a:gd name="T9" fmla="*/ 98 h 128"/>
                    <a:gd name="T10" fmla="*/ 75 w 151"/>
                    <a:gd name="T11" fmla="*/ 78 h 128"/>
                    <a:gd name="T12" fmla="*/ 75 w 151"/>
                    <a:gd name="T13" fmla="*/ 78 h 128"/>
                    <a:gd name="T14" fmla="*/ 96 w 151"/>
                    <a:gd name="T15" fmla="*/ 98 h 128"/>
                    <a:gd name="T16" fmla="*/ 96 w 151"/>
                    <a:gd name="T17" fmla="*/ 128 h 128"/>
                    <a:gd name="T18" fmla="*/ 151 w 151"/>
                    <a:gd name="T19" fmla="*/ 128 h 128"/>
                    <a:gd name="T20" fmla="*/ 151 w 151"/>
                    <a:gd name="T21" fmla="*/ 58 h 128"/>
                    <a:gd name="T22" fmla="*/ 75 w 151"/>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8">
                      <a:moveTo>
                        <a:pt x="75" y="0"/>
                      </a:moveTo>
                      <a:cubicBezTo>
                        <a:pt x="0" y="58"/>
                        <a:pt x="0" y="58"/>
                        <a:pt x="0" y="58"/>
                      </a:cubicBezTo>
                      <a:cubicBezTo>
                        <a:pt x="0" y="128"/>
                        <a:pt x="0" y="128"/>
                        <a:pt x="0" y="128"/>
                      </a:cubicBezTo>
                      <a:cubicBezTo>
                        <a:pt x="55" y="128"/>
                        <a:pt x="55" y="128"/>
                        <a:pt x="55" y="128"/>
                      </a:cubicBezTo>
                      <a:cubicBezTo>
                        <a:pt x="55" y="98"/>
                        <a:pt x="55" y="98"/>
                        <a:pt x="55" y="98"/>
                      </a:cubicBezTo>
                      <a:cubicBezTo>
                        <a:pt x="55" y="87"/>
                        <a:pt x="64" y="78"/>
                        <a:pt x="75" y="78"/>
                      </a:cubicBezTo>
                      <a:cubicBezTo>
                        <a:pt x="75" y="78"/>
                        <a:pt x="75" y="78"/>
                        <a:pt x="75" y="78"/>
                      </a:cubicBezTo>
                      <a:cubicBezTo>
                        <a:pt x="87" y="78"/>
                        <a:pt x="96" y="87"/>
                        <a:pt x="96" y="98"/>
                      </a:cubicBezTo>
                      <a:cubicBezTo>
                        <a:pt x="96" y="128"/>
                        <a:pt x="96" y="128"/>
                        <a:pt x="96" y="128"/>
                      </a:cubicBezTo>
                      <a:cubicBezTo>
                        <a:pt x="151" y="128"/>
                        <a:pt x="151" y="128"/>
                        <a:pt x="151" y="128"/>
                      </a:cubicBezTo>
                      <a:cubicBezTo>
                        <a:pt x="151" y="58"/>
                        <a:pt x="151" y="58"/>
                        <a:pt x="151" y="58"/>
                      </a:cubicBezTo>
                      <a:lnTo>
                        <a:pt x="75" y="0"/>
                      </a:ln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1" name="Freeform 280">
                  <a:extLst>
                    <a:ext uri="{FF2B5EF4-FFF2-40B4-BE49-F238E27FC236}">
                      <a16:creationId xmlns:a16="http://schemas.microsoft.com/office/drawing/2014/main" id="{0356DC2B-B892-4C90-B2C1-2B5568929959}"/>
                    </a:ext>
                  </a:extLst>
                </p:cNvPr>
                <p:cNvSpPr>
                  <a:spLocks noChangeAspect="1"/>
                </p:cNvSpPr>
                <p:nvPr/>
              </p:nvSpPr>
              <p:spPr bwMode="auto">
                <a:xfrm>
                  <a:off x="2766689" y="4341496"/>
                  <a:ext cx="275992" cy="217993"/>
                </a:xfrm>
                <a:custGeom>
                  <a:avLst/>
                  <a:gdLst>
                    <a:gd name="T0" fmla="*/ 107 w 117"/>
                    <a:gd name="T1" fmla="*/ 92 h 92"/>
                    <a:gd name="T2" fmla="*/ 102 w 117"/>
                    <a:gd name="T3" fmla="*/ 90 h 92"/>
                    <a:gd name="T4" fmla="*/ 4 w 117"/>
                    <a:gd name="T5" fmla="*/ 16 h 92"/>
                    <a:gd name="T6" fmla="*/ 3 w 117"/>
                    <a:gd name="T7" fmla="*/ 5 h 92"/>
                    <a:gd name="T8" fmla="*/ 15 w 117"/>
                    <a:gd name="T9" fmla="*/ 3 h 92"/>
                    <a:gd name="T10" fmla="*/ 113 w 117"/>
                    <a:gd name="T11" fmla="*/ 77 h 92"/>
                    <a:gd name="T12" fmla="*/ 114 w 117"/>
                    <a:gd name="T13" fmla="*/ 89 h 92"/>
                    <a:gd name="T14" fmla="*/ 107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7" y="92"/>
                      </a:moveTo>
                      <a:cubicBezTo>
                        <a:pt x="106" y="92"/>
                        <a:pt x="104" y="92"/>
                        <a:pt x="102" y="90"/>
                      </a:cubicBezTo>
                      <a:cubicBezTo>
                        <a:pt x="4" y="16"/>
                        <a:pt x="4" y="16"/>
                        <a:pt x="4" y="16"/>
                      </a:cubicBezTo>
                      <a:cubicBezTo>
                        <a:pt x="1" y="14"/>
                        <a:pt x="0" y="8"/>
                        <a:pt x="3" y="5"/>
                      </a:cubicBezTo>
                      <a:cubicBezTo>
                        <a:pt x="6" y="1"/>
                        <a:pt x="11" y="0"/>
                        <a:pt x="15" y="3"/>
                      </a:cubicBezTo>
                      <a:cubicBezTo>
                        <a:pt x="113" y="77"/>
                        <a:pt x="113" y="77"/>
                        <a:pt x="113" y="77"/>
                      </a:cubicBezTo>
                      <a:cubicBezTo>
                        <a:pt x="116" y="80"/>
                        <a:pt x="117" y="85"/>
                        <a:pt x="114" y="89"/>
                      </a:cubicBezTo>
                      <a:cubicBezTo>
                        <a:pt x="113" y="91"/>
                        <a:pt x="110" y="92"/>
                        <a:pt x="107"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22" name="Freeform 281">
                  <a:extLst>
                    <a:ext uri="{FF2B5EF4-FFF2-40B4-BE49-F238E27FC236}">
                      <a16:creationId xmlns:a16="http://schemas.microsoft.com/office/drawing/2014/main" id="{D26F0D0B-1295-4F4C-A438-050AA29933D7}"/>
                    </a:ext>
                  </a:extLst>
                </p:cNvPr>
                <p:cNvSpPr>
                  <a:spLocks noChangeAspect="1"/>
                </p:cNvSpPr>
                <p:nvPr/>
              </p:nvSpPr>
              <p:spPr bwMode="auto">
                <a:xfrm>
                  <a:off x="2534696" y="4341496"/>
                  <a:ext cx="276992" cy="217993"/>
                </a:xfrm>
                <a:custGeom>
                  <a:avLst/>
                  <a:gdLst>
                    <a:gd name="T0" fmla="*/ 10 w 117"/>
                    <a:gd name="T1" fmla="*/ 92 h 92"/>
                    <a:gd name="T2" fmla="*/ 3 w 117"/>
                    <a:gd name="T3" fmla="*/ 89 h 92"/>
                    <a:gd name="T4" fmla="*/ 4 w 117"/>
                    <a:gd name="T5" fmla="*/ 77 h 92"/>
                    <a:gd name="T6" fmla="*/ 102 w 117"/>
                    <a:gd name="T7" fmla="*/ 3 h 92"/>
                    <a:gd name="T8" fmla="*/ 114 w 117"/>
                    <a:gd name="T9" fmla="*/ 5 h 92"/>
                    <a:gd name="T10" fmla="*/ 113 w 117"/>
                    <a:gd name="T11" fmla="*/ 16 h 92"/>
                    <a:gd name="T12" fmla="*/ 15 w 117"/>
                    <a:gd name="T13" fmla="*/ 90 h 92"/>
                    <a:gd name="T14" fmla="*/ 10 w 11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92">
                      <a:moveTo>
                        <a:pt x="10" y="92"/>
                      </a:moveTo>
                      <a:cubicBezTo>
                        <a:pt x="7" y="92"/>
                        <a:pt x="4" y="91"/>
                        <a:pt x="3" y="89"/>
                      </a:cubicBezTo>
                      <a:cubicBezTo>
                        <a:pt x="0" y="85"/>
                        <a:pt x="1" y="80"/>
                        <a:pt x="4" y="77"/>
                      </a:cubicBezTo>
                      <a:cubicBezTo>
                        <a:pt x="102" y="3"/>
                        <a:pt x="102" y="3"/>
                        <a:pt x="102" y="3"/>
                      </a:cubicBezTo>
                      <a:cubicBezTo>
                        <a:pt x="106" y="0"/>
                        <a:pt x="111" y="1"/>
                        <a:pt x="114" y="5"/>
                      </a:cubicBezTo>
                      <a:cubicBezTo>
                        <a:pt x="117" y="8"/>
                        <a:pt x="116" y="14"/>
                        <a:pt x="113" y="16"/>
                      </a:cubicBezTo>
                      <a:cubicBezTo>
                        <a:pt x="15" y="90"/>
                        <a:pt x="15" y="90"/>
                        <a:pt x="15" y="90"/>
                      </a:cubicBezTo>
                      <a:cubicBezTo>
                        <a:pt x="13" y="92"/>
                        <a:pt x="11" y="92"/>
                        <a:pt x="10" y="92"/>
                      </a:cubicBez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grpSp>
          <p:sp>
            <p:nvSpPr>
              <p:cNvPr id="195" name="Freeform 14">
                <a:extLst>
                  <a:ext uri="{FF2B5EF4-FFF2-40B4-BE49-F238E27FC236}">
                    <a16:creationId xmlns:a16="http://schemas.microsoft.com/office/drawing/2014/main" id="{896CAADB-D957-4AFF-A71C-E2CD76B39C21}"/>
                  </a:ext>
                </a:extLst>
              </p:cNvPr>
              <p:cNvSpPr>
                <a:spLocks/>
              </p:cNvSpPr>
              <p:nvPr/>
            </p:nvSpPr>
            <p:spPr bwMode="auto">
              <a:xfrm>
                <a:off x="4317733" y="3804185"/>
                <a:ext cx="77731" cy="77731"/>
              </a:xfrm>
              <a:custGeom>
                <a:avLst/>
                <a:gdLst>
                  <a:gd name="T0" fmla="*/ 636 w 636"/>
                  <a:gd name="T1" fmla="*/ 318 h 636"/>
                  <a:gd name="T2" fmla="*/ 630 w 636"/>
                  <a:gd name="T3" fmla="*/ 382 h 636"/>
                  <a:gd name="T4" fmla="*/ 612 w 636"/>
                  <a:gd name="T5" fmla="*/ 440 h 636"/>
                  <a:gd name="T6" fmla="*/ 582 w 636"/>
                  <a:gd name="T7" fmla="*/ 494 h 636"/>
                  <a:gd name="T8" fmla="*/ 544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4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6 w 636"/>
                  <a:gd name="T39" fmla="*/ 194 h 636"/>
                  <a:gd name="T40" fmla="*/ 54 w 636"/>
                  <a:gd name="T41" fmla="*/ 140 h 636"/>
                  <a:gd name="T42" fmla="*/ 94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2" y="440"/>
                    </a:lnTo>
                    <a:lnTo>
                      <a:pt x="598" y="468"/>
                    </a:lnTo>
                    <a:lnTo>
                      <a:pt x="582" y="494"/>
                    </a:lnTo>
                    <a:lnTo>
                      <a:pt x="564" y="520"/>
                    </a:lnTo>
                    <a:lnTo>
                      <a:pt x="544"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4" y="542"/>
                    </a:lnTo>
                    <a:lnTo>
                      <a:pt x="74" y="520"/>
                    </a:lnTo>
                    <a:lnTo>
                      <a:pt x="54" y="494"/>
                    </a:lnTo>
                    <a:lnTo>
                      <a:pt x="38" y="468"/>
                    </a:lnTo>
                    <a:lnTo>
                      <a:pt x="26" y="440"/>
                    </a:lnTo>
                    <a:lnTo>
                      <a:pt x="14" y="412"/>
                    </a:lnTo>
                    <a:lnTo>
                      <a:pt x="6" y="382"/>
                    </a:lnTo>
                    <a:lnTo>
                      <a:pt x="2" y="350"/>
                    </a:lnTo>
                    <a:lnTo>
                      <a:pt x="0" y="318"/>
                    </a:lnTo>
                    <a:lnTo>
                      <a:pt x="0" y="318"/>
                    </a:lnTo>
                    <a:lnTo>
                      <a:pt x="2" y="284"/>
                    </a:lnTo>
                    <a:lnTo>
                      <a:pt x="6" y="254"/>
                    </a:lnTo>
                    <a:lnTo>
                      <a:pt x="14" y="222"/>
                    </a:lnTo>
                    <a:lnTo>
                      <a:pt x="26" y="194"/>
                    </a:lnTo>
                    <a:lnTo>
                      <a:pt x="38" y="166"/>
                    </a:lnTo>
                    <a:lnTo>
                      <a:pt x="54" y="140"/>
                    </a:lnTo>
                    <a:lnTo>
                      <a:pt x="74" y="114"/>
                    </a:lnTo>
                    <a:lnTo>
                      <a:pt x="94"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4" y="92"/>
                    </a:lnTo>
                    <a:lnTo>
                      <a:pt x="564" y="114"/>
                    </a:lnTo>
                    <a:lnTo>
                      <a:pt x="582" y="140"/>
                    </a:lnTo>
                    <a:lnTo>
                      <a:pt x="598" y="166"/>
                    </a:lnTo>
                    <a:lnTo>
                      <a:pt x="612"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196" name="Freeform 16">
                <a:extLst>
                  <a:ext uri="{FF2B5EF4-FFF2-40B4-BE49-F238E27FC236}">
                    <a16:creationId xmlns:a16="http://schemas.microsoft.com/office/drawing/2014/main" id="{1C0ECEF5-711D-4DC2-B72C-C3309F3235A7}"/>
                  </a:ext>
                </a:extLst>
              </p:cNvPr>
              <p:cNvSpPr>
                <a:spLocks/>
              </p:cNvSpPr>
              <p:nvPr/>
            </p:nvSpPr>
            <p:spPr bwMode="auto">
              <a:xfrm>
                <a:off x="4172051" y="3804185"/>
                <a:ext cx="77731" cy="77731"/>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197" name="Freeform 17">
                <a:extLst>
                  <a:ext uri="{FF2B5EF4-FFF2-40B4-BE49-F238E27FC236}">
                    <a16:creationId xmlns:a16="http://schemas.microsoft.com/office/drawing/2014/main" id="{45AE7866-657A-4388-B4C0-7F515884AB83}"/>
                  </a:ext>
                </a:extLst>
              </p:cNvPr>
              <p:cNvSpPr>
                <a:spLocks/>
              </p:cNvSpPr>
              <p:nvPr/>
            </p:nvSpPr>
            <p:spPr bwMode="auto">
              <a:xfrm>
                <a:off x="4172051" y="3804185"/>
                <a:ext cx="77731" cy="77731"/>
              </a:xfrm>
              <a:custGeom>
                <a:avLst/>
                <a:gdLst>
                  <a:gd name="T0" fmla="*/ 636 w 636"/>
                  <a:gd name="T1" fmla="*/ 318 h 636"/>
                  <a:gd name="T2" fmla="*/ 630 w 636"/>
                  <a:gd name="T3" fmla="*/ 382 h 636"/>
                  <a:gd name="T4" fmla="*/ 610 w 636"/>
                  <a:gd name="T5" fmla="*/ 440 h 636"/>
                  <a:gd name="T6" fmla="*/ 582 w 636"/>
                  <a:gd name="T7" fmla="*/ 494 h 636"/>
                  <a:gd name="T8" fmla="*/ 542 w 636"/>
                  <a:gd name="T9" fmla="*/ 542 h 636"/>
                  <a:gd name="T10" fmla="*/ 496 w 636"/>
                  <a:gd name="T11" fmla="*/ 580 h 636"/>
                  <a:gd name="T12" fmla="*/ 442 w 636"/>
                  <a:gd name="T13" fmla="*/ 610 h 636"/>
                  <a:gd name="T14" fmla="*/ 382 w 636"/>
                  <a:gd name="T15" fmla="*/ 628 h 636"/>
                  <a:gd name="T16" fmla="*/ 318 w 636"/>
                  <a:gd name="T17" fmla="*/ 636 h 636"/>
                  <a:gd name="T18" fmla="*/ 286 w 636"/>
                  <a:gd name="T19" fmla="*/ 634 h 636"/>
                  <a:gd name="T20" fmla="*/ 224 w 636"/>
                  <a:gd name="T21" fmla="*/ 620 h 636"/>
                  <a:gd name="T22" fmla="*/ 166 w 636"/>
                  <a:gd name="T23" fmla="*/ 596 h 636"/>
                  <a:gd name="T24" fmla="*/ 116 w 636"/>
                  <a:gd name="T25" fmla="*/ 562 h 636"/>
                  <a:gd name="T26" fmla="*/ 72 w 636"/>
                  <a:gd name="T27" fmla="*/ 520 h 636"/>
                  <a:gd name="T28" fmla="*/ 38 w 636"/>
                  <a:gd name="T29" fmla="*/ 468 h 636"/>
                  <a:gd name="T30" fmla="*/ 14 w 636"/>
                  <a:gd name="T31" fmla="*/ 412 h 636"/>
                  <a:gd name="T32" fmla="*/ 2 w 636"/>
                  <a:gd name="T33" fmla="*/ 350 h 636"/>
                  <a:gd name="T34" fmla="*/ 0 w 636"/>
                  <a:gd name="T35" fmla="*/ 318 h 636"/>
                  <a:gd name="T36" fmla="*/ 6 w 636"/>
                  <a:gd name="T37" fmla="*/ 254 h 636"/>
                  <a:gd name="T38" fmla="*/ 24 w 636"/>
                  <a:gd name="T39" fmla="*/ 194 h 636"/>
                  <a:gd name="T40" fmla="*/ 54 w 636"/>
                  <a:gd name="T41" fmla="*/ 140 h 636"/>
                  <a:gd name="T42" fmla="*/ 92 w 636"/>
                  <a:gd name="T43" fmla="*/ 92 h 636"/>
                  <a:gd name="T44" fmla="*/ 140 w 636"/>
                  <a:gd name="T45" fmla="*/ 54 h 636"/>
                  <a:gd name="T46" fmla="*/ 194 w 636"/>
                  <a:gd name="T47" fmla="*/ 24 h 636"/>
                  <a:gd name="T48" fmla="*/ 254 w 636"/>
                  <a:gd name="T49" fmla="*/ 6 h 636"/>
                  <a:gd name="T50" fmla="*/ 318 w 636"/>
                  <a:gd name="T51" fmla="*/ 0 h 636"/>
                  <a:gd name="T52" fmla="*/ 350 w 636"/>
                  <a:gd name="T53" fmla="*/ 0 h 636"/>
                  <a:gd name="T54" fmla="*/ 412 w 636"/>
                  <a:gd name="T55" fmla="*/ 14 h 636"/>
                  <a:gd name="T56" fmla="*/ 470 w 636"/>
                  <a:gd name="T57" fmla="*/ 38 h 636"/>
                  <a:gd name="T58" fmla="*/ 520 w 636"/>
                  <a:gd name="T59" fmla="*/ 72 h 636"/>
                  <a:gd name="T60" fmla="*/ 564 w 636"/>
                  <a:gd name="T61" fmla="*/ 114 h 636"/>
                  <a:gd name="T62" fmla="*/ 598 w 636"/>
                  <a:gd name="T63" fmla="*/ 166 h 636"/>
                  <a:gd name="T64" fmla="*/ 622 w 636"/>
                  <a:gd name="T65" fmla="*/ 222 h 636"/>
                  <a:gd name="T66" fmla="*/ 634 w 636"/>
                  <a:gd name="T67" fmla="*/ 284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6" h="636">
                    <a:moveTo>
                      <a:pt x="636" y="318"/>
                    </a:moveTo>
                    <a:lnTo>
                      <a:pt x="636" y="318"/>
                    </a:lnTo>
                    <a:lnTo>
                      <a:pt x="634" y="350"/>
                    </a:lnTo>
                    <a:lnTo>
                      <a:pt x="630" y="382"/>
                    </a:lnTo>
                    <a:lnTo>
                      <a:pt x="622" y="412"/>
                    </a:lnTo>
                    <a:lnTo>
                      <a:pt x="610" y="440"/>
                    </a:lnTo>
                    <a:lnTo>
                      <a:pt x="598" y="468"/>
                    </a:lnTo>
                    <a:lnTo>
                      <a:pt x="582" y="494"/>
                    </a:lnTo>
                    <a:lnTo>
                      <a:pt x="564" y="520"/>
                    </a:lnTo>
                    <a:lnTo>
                      <a:pt x="542" y="542"/>
                    </a:lnTo>
                    <a:lnTo>
                      <a:pt x="520" y="562"/>
                    </a:lnTo>
                    <a:lnTo>
                      <a:pt x="496" y="580"/>
                    </a:lnTo>
                    <a:lnTo>
                      <a:pt x="470" y="596"/>
                    </a:lnTo>
                    <a:lnTo>
                      <a:pt x="442" y="610"/>
                    </a:lnTo>
                    <a:lnTo>
                      <a:pt x="412" y="620"/>
                    </a:lnTo>
                    <a:lnTo>
                      <a:pt x="382" y="628"/>
                    </a:lnTo>
                    <a:lnTo>
                      <a:pt x="350" y="634"/>
                    </a:lnTo>
                    <a:lnTo>
                      <a:pt x="318" y="636"/>
                    </a:lnTo>
                    <a:lnTo>
                      <a:pt x="318" y="636"/>
                    </a:lnTo>
                    <a:lnTo>
                      <a:pt x="286" y="634"/>
                    </a:lnTo>
                    <a:lnTo>
                      <a:pt x="254" y="628"/>
                    </a:lnTo>
                    <a:lnTo>
                      <a:pt x="224" y="620"/>
                    </a:lnTo>
                    <a:lnTo>
                      <a:pt x="194" y="610"/>
                    </a:lnTo>
                    <a:lnTo>
                      <a:pt x="166" y="596"/>
                    </a:lnTo>
                    <a:lnTo>
                      <a:pt x="140" y="580"/>
                    </a:lnTo>
                    <a:lnTo>
                      <a:pt x="116" y="562"/>
                    </a:lnTo>
                    <a:lnTo>
                      <a:pt x="92" y="542"/>
                    </a:lnTo>
                    <a:lnTo>
                      <a:pt x="72" y="520"/>
                    </a:lnTo>
                    <a:lnTo>
                      <a:pt x="54" y="494"/>
                    </a:lnTo>
                    <a:lnTo>
                      <a:pt x="38" y="468"/>
                    </a:lnTo>
                    <a:lnTo>
                      <a:pt x="24" y="440"/>
                    </a:lnTo>
                    <a:lnTo>
                      <a:pt x="14" y="412"/>
                    </a:lnTo>
                    <a:lnTo>
                      <a:pt x="6" y="382"/>
                    </a:lnTo>
                    <a:lnTo>
                      <a:pt x="2" y="350"/>
                    </a:lnTo>
                    <a:lnTo>
                      <a:pt x="0" y="318"/>
                    </a:lnTo>
                    <a:lnTo>
                      <a:pt x="0" y="318"/>
                    </a:lnTo>
                    <a:lnTo>
                      <a:pt x="2" y="284"/>
                    </a:lnTo>
                    <a:lnTo>
                      <a:pt x="6" y="254"/>
                    </a:lnTo>
                    <a:lnTo>
                      <a:pt x="14" y="222"/>
                    </a:lnTo>
                    <a:lnTo>
                      <a:pt x="24" y="194"/>
                    </a:lnTo>
                    <a:lnTo>
                      <a:pt x="38" y="166"/>
                    </a:lnTo>
                    <a:lnTo>
                      <a:pt x="54" y="140"/>
                    </a:lnTo>
                    <a:lnTo>
                      <a:pt x="72" y="114"/>
                    </a:lnTo>
                    <a:lnTo>
                      <a:pt x="92" y="92"/>
                    </a:lnTo>
                    <a:lnTo>
                      <a:pt x="116" y="72"/>
                    </a:lnTo>
                    <a:lnTo>
                      <a:pt x="140" y="54"/>
                    </a:lnTo>
                    <a:lnTo>
                      <a:pt x="166" y="38"/>
                    </a:lnTo>
                    <a:lnTo>
                      <a:pt x="194" y="24"/>
                    </a:lnTo>
                    <a:lnTo>
                      <a:pt x="224" y="14"/>
                    </a:lnTo>
                    <a:lnTo>
                      <a:pt x="254" y="6"/>
                    </a:lnTo>
                    <a:lnTo>
                      <a:pt x="286" y="0"/>
                    </a:lnTo>
                    <a:lnTo>
                      <a:pt x="318" y="0"/>
                    </a:lnTo>
                    <a:lnTo>
                      <a:pt x="318" y="0"/>
                    </a:lnTo>
                    <a:lnTo>
                      <a:pt x="350" y="0"/>
                    </a:lnTo>
                    <a:lnTo>
                      <a:pt x="382" y="6"/>
                    </a:lnTo>
                    <a:lnTo>
                      <a:pt x="412" y="14"/>
                    </a:lnTo>
                    <a:lnTo>
                      <a:pt x="442" y="24"/>
                    </a:lnTo>
                    <a:lnTo>
                      <a:pt x="470" y="38"/>
                    </a:lnTo>
                    <a:lnTo>
                      <a:pt x="496" y="54"/>
                    </a:lnTo>
                    <a:lnTo>
                      <a:pt x="520" y="72"/>
                    </a:lnTo>
                    <a:lnTo>
                      <a:pt x="542" y="92"/>
                    </a:lnTo>
                    <a:lnTo>
                      <a:pt x="564" y="114"/>
                    </a:lnTo>
                    <a:lnTo>
                      <a:pt x="582" y="140"/>
                    </a:lnTo>
                    <a:lnTo>
                      <a:pt x="598" y="166"/>
                    </a:lnTo>
                    <a:lnTo>
                      <a:pt x="610" y="194"/>
                    </a:lnTo>
                    <a:lnTo>
                      <a:pt x="622" y="222"/>
                    </a:lnTo>
                    <a:lnTo>
                      <a:pt x="630" y="254"/>
                    </a:lnTo>
                    <a:lnTo>
                      <a:pt x="634" y="284"/>
                    </a:lnTo>
                    <a:lnTo>
                      <a:pt x="636" y="3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198" name="Freeform 18">
                <a:extLst>
                  <a:ext uri="{FF2B5EF4-FFF2-40B4-BE49-F238E27FC236}">
                    <a16:creationId xmlns:a16="http://schemas.microsoft.com/office/drawing/2014/main" id="{45C2B392-8FF8-45B9-B75A-4577D361EC0E}"/>
                  </a:ext>
                </a:extLst>
              </p:cNvPr>
              <p:cNvSpPr>
                <a:spLocks/>
              </p:cNvSpPr>
              <p:nvPr/>
            </p:nvSpPr>
            <p:spPr bwMode="auto">
              <a:xfrm>
                <a:off x="4210426" y="3626725"/>
                <a:ext cx="150572" cy="244924"/>
              </a:xfrm>
              <a:custGeom>
                <a:avLst/>
                <a:gdLst>
                  <a:gd name="T0" fmla="*/ 616 w 1232"/>
                  <a:gd name="T1" fmla="*/ 0 h 2004"/>
                  <a:gd name="T2" fmla="*/ 524 w 1232"/>
                  <a:gd name="T3" fmla="*/ 6 h 2004"/>
                  <a:gd name="T4" fmla="*/ 434 w 1232"/>
                  <a:gd name="T5" fmla="*/ 26 h 2004"/>
                  <a:gd name="T6" fmla="*/ 350 w 1232"/>
                  <a:gd name="T7" fmla="*/ 60 h 2004"/>
                  <a:gd name="T8" fmla="*/ 272 w 1232"/>
                  <a:gd name="T9" fmla="*/ 104 h 2004"/>
                  <a:gd name="T10" fmla="*/ 202 w 1232"/>
                  <a:gd name="T11" fmla="*/ 160 h 2004"/>
                  <a:gd name="T12" fmla="*/ 142 w 1232"/>
                  <a:gd name="T13" fmla="*/ 224 h 2004"/>
                  <a:gd name="T14" fmla="*/ 90 w 1232"/>
                  <a:gd name="T15" fmla="*/ 296 h 2004"/>
                  <a:gd name="T16" fmla="*/ 48 w 1232"/>
                  <a:gd name="T17" fmla="*/ 376 h 2004"/>
                  <a:gd name="T18" fmla="*/ 20 w 1232"/>
                  <a:gd name="T19" fmla="*/ 462 h 2004"/>
                  <a:gd name="T20" fmla="*/ 4 w 1232"/>
                  <a:gd name="T21" fmla="*/ 552 h 2004"/>
                  <a:gd name="T22" fmla="*/ 0 w 1232"/>
                  <a:gd name="T23" fmla="*/ 1388 h 2004"/>
                  <a:gd name="T24" fmla="*/ 4 w 1232"/>
                  <a:gd name="T25" fmla="*/ 1450 h 2004"/>
                  <a:gd name="T26" fmla="*/ 20 w 1232"/>
                  <a:gd name="T27" fmla="*/ 1540 h 2004"/>
                  <a:gd name="T28" fmla="*/ 48 w 1232"/>
                  <a:gd name="T29" fmla="*/ 1626 h 2004"/>
                  <a:gd name="T30" fmla="*/ 90 w 1232"/>
                  <a:gd name="T31" fmla="*/ 1706 h 2004"/>
                  <a:gd name="T32" fmla="*/ 142 w 1232"/>
                  <a:gd name="T33" fmla="*/ 1778 h 2004"/>
                  <a:gd name="T34" fmla="*/ 202 w 1232"/>
                  <a:gd name="T35" fmla="*/ 1842 h 2004"/>
                  <a:gd name="T36" fmla="*/ 272 w 1232"/>
                  <a:gd name="T37" fmla="*/ 1898 h 2004"/>
                  <a:gd name="T38" fmla="*/ 350 w 1232"/>
                  <a:gd name="T39" fmla="*/ 1942 h 2004"/>
                  <a:gd name="T40" fmla="*/ 434 w 1232"/>
                  <a:gd name="T41" fmla="*/ 1976 h 2004"/>
                  <a:gd name="T42" fmla="*/ 524 w 1232"/>
                  <a:gd name="T43" fmla="*/ 1996 h 2004"/>
                  <a:gd name="T44" fmla="*/ 616 w 1232"/>
                  <a:gd name="T45" fmla="*/ 2004 h 2004"/>
                  <a:gd name="T46" fmla="*/ 680 w 1232"/>
                  <a:gd name="T47" fmla="*/ 2000 h 2004"/>
                  <a:gd name="T48" fmla="*/ 770 w 1232"/>
                  <a:gd name="T49" fmla="*/ 1984 h 2004"/>
                  <a:gd name="T50" fmla="*/ 856 w 1232"/>
                  <a:gd name="T51" fmla="*/ 1954 h 2004"/>
                  <a:gd name="T52" fmla="*/ 936 w 1232"/>
                  <a:gd name="T53" fmla="*/ 1914 h 2004"/>
                  <a:gd name="T54" fmla="*/ 1008 w 1232"/>
                  <a:gd name="T55" fmla="*/ 1862 h 2004"/>
                  <a:gd name="T56" fmla="*/ 1072 w 1232"/>
                  <a:gd name="T57" fmla="*/ 1800 h 2004"/>
                  <a:gd name="T58" fmla="*/ 1128 w 1232"/>
                  <a:gd name="T59" fmla="*/ 1732 h 2004"/>
                  <a:gd name="T60" fmla="*/ 1172 w 1232"/>
                  <a:gd name="T61" fmla="*/ 1654 h 2004"/>
                  <a:gd name="T62" fmla="*/ 1206 w 1232"/>
                  <a:gd name="T63" fmla="*/ 1570 h 2004"/>
                  <a:gd name="T64" fmla="*/ 1226 w 1232"/>
                  <a:gd name="T65" fmla="*/ 1480 h 2004"/>
                  <a:gd name="T66" fmla="*/ 1232 w 1232"/>
                  <a:gd name="T67" fmla="*/ 1388 h 2004"/>
                  <a:gd name="T68" fmla="*/ 1232 w 1232"/>
                  <a:gd name="T69" fmla="*/ 584 h 2004"/>
                  <a:gd name="T70" fmla="*/ 1220 w 1232"/>
                  <a:gd name="T71" fmla="*/ 492 h 2004"/>
                  <a:gd name="T72" fmla="*/ 1196 w 1232"/>
                  <a:gd name="T73" fmla="*/ 404 h 2004"/>
                  <a:gd name="T74" fmla="*/ 1158 w 1232"/>
                  <a:gd name="T75" fmla="*/ 322 h 2004"/>
                  <a:gd name="T76" fmla="*/ 1110 w 1232"/>
                  <a:gd name="T77" fmla="*/ 248 h 2004"/>
                  <a:gd name="T78" fmla="*/ 1052 w 1232"/>
                  <a:gd name="T79" fmla="*/ 180 h 2004"/>
                  <a:gd name="T80" fmla="*/ 984 w 1232"/>
                  <a:gd name="T81" fmla="*/ 122 h 2004"/>
                  <a:gd name="T82" fmla="*/ 910 w 1232"/>
                  <a:gd name="T83" fmla="*/ 74 h 2004"/>
                  <a:gd name="T84" fmla="*/ 828 w 1232"/>
                  <a:gd name="T85" fmla="*/ 36 h 2004"/>
                  <a:gd name="T86" fmla="*/ 740 w 1232"/>
                  <a:gd name="T87" fmla="*/ 12 h 2004"/>
                  <a:gd name="T88" fmla="*/ 648 w 1232"/>
                  <a:gd name="T89" fmla="*/ 0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2" h="2004">
                    <a:moveTo>
                      <a:pt x="616" y="0"/>
                    </a:moveTo>
                    <a:lnTo>
                      <a:pt x="616" y="0"/>
                    </a:lnTo>
                    <a:lnTo>
                      <a:pt x="616" y="0"/>
                    </a:lnTo>
                    <a:lnTo>
                      <a:pt x="584" y="0"/>
                    </a:lnTo>
                    <a:lnTo>
                      <a:pt x="554" y="2"/>
                    </a:lnTo>
                    <a:lnTo>
                      <a:pt x="524" y="6"/>
                    </a:lnTo>
                    <a:lnTo>
                      <a:pt x="492" y="12"/>
                    </a:lnTo>
                    <a:lnTo>
                      <a:pt x="464" y="18"/>
                    </a:lnTo>
                    <a:lnTo>
                      <a:pt x="434" y="26"/>
                    </a:lnTo>
                    <a:lnTo>
                      <a:pt x="406" y="36"/>
                    </a:lnTo>
                    <a:lnTo>
                      <a:pt x="378" y="48"/>
                    </a:lnTo>
                    <a:lnTo>
                      <a:pt x="350" y="60"/>
                    </a:lnTo>
                    <a:lnTo>
                      <a:pt x="324" y="74"/>
                    </a:lnTo>
                    <a:lnTo>
                      <a:pt x="298" y="88"/>
                    </a:lnTo>
                    <a:lnTo>
                      <a:pt x="272" y="104"/>
                    </a:lnTo>
                    <a:lnTo>
                      <a:pt x="248" y="122"/>
                    </a:lnTo>
                    <a:lnTo>
                      <a:pt x="226" y="140"/>
                    </a:lnTo>
                    <a:lnTo>
                      <a:pt x="202" y="160"/>
                    </a:lnTo>
                    <a:lnTo>
                      <a:pt x="182" y="180"/>
                    </a:lnTo>
                    <a:lnTo>
                      <a:pt x="160" y="202"/>
                    </a:lnTo>
                    <a:lnTo>
                      <a:pt x="142" y="224"/>
                    </a:lnTo>
                    <a:lnTo>
                      <a:pt x="124" y="248"/>
                    </a:lnTo>
                    <a:lnTo>
                      <a:pt x="106" y="272"/>
                    </a:lnTo>
                    <a:lnTo>
                      <a:pt x="90" y="296"/>
                    </a:lnTo>
                    <a:lnTo>
                      <a:pt x="74" y="322"/>
                    </a:lnTo>
                    <a:lnTo>
                      <a:pt x="62" y="348"/>
                    </a:lnTo>
                    <a:lnTo>
                      <a:pt x="48" y="376"/>
                    </a:lnTo>
                    <a:lnTo>
                      <a:pt x="38" y="404"/>
                    </a:lnTo>
                    <a:lnTo>
                      <a:pt x="28" y="432"/>
                    </a:lnTo>
                    <a:lnTo>
                      <a:pt x="20" y="462"/>
                    </a:lnTo>
                    <a:lnTo>
                      <a:pt x="12" y="492"/>
                    </a:lnTo>
                    <a:lnTo>
                      <a:pt x="8" y="522"/>
                    </a:lnTo>
                    <a:lnTo>
                      <a:pt x="4" y="552"/>
                    </a:lnTo>
                    <a:lnTo>
                      <a:pt x="2" y="584"/>
                    </a:lnTo>
                    <a:lnTo>
                      <a:pt x="0" y="616"/>
                    </a:lnTo>
                    <a:lnTo>
                      <a:pt x="0" y="1388"/>
                    </a:lnTo>
                    <a:lnTo>
                      <a:pt x="0" y="1388"/>
                    </a:lnTo>
                    <a:lnTo>
                      <a:pt x="2" y="1418"/>
                    </a:lnTo>
                    <a:lnTo>
                      <a:pt x="4" y="1450"/>
                    </a:lnTo>
                    <a:lnTo>
                      <a:pt x="8" y="1480"/>
                    </a:lnTo>
                    <a:lnTo>
                      <a:pt x="12" y="1510"/>
                    </a:lnTo>
                    <a:lnTo>
                      <a:pt x="20" y="1540"/>
                    </a:lnTo>
                    <a:lnTo>
                      <a:pt x="28" y="1570"/>
                    </a:lnTo>
                    <a:lnTo>
                      <a:pt x="38" y="1598"/>
                    </a:lnTo>
                    <a:lnTo>
                      <a:pt x="48" y="1626"/>
                    </a:lnTo>
                    <a:lnTo>
                      <a:pt x="62" y="1654"/>
                    </a:lnTo>
                    <a:lnTo>
                      <a:pt x="74" y="1680"/>
                    </a:lnTo>
                    <a:lnTo>
                      <a:pt x="90" y="1706"/>
                    </a:lnTo>
                    <a:lnTo>
                      <a:pt x="106" y="1732"/>
                    </a:lnTo>
                    <a:lnTo>
                      <a:pt x="124" y="1756"/>
                    </a:lnTo>
                    <a:lnTo>
                      <a:pt x="142" y="1778"/>
                    </a:lnTo>
                    <a:lnTo>
                      <a:pt x="160" y="1800"/>
                    </a:lnTo>
                    <a:lnTo>
                      <a:pt x="182" y="1822"/>
                    </a:lnTo>
                    <a:lnTo>
                      <a:pt x="202" y="1842"/>
                    </a:lnTo>
                    <a:lnTo>
                      <a:pt x="226" y="1862"/>
                    </a:lnTo>
                    <a:lnTo>
                      <a:pt x="248" y="1880"/>
                    </a:lnTo>
                    <a:lnTo>
                      <a:pt x="272" y="1898"/>
                    </a:lnTo>
                    <a:lnTo>
                      <a:pt x="298" y="1914"/>
                    </a:lnTo>
                    <a:lnTo>
                      <a:pt x="324" y="1928"/>
                    </a:lnTo>
                    <a:lnTo>
                      <a:pt x="350" y="1942"/>
                    </a:lnTo>
                    <a:lnTo>
                      <a:pt x="378" y="1954"/>
                    </a:lnTo>
                    <a:lnTo>
                      <a:pt x="406" y="1966"/>
                    </a:lnTo>
                    <a:lnTo>
                      <a:pt x="434" y="1976"/>
                    </a:lnTo>
                    <a:lnTo>
                      <a:pt x="464" y="1984"/>
                    </a:lnTo>
                    <a:lnTo>
                      <a:pt x="492" y="1990"/>
                    </a:lnTo>
                    <a:lnTo>
                      <a:pt x="524" y="1996"/>
                    </a:lnTo>
                    <a:lnTo>
                      <a:pt x="554" y="2000"/>
                    </a:lnTo>
                    <a:lnTo>
                      <a:pt x="584" y="2002"/>
                    </a:lnTo>
                    <a:lnTo>
                      <a:pt x="616" y="2004"/>
                    </a:lnTo>
                    <a:lnTo>
                      <a:pt x="616" y="2004"/>
                    </a:lnTo>
                    <a:lnTo>
                      <a:pt x="648" y="2002"/>
                    </a:lnTo>
                    <a:lnTo>
                      <a:pt x="680" y="2000"/>
                    </a:lnTo>
                    <a:lnTo>
                      <a:pt x="710" y="1996"/>
                    </a:lnTo>
                    <a:lnTo>
                      <a:pt x="740" y="1990"/>
                    </a:lnTo>
                    <a:lnTo>
                      <a:pt x="770" y="1984"/>
                    </a:lnTo>
                    <a:lnTo>
                      <a:pt x="800" y="1976"/>
                    </a:lnTo>
                    <a:lnTo>
                      <a:pt x="828" y="1966"/>
                    </a:lnTo>
                    <a:lnTo>
                      <a:pt x="856" y="1954"/>
                    </a:lnTo>
                    <a:lnTo>
                      <a:pt x="884" y="1942"/>
                    </a:lnTo>
                    <a:lnTo>
                      <a:pt x="910" y="1928"/>
                    </a:lnTo>
                    <a:lnTo>
                      <a:pt x="936" y="1914"/>
                    </a:lnTo>
                    <a:lnTo>
                      <a:pt x="960" y="1898"/>
                    </a:lnTo>
                    <a:lnTo>
                      <a:pt x="984" y="1880"/>
                    </a:lnTo>
                    <a:lnTo>
                      <a:pt x="1008" y="1862"/>
                    </a:lnTo>
                    <a:lnTo>
                      <a:pt x="1030" y="1842"/>
                    </a:lnTo>
                    <a:lnTo>
                      <a:pt x="1052" y="1822"/>
                    </a:lnTo>
                    <a:lnTo>
                      <a:pt x="1072" y="1800"/>
                    </a:lnTo>
                    <a:lnTo>
                      <a:pt x="1092" y="1778"/>
                    </a:lnTo>
                    <a:lnTo>
                      <a:pt x="1110" y="1756"/>
                    </a:lnTo>
                    <a:lnTo>
                      <a:pt x="1128" y="1732"/>
                    </a:lnTo>
                    <a:lnTo>
                      <a:pt x="1144" y="1706"/>
                    </a:lnTo>
                    <a:lnTo>
                      <a:pt x="1158" y="1680"/>
                    </a:lnTo>
                    <a:lnTo>
                      <a:pt x="1172" y="1654"/>
                    </a:lnTo>
                    <a:lnTo>
                      <a:pt x="1184" y="1626"/>
                    </a:lnTo>
                    <a:lnTo>
                      <a:pt x="1196" y="1598"/>
                    </a:lnTo>
                    <a:lnTo>
                      <a:pt x="1206" y="1570"/>
                    </a:lnTo>
                    <a:lnTo>
                      <a:pt x="1214" y="1540"/>
                    </a:lnTo>
                    <a:lnTo>
                      <a:pt x="1220" y="1510"/>
                    </a:lnTo>
                    <a:lnTo>
                      <a:pt x="1226" y="1480"/>
                    </a:lnTo>
                    <a:lnTo>
                      <a:pt x="1230" y="1450"/>
                    </a:lnTo>
                    <a:lnTo>
                      <a:pt x="1232" y="1418"/>
                    </a:lnTo>
                    <a:lnTo>
                      <a:pt x="1232" y="1388"/>
                    </a:lnTo>
                    <a:lnTo>
                      <a:pt x="1232" y="616"/>
                    </a:lnTo>
                    <a:lnTo>
                      <a:pt x="1232" y="616"/>
                    </a:lnTo>
                    <a:lnTo>
                      <a:pt x="1232" y="584"/>
                    </a:lnTo>
                    <a:lnTo>
                      <a:pt x="1230" y="552"/>
                    </a:lnTo>
                    <a:lnTo>
                      <a:pt x="1226" y="522"/>
                    </a:lnTo>
                    <a:lnTo>
                      <a:pt x="1220" y="492"/>
                    </a:lnTo>
                    <a:lnTo>
                      <a:pt x="1214" y="462"/>
                    </a:lnTo>
                    <a:lnTo>
                      <a:pt x="1206" y="432"/>
                    </a:lnTo>
                    <a:lnTo>
                      <a:pt x="1196" y="404"/>
                    </a:lnTo>
                    <a:lnTo>
                      <a:pt x="1184" y="376"/>
                    </a:lnTo>
                    <a:lnTo>
                      <a:pt x="1172" y="348"/>
                    </a:lnTo>
                    <a:lnTo>
                      <a:pt x="1158" y="322"/>
                    </a:lnTo>
                    <a:lnTo>
                      <a:pt x="1144" y="296"/>
                    </a:lnTo>
                    <a:lnTo>
                      <a:pt x="1128" y="272"/>
                    </a:lnTo>
                    <a:lnTo>
                      <a:pt x="1110" y="248"/>
                    </a:lnTo>
                    <a:lnTo>
                      <a:pt x="1092" y="224"/>
                    </a:lnTo>
                    <a:lnTo>
                      <a:pt x="1072" y="202"/>
                    </a:lnTo>
                    <a:lnTo>
                      <a:pt x="1052" y="180"/>
                    </a:lnTo>
                    <a:lnTo>
                      <a:pt x="1030" y="160"/>
                    </a:lnTo>
                    <a:lnTo>
                      <a:pt x="1008" y="140"/>
                    </a:lnTo>
                    <a:lnTo>
                      <a:pt x="984" y="122"/>
                    </a:lnTo>
                    <a:lnTo>
                      <a:pt x="960" y="104"/>
                    </a:lnTo>
                    <a:lnTo>
                      <a:pt x="936" y="88"/>
                    </a:lnTo>
                    <a:lnTo>
                      <a:pt x="910" y="74"/>
                    </a:lnTo>
                    <a:lnTo>
                      <a:pt x="884" y="60"/>
                    </a:lnTo>
                    <a:lnTo>
                      <a:pt x="856" y="48"/>
                    </a:lnTo>
                    <a:lnTo>
                      <a:pt x="828" y="36"/>
                    </a:lnTo>
                    <a:lnTo>
                      <a:pt x="800" y="26"/>
                    </a:lnTo>
                    <a:lnTo>
                      <a:pt x="770" y="18"/>
                    </a:lnTo>
                    <a:lnTo>
                      <a:pt x="740" y="12"/>
                    </a:lnTo>
                    <a:lnTo>
                      <a:pt x="710" y="6"/>
                    </a:lnTo>
                    <a:lnTo>
                      <a:pt x="680" y="2"/>
                    </a:lnTo>
                    <a:lnTo>
                      <a:pt x="648" y="0"/>
                    </a:lnTo>
                    <a:lnTo>
                      <a:pt x="616" y="0"/>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199" name="Freeform 20">
                <a:extLst>
                  <a:ext uri="{FF2B5EF4-FFF2-40B4-BE49-F238E27FC236}">
                    <a16:creationId xmlns:a16="http://schemas.microsoft.com/office/drawing/2014/main" id="{9A0B1E41-BB29-41B7-8C2A-826377808FE9}"/>
                  </a:ext>
                </a:extLst>
              </p:cNvPr>
              <p:cNvSpPr>
                <a:spLocks/>
              </p:cNvSpPr>
              <p:nvPr/>
            </p:nvSpPr>
            <p:spPr bwMode="auto">
              <a:xfrm>
                <a:off x="4150051" y="3838894"/>
                <a:ext cx="271323" cy="230501"/>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0" name="Freeform 21">
                <a:extLst>
                  <a:ext uri="{FF2B5EF4-FFF2-40B4-BE49-F238E27FC236}">
                    <a16:creationId xmlns:a16="http://schemas.microsoft.com/office/drawing/2014/main" id="{7C92BAF2-A66B-4F09-A286-EFA2FD6E1894}"/>
                  </a:ext>
                </a:extLst>
              </p:cNvPr>
              <p:cNvSpPr>
                <a:spLocks/>
              </p:cNvSpPr>
              <p:nvPr/>
            </p:nvSpPr>
            <p:spPr bwMode="auto">
              <a:xfrm>
                <a:off x="4150051" y="3838894"/>
                <a:ext cx="271323" cy="230501"/>
              </a:xfrm>
              <a:custGeom>
                <a:avLst/>
                <a:gdLst>
                  <a:gd name="T0" fmla="*/ 304 w 2220"/>
                  <a:gd name="T1" fmla="*/ 1886 h 1886"/>
                  <a:gd name="T2" fmla="*/ 274 w 2220"/>
                  <a:gd name="T3" fmla="*/ 1886 h 1886"/>
                  <a:gd name="T4" fmla="*/ 214 w 2220"/>
                  <a:gd name="T5" fmla="*/ 1874 h 1886"/>
                  <a:gd name="T6" fmla="*/ 160 w 2220"/>
                  <a:gd name="T7" fmla="*/ 1850 h 1886"/>
                  <a:gd name="T8" fmla="*/ 112 w 2220"/>
                  <a:gd name="T9" fmla="*/ 1818 h 1886"/>
                  <a:gd name="T10" fmla="*/ 70 w 2220"/>
                  <a:gd name="T11" fmla="*/ 1776 h 1886"/>
                  <a:gd name="T12" fmla="*/ 38 w 2220"/>
                  <a:gd name="T13" fmla="*/ 1728 h 1886"/>
                  <a:gd name="T14" fmla="*/ 14 w 2220"/>
                  <a:gd name="T15" fmla="*/ 1674 h 1886"/>
                  <a:gd name="T16" fmla="*/ 2 w 2220"/>
                  <a:gd name="T17" fmla="*/ 1614 h 1886"/>
                  <a:gd name="T18" fmla="*/ 0 w 2220"/>
                  <a:gd name="T19" fmla="*/ 302 h 1886"/>
                  <a:gd name="T20" fmla="*/ 2 w 2220"/>
                  <a:gd name="T21" fmla="*/ 272 h 1886"/>
                  <a:gd name="T22" fmla="*/ 14 w 2220"/>
                  <a:gd name="T23" fmla="*/ 212 h 1886"/>
                  <a:gd name="T24" fmla="*/ 38 w 2220"/>
                  <a:gd name="T25" fmla="*/ 158 h 1886"/>
                  <a:gd name="T26" fmla="*/ 70 w 2220"/>
                  <a:gd name="T27" fmla="*/ 110 h 1886"/>
                  <a:gd name="T28" fmla="*/ 112 w 2220"/>
                  <a:gd name="T29" fmla="*/ 68 h 1886"/>
                  <a:gd name="T30" fmla="*/ 160 w 2220"/>
                  <a:gd name="T31" fmla="*/ 36 h 1886"/>
                  <a:gd name="T32" fmla="*/ 214 w 2220"/>
                  <a:gd name="T33" fmla="*/ 14 h 1886"/>
                  <a:gd name="T34" fmla="*/ 274 w 2220"/>
                  <a:gd name="T35" fmla="*/ 2 h 1886"/>
                  <a:gd name="T36" fmla="*/ 1918 w 2220"/>
                  <a:gd name="T37" fmla="*/ 0 h 1886"/>
                  <a:gd name="T38" fmla="*/ 1948 w 2220"/>
                  <a:gd name="T39" fmla="*/ 2 h 1886"/>
                  <a:gd name="T40" fmla="*/ 2008 w 2220"/>
                  <a:gd name="T41" fmla="*/ 14 h 1886"/>
                  <a:gd name="T42" fmla="*/ 2062 w 2220"/>
                  <a:gd name="T43" fmla="*/ 36 h 1886"/>
                  <a:gd name="T44" fmla="*/ 2110 w 2220"/>
                  <a:gd name="T45" fmla="*/ 68 h 1886"/>
                  <a:gd name="T46" fmla="*/ 2150 w 2220"/>
                  <a:gd name="T47" fmla="*/ 110 h 1886"/>
                  <a:gd name="T48" fmla="*/ 2184 w 2220"/>
                  <a:gd name="T49" fmla="*/ 158 h 1886"/>
                  <a:gd name="T50" fmla="*/ 2206 w 2220"/>
                  <a:gd name="T51" fmla="*/ 212 h 1886"/>
                  <a:gd name="T52" fmla="*/ 2218 w 2220"/>
                  <a:gd name="T53" fmla="*/ 272 h 1886"/>
                  <a:gd name="T54" fmla="*/ 2220 w 2220"/>
                  <a:gd name="T55" fmla="*/ 1584 h 1886"/>
                  <a:gd name="T56" fmla="*/ 2218 w 2220"/>
                  <a:gd name="T57" fmla="*/ 1614 h 1886"/>
                  <a:gd name="T58" fmla="*/ 2206 w 2220"/>
                  <a:gd name="T59" fmla="*/ 1674 h 1886"/>
                  <a:gd name="T60" fmla="*/ 2184 w 2220"/>
                  <a:gd name="T61" fmla="*/ 1728 h 1886"/>
                  <a:gd name="T62" fmla="*/ 2150 w 2220"/>
                  <a:gd name="T63" fmla="*/ 1776 h 1886"/>
                  <a:gd name="T64" fmla="*/ 2110 w 2220"/>
                  <a:gd name="T65" fmla="*/ 1818 h 1886"/>
                  <a:gd name="T66" fmla="*/ 2062 w 2220"/>
                  <a:gd name="T67" fmla="*/ 1850 h 1886"/>
                  <a:gd name="T68" fmla="*/ 2008 w 2220"/>
                  <a:gd name="T69" fmla="*/ 1874 h 1886"/>
                  <a:gd name="T70" fmla="*/ 1948 w 2220"/>
                  <a:gd name="T71" fmla="*/ 1886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0" h="1886">
                    <a:moveTo>
                      <a:pt x="1918" y="1886"/>
                    </a:moveTo>
                    <a:lnTo>
                      <a:pt x="304" y="1886"/>
                    </a:lnTo>
                    <a:lnTo>
                      <a:pt x="304" y="1886"/>
                    </a:lnTo>
                    <a:lnTo>
                      <a:pt x="274" y="1886"/>
                    </a:lnTo>
                    <a:lnTo>
                      <a:pt x="244" y="1880"/>
                    </a:lnTo>
                    <a:lnTo>
                      <a:pt x="214" y="1874"/>
                    </a:lnTo>
                    <a:lnTo>
                      <a:pt x="186" y="1864"/>
                    </a:lnTo>
                    <a:lnTo>
                      <a:pt x="160" y="1850"/>
                    </a:lnTo>
                    <a:lnTo>
                      <a:pt x="134" y="1836"/>
                    </a:lnTo>
                    <a:lnTo>
                      <a:pt x="112" y="1818"/>
                    </a:lnTo>
                    <a:lnTo>
                      <a:pt x="90" y="1798"/>
                    </a:lnTo>
                    <a:lnTo>
                      <a:pt x="70" y="1776"/>
                    </a:lnTo>
                    <a:lnTo>
                      <a:pt x="52" y="1754"/>
                    </a:lnTo>
                    <a:lnTo>
                      <a:pt x="38" y="1728"/>
                    </a:lnTo>
                    <a:lnTo>
                      <a:pt x="24" y="1702"/>
                    </a:lnTo>
                    <a:lnTo>
                      <a:pt x="14" y="1674"/>
                    </a:lnTo>
                    <a:lnTo>
                      <a:pt x="8" y="1644"/>
                    </a:lnTo>
                    <a:lnTo>
                      <a:pt x="2" y="1614"/>
                    </a:lnTo>
                    <a:lnTo>
                      <a:pt x="0" y="1584"/>
                    </a:lnTo>
                    <a:lnTo>
                      <a:pt x="0" y="302"/>
                    </a:lnTo>
                    <a:lnTo>
                      <a:pt x="0" y="302"/>
                    </a:lnTo>
                    <a:lnTo>
                      <a:pt x="2" y="272"/>
                    </a:lnTo>
                    <a:lnTo>
                      <a:pt x="8" y="242"/>
                    </a:lnTo>
                    <a:lnTo>
                      <a:pt x="14" y="212"/>
                    </a:lnTo>
                    <a:lnTo>
                      <a:pt x="24" y="184"/>
                    </a:lnTo>
                    <a:lnTo>
                      <a:pt x="38" y="158"/>
                    </a:lnTo>
                    <a:lnTo>
                      <a:pt x="52" y="134"/>
                    </a:lnTo>
                    <a:lnTo>
                      <a:pt x="70" y="110"/>
                    </a:lnTo>
                    <a:lnTo>
                      <a:pt x="90" y="88"/>
                    </a:lnTo>
                    <a:lnTo>
                      <a:pt x="112" y="68"/>
                    </a:lnTo>
                    <a:lnTo>
                      <a:pt x="134" y="52"/>
                    </a:lnTo>
                    <a:lnTo>
                      <a:pt x="160" y="36"/>
                    </a:lnTo>
                    <a:lnTo>
                      <a:pt x="186" y="24"/>
                    </a:lnTo>
                    <a:lnTo>
                      <a:pt x="214" y="14"/>
                    </a:lnTo>
                    <a:lnTo>
                      <a:pt x="244" y="6"/>
                    </a:lnTo>
                    <a:lnTo>
                      <a:pt x="274" y="2"/>
                    </a:lnTo>
                    <a:lnTo>
                      <a:pt x="304" y="0"/>
                    </a:lnTo>
                    <a:lnTo>
                      <a:pt x="1918" y="0"/>
                    </a:lnTo>
                    <a:lnTo>
                      <a:pt x="1918" y="0"/>
                    </a:lnTo>
                    <a:lnTo>
                      <a:pt x="1948" y="2"/>
                    </a:lnTo>
                    <a:lnTo>
                      <a:pt x="1978" y="6"/>
                    </a:lnTo>
                    <a:lnTo>
                      <a:pt x="2008" y="14"/>
                    </a:lnTo>
                    <a:lnTo>
                      <a:pt x="2034" y="24"/>
                    </a:lnTo>
                    <a:lnTo>
                      <a:pt x="2062" y="36"/>
                    </a:lnTo>
                    <a:lnTo>
                      <a:pt x="2086" y="52"/>
                    </a:lnTo>
                    <a:lnTo>
                      <a:pt x="2110" y="68"/>
                    </a:lnTo>
                    <a:lnTo>
                      <a:pt x="2132" y="88"/>
                    </a:lnTo>
                    <a:lnTo>
                      <a:pt x="2150" y="110"/>
                    </a:lnTo>
                    <a:lnTo>
                      <a:pt x="2168" y="134"/>
                    </a:lnTo>
                    <a:lnTo>
                      <a:pt x="2184" y="158"/>
                    </a:lnTo>
                    <a:lnTo>
                      <a:pt x="2196" y="184"/>
                    </a:lnTo>
                    <a:lnTo>
                      <a:pt x="2206" y="212"/>
                    </a:lnTo>
                    <a:lnTo>
                      <a:pt x="2214" y="242"/>
                    </a:lnTo>
                    <a:lnTo>
                      <a:pt x="2218" y="272"/>
                    </a:lnTo>
                    <a:lnTo>
                      <a:pt x="2220" y="302"/>
                    </a:lnTo>
                    <a:lnTo>
                      <a:pt x="2220" y="1584"/>
                    </a:lnTo>
                    <a:lnTo>
                      <a:pt x="2220" y="1584"/>
                    </a:lnTo>
                    <a:lnTo>
                      <a:pt x="2218" y="1614"/>
                    </a:lnTo>
                    <a:lnTo>
                      <a:pt x="2214" y="1644"/>
                    </a:lnTo>
                    <a:lnTo>
                      <a:pt x="2206" y="1674"/>
                    </a:lnTo>
                    <a:lnTo>
                      <a:pt x="2196" y="1702"/>
                    </a:lnTo>
                    <a:lnTo>
                      <a:pt x="2184" y="1728"/>
                    </a:lnTo>
                    <a:lnTo>
                      <a:pt x="2168" y="1754"/>
                    </a:lnTo>
                    <a:lnTo>
                      <a:pt x="2150" y="1776"/>
                    </a:lnTo>
                    <a:lnTo>
                      <a:pt x="2132" y="1798"/>
                    </a:lnTo>
                    <a:lnTo>
                      <a:pt x="2110" y="1818"/>
                    </a:lnTo>
                    <a:lnTo>
                      <a:pt x="2086" y="1836"/>
                    </a:lnTo>
                    <a:lnTo>
                      <a:pt x="2062" y="1850"/>
                    </a:lnTo>
                    <a:lnTo>
                      <a:pt x="2034" y="1864"/>
                    </a:lnTo>
                    <a:lnTo>
                      <a:pt x="2008" y="1874"/>
                    </a:lnTo>
                    <a:lnTo>
                      <a:pt x="1978" y="1880"/>
                    </a:lnTo>
                    <a:lnTo>
                      <a:pt x="1948" y="1886"/>
                    </a:lnTo>
                    <a:lnTo>
                      <a:pt x="1918" y="18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1" name="Rectangle 200">
                <a:extLst>
                  <a:ext uri="{FF2B5EF4-FFF2-40B4-BE49-F238E27FC236}">
                    <a16:creationId xmlns:a16="http://schemas.microsoft.com/office/drawing/2014/main" id="{7CDD52A2-393F-4A8D-A33C-B0028942F8AD}"/>
                  </a:ext>
                </a:extLst>
              </p:cNvPr>
              <p:cNvSpPr>
                <a:spLocks noChangeArrowheads="1"/>
              </p:cNvSpPr>
              <p:nvPr/>
            </p:nvSpPr>
            <p:spPr bwMode="auto">
              <a:xfrm>
                <a:off x="4257602" y="3816161"/>
                <a:ext cx="56465" cy="53531"/>
              </a:xfrm>
              <a:prstGeom prst="rect">
                <a:avLst/>
              </a:prstGeom>
              <a:solidFill>
                <a:srgbClr val="E9EA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2" name="Freeform 23">
                <a:extLst>
                  <a:ext uri="{FF2B5EF4-FFF2-40B4-BE49-F238E27FC236}">
                    <a16:creationId xmlns:a16="http://schemas.microsoft.com/office/drawing/2014/main" id="{1BA69F38-E88F-4506-8606-C40C3E494A4B}"/>
                  </a:ext>
                </a:extLst>
              </p:cNvPr>
              <p:cNvSpPr>
                <a:spLocks/>
              </p:cNvSpPr>
              <p:nvPr/>
            </p:nvSpPr>
            <p:spPr bwMode="auto">
              <a:xfrm>
                <a:off x="4214827" y="3686856"/>
                <a:ext cx="141772" cy="142261"/>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close/>
                  </a:path>
                </a:pathLst>
              </a:custGeom>
              <a:solidFill>
                <a:srgbClr val="E9E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3" name="Freeform 24">
                <a:extLst>
                  <a:ext uri="{FF2B5EF4-FFF2-40B4-BE49-F238E27FC236}">
                    <a16:creationId xmlns:a16="http://schemas.microsoft.com/office/drawing/2014/main" id="{4DC94B27-73AC-4A7E-A501-714C89D60ADD}"/>
                  </a:ext>
                </a:extLst>
              </p:cNvPr>
              <p:cNvSpPr>
                <a:spLocks/>
              </p:cNvSpPr>
              <p:nvPr/>
            </p:nvSpPr>
            <p:spPr bwMode="auto">
              <a:xfrm>
                <a:off x="4214827" y="3686856"/>
                <a:ext cx="141772" cy="142261"/>
              </a:xfrm>
              <a:custGeom>
                <a:avLst/>
                <a:gdLst>
                  <a:gd name="T0" fmla="*/ 760 w 1160"/>
                  <a:gd name="T1" fmla="*/ 0 h 1164"/>
                  <a:gd name="T2" fmla="*/ 710 w 1160"/>
                  <a:gd name="T3" fmla="*/ 64 h 1164"/>
                  <a:gd name="T4" fmla="*/ 660 w 1160"/>
                  <a:gd name="T5" fmla="*/ 120 h 1164"/>
                  <a:gd name="T6" fmla="*/ 608 w 1160"/>
                  <a:gd name="T7" fmla="*/ 170 h 1164"/>
                  <a:gd name="T8" fmla="*/ 556 w 1160"/>
                  <a:gd name="T9" fmla="*/ 214 h 1164"/>
                  <a:gd name="T10" fmla="*/ 452 w 1160"/>
                  <a:gd name="T11" fmla="*/ 282 h 1164"/>
                  <a:gd name="T12" fmla="*/ 350 w 1160"/>
                  <a:gd name="T13" fmla="*/ 332 h 1164"/>
                  <a:gd name="T14" fmla="*/ 252 w 1160"/>
                  <a:gd name="T15" fmla="*/ 362 h 1164"/>
                  <a:gd name="T16" fmla="*/ 158 w 1160"/>
                  <a:gd name="T17" fmla="*/ 380 h 1164"/>
                  <a:gd name="T18" fmla="*/ 74 w 1160"/>
                  <a:gd name="T19" fmla="*/ 384 h 1164"/>
                  <a:gd name="T20" fmla="*/ 0 w 1160"/>
                  <a:gd name="T21" fmla="*/ 382 h 1164"/>
                  <a:gd name="T22" fmla="*/ 0 w 1160"/>
                  <a:gd name="T23" fmla="*/ 584 h 1164"/>
                  <a:gd name="T24" fmla="*/ 4 w 1160"/>
                  <a:gd name="T25" fmla="*/ 644 h 1164"/>
                  <a:gd name="T26" fmla="*/ 12 w 1160"/>
                  <a:gd name="T27" fmla="*/ 702 h 1164"/>
                  <a:gd name="T28" fmla="*/ 26 w 1160"/>
                  <a:gd name="T29" fmla="*/ 756 h 1164"/>
                  <a:gd name="T30" fmla="*/ 46 w 1160"/>
                  <a:gd name="T31" fmla="*/ 810 h 1164"/>
                  <a:gd name="T32" fmla="*/ 70 w 1160"/>
                  <a:gd name="T33" fmla="*/ 860 h 1164"/>
                  <a:gd name="T34" fmla="*/ 100 w 1160"/>
                  <a:gd name="T35" fmla="*/ 908 h 1164"/>
                  <a:gd name="T36" fmla="*/ 134 w 1160"/>
                  <a:gd name="T37" fmla="*/ 952 h 1164"/>
                  <a:gd name="T38" fmla="*/ 172 w 1160"/>
                  <a:gd name="T39" fmla="*/ 994 h 1164"/>
                  <a:gd name="T40" fmla="*/ 212 w 1160"/>
                  <a:gd name="T41" fmla="*/ 1032 h 1164"/>
                  <a:gd name="T42" fmla="*/ 256 w 1160"/>
                  <a:gd name="T43" fmla="*/ 1066 h 1164"/>
                  <a:gd name="T44" fmla="*/ 304 w 1160"/>
                  <a:gd name="T45" fmla="*/ 1094 h 1164"/>
                  <a:gd name="T46" fmla="*/ 356 w 1160"/>
                  <a:gd name="T47" fmla="*/ 1118 h 1164"/>
                  <a:gd name="T48" fmla="*/ 408 w 1160"/>
                  <a:gd name="T49" fmla="*/ 1138 h 1164"/>
                  <a:gd name="T50" fmla="*/ 464 w 1160"/>
                  <a:gd name="T51" fmla="*/ 1152 h 1164"/>
                  <a:gd name="T52" fmla="*/ 522 w 1160"/>
                  <a:gd name="T53" fmla="*/ 1162 h 1164"/>
                  <a:gd name="T54" fmla="*/ 580 w 1160"/>
                  <a:gd name="T55" fmla="*/ 1164 h 1164"/>
                  <a:gd name="T56" fmla="*/ 610 w 1160"/>
                  <a:gd name="T57" fmla="*/ 1164 h 1164"/>
                  <a:gd name="T58" fmla="*/ 668 w 1160"/>
                  <a:gd name="T59" fmla="*/ 1158 h 1164"/>
                  <a:gd name="T60" fmla="*/ 726 w 1160"/>
                  <a:gd name="T61" fmla="*/ 1146 h 1164"/>
                  <a:gd name="T62" fmla="*/ 780 w 1160"/>
                  <a:gd name="T63" fmla="*/ 1130 h 1164"/>
                  <a:gd name="T64" fmla="*/ 832 w 1160"/>
                  <a:gd name="T65" fmla="*/ 1108 h 1164"/>
                  <a:gd name="T66" fmla="*/ 880 w 1160"/>
                  <a:gd name="T67" fmla="*/ 1080 h 1164"/>
                  <a:gd name="T68" fmla="*/ 926 w 1160"/>
                  <a:gd name="T69" fmla="*/ 1048 h 1164"/>
                  <a:gd name="T70" fmla="*/ 970 w 1160"/>
                  <a:gd name="T71" fmla="*/ 1014 h 1164"/>
                  <a:gd name="T72" fmla="*/ 1010 w 1160"/>
                  <a:gd name="T73" fmla="*/ 974 h 1164"/>
                  <a:gd name="T74" fmla="*/ 1044 w 1160"/>
                  <a:gd name="T75" fmla="*/ 932 h 1164"/>
                  <a:gd name="T76" fmla="*/ 1076 w 1160"/>
                  <a:gd name="T77" fmla="*/ 884 h 1164"/>
                  <a:gd name="T78" fmla="*/ 1104 w 1160"/>
                  <a:gd name="T79" fmla="*/ 836 h 1164"/>
                  <a:gd name="T80" fmla="*/ 1126 w 1160"/>
                  <a:gd name="T81" fmla="*/ 784 h 1164"/>
                  <a:gd name="T82" fmla="*/ 1142 w 1160"/>
                  <a:gd name="T83" fmla="*/ 730 h 1164"/>
                  <a:gd name="T84" fmla="*/ 1154 w 1160"/>
                  <a:gd name="T85" fmla="*/ 672 h 1164"/>
                  <a:gd name="T86" fmla="*/ 1160 w 1160"/>
                  <a:gd name="T87" fmla="*/ 614 h 1164"/>
                  <a:gd name="T88" fmla="*/ 1160 w 1160"/>
                  <a:gd name="T89" fmla="*/ 288 h 1164"/>
                  <a:gd name="T90" fmla="*/ 1134 w 1160"/>
                  <a:gd name="T91" fmla="*/ 284 h 1164"/>
                  <a:gd name="T92" fmla="*/ 1082 w 1160"/>
                  <a:gd name="T93" fmla="*/ 270 h 1164"/>
                  <a:gd name="T94" fmla="*/ 1014 w 1160"/>
                  <a:gd name="T95" fmla="*/ 246 h 1164"/>
                  <a:gd name="T96" fmla="*/ 938 w 1160"/>
                  <a:gd name="T97" fmla="*/ 202 h 1164"/>
                  <a:gd name="T98" fmla="*/ 876 w 1160"/>
                  <a:gd name="T99" fmla="*/ 152 h 1164"/>
                  <a:gd name="T100" fmla="*/ 828 w 1160"/>
                  <a:gd name="T101" fmla="*/ 102 h 1164"/>
                  <a:gd name="T102" fmla="*/ 794 w 1160"/>
                  <a:gd name="T103" fmla="*/ 58 h 1164"/>
                  <a:gd name="T104" fmla="*/ 766 w 1160"/>
                  <a:gd name="T105" fmla="*/ 1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1164">
                    <a:moveTo>
                      <a:pt x="760" y="0"/>
                    </a:moveTo>
                    <a:lnTo>
                      <a:pt x="760" y="0"/>
                    </a:lnTo>
                    <a:lnTo>
                      <a:pt x="736" y="32"/>
                    </a:lnTo>
                    <a:lnTo>
                      <a:pt x="710" y="64"/>
                    </a:lnTo>
                    <a:lnTo>
                      <a:pt x="686" y="92"/>
                    </a:lnTo>
                    <a:lnTo>
                      <a:pt x="660" y="120"/>
                    </a:lnTo>
                    <a:lnTo>
                      <a:pt x="634" y="146"/>
                    </a:lnTo>
                    <a:lnTo>
                      <a:pt x="608" y="170"/>
                    </a:lnTo>
                    <a:lnTo>
                      <a:pt x="582" y="192"/>
                    </a:lnTo>
                    <a:lnTo>
                      <a:pt x="556" y="214"/>
                    </a:lnTo>
                    <a:lnTo>
                      <a:pt x="504" y="250"/>
                    </a:lnTo>
                    <a:lnTo>
                      <a:pt x="452" y="282"/>
                    </a:lnTo>
                    <a:lnTo>
                      <a:pt x="400" y="310"/>
                    </a:lnTo>
                    <a:lnTo>
                      <a:pt x="350" y="332"/>
                    </a:lnTo>
                    <a:lnTo>
                      <a:pt x="300" y="350"/>
                    </a:lnTo>
                    <a:lnTo>
                      <a:pt x="252" y="362"/>
                    </a:lnTo>
                    <a:lnTo>
                      <a:pt x="204" y="372"/>
                    </a:lnTo>
                    <a:lnTo>
                      <a:pt x="158" y="380"/>
                    </a:lnTo>
                    <a:lnTo>
                      <a:pt x="116" y="384"/>
                    </a:lnTo>
                    <a:lnTo>
                      <a:pt x="74" y="384"/>
                    </a:lnTo>
                    <a:lnTo>
                      <a:pt x="36" y="384"/>
                    </a:lnTo>
                    <a:lnTo>
                      <a:pt x="0" y="382"/>
                    </a:lnTo>
                    <a:lnTo>
                      <a:pt x="0" y="584"/>
                    </a:lnTo>
                    <a:lnTo>
                      <a:pt x="0" y="584"/>
                    </a:lnTo>
                    <a:lnTo>
                      <a:pt x="2" y="614"/>
                    </a:lnTo>
                    <a:lnTo>
                      <a:pt x="4" y="644"/>
                    </a:lnTo>
                    <a:lnTo>
                      <a:pt x="8" y="672"/>
                    </a:lnTo>
                    <a:lnTo>
                      <a:pt x="12" y="702"/>
                    </a:lnTo>
                    <a:lnTo>
                      <a:pt x="20" y="730"/>
                    </a:lnTo>
                    <a:lnTo>
                      <a:pt x="26" y="756"/>
                    </a:lnTo>
                    <a:lnTo>
                      <a:pt x="36" y="784"/>
                    </a:lnTo>
                    <a:lnTo>
                      <a:pt x="46" y="810"/>
                    </a:lnTo>
                    <a:lnTo>
                      <a:pt x="58" y="836"/>
                    </a:lnTo>
                    <a:lnTo>
                      <a:pt x="70" y="860"/>
                    </a:lnTo>
                    <a:lnTo>
                      <a:pt x="84" y="884"/>
                    </a:lnTo>
                    <a:lnTo>
                      <a:pt x="100" y="908"/>
                    </a:lnTo>
                    <a:lnTo>
                      <a:pt x="116" y="932"/>
                    </a:lnTo>
                    <a:lnTo>
                      <a:pt x="134" y="952"/>
                    </a:lnTo>
                    <a:lnTo>
                      <a:pt x="152" y="974"/>
                    </a:lnTo>
                    <a:lnTo>
                      <a:pt x="172" y="994"/>
                    </a:lnTo>
                    <a:lnTo>
                      <a:pt x="192" y="1014"/>
                    </a:lnTo>
                    <a:lnTo>
                      <a:pt x="212" y="1032"/>
                    </a:lnTo>
                    <a:lnTo>
                      <a:pt x="234" y="1048"/>
                    </a:lnTo>
                    <a:lnTo>
                      <a:pt x="256" y="1066"/>
                    </a:lnTo>
                    <a:lnTo>
                      <a:pt x="280" y="1080"/>
                    </a:lnTo>
                    <a:lnTo>
                      <a:pt x="304" y="1094"/>
                    </a:lnTo>
                    <a:lnTo>
                      <a:pt x="330" y="1108"/>
                    </a:lnTo>
                    <a:lnTo>
                      <a:pt x="356" y="1118"/>
                    </a:lnTo>
                    <a:lnTo>
                      <a:pt x="382" y="1130"/>
                    </a:lnTo>
                    <a:lnTo>
                      <a:pt x="408" y="1138"/>
                    </a:lnTo>
                    <a:lnTo>
                      <a:pt x="436" y="1146"/>
                    </a:lnTo>
                    <a:lnTo>
                      <a:pt x="464" y="1152"/>
                    </a:lnTo>
                    <a:lnTo>
                      <a:pt x="492" y="1158"/>
                    </a:lnTo>
                    <a:lnTo>
                      <a:pt x="522" y="1162"/>
                    </a:lnTo>
                    <a:lnTo>
                      <a:pt x="550" y="1164"/>
                    </a:lnTo>
                    <a:lnTo>
                      <a:pt x="580" y="1164"/>
                    </a:lnTo>
                    <a:lnTo>
                      <a:pt x="580" y="1164"/>
                    </a:lnTo>
                    <a:lnTo>
                      <a:pt x="610" y="1164"/>
                    </a:lnTo>
                    <a:lnTo>
                      <a:pt x="640" y="1162"/>
                    </a:lnTo>
                    <a:lnTo>
                      <a:pt x="668" y="1158"/>
                    </a:lnTo>
                    <a:lnTo>
                      <a:pt x="698" y="1152"/>
                    </a:lnTo>
                    <a:lnTo>
                      <a:pt x="726" y="1146"/>
                    </a:lnTo>
                    <a:lnTo>
                      <a:pt x="752" y="1138"/>
                    </a:lnTo>
                    <a:lnTo>
                      <a:pt x="780" y="1130"/>
                    </a:lnTo>
                    <a:lnTo>
                      <a:pt x="806" y="1118"/>
                    </a:lnTo>
                    <a:lnTo>
                      <a:pt x="832" y="1108"/>
                    </a:lnTo>
                    <a:lnTo>
                      <a:pt x="856" y="1094"/>
                    </a:lnTo>
                    <a:lnTo>
                      <a:pt x="880" y="1080"/>
                    </a:lnTo>
                    <a:lnTo>
                      <a:pt x="904" y="1066"/>
                    </a:lnTo>
                    <a:lnTo>
                      <a:pt x="926" y="1048"/>
                    </a:lnTo>
                    <a:lnTo>
                      <a:pt x="948" y="1032"/>
                    </a:lnTo>
                    <a:lnTo>
                      <a:pt x="970" y="1014"/>
                    </a:lnTo>
                    <a:lnTo>
                      <a:pt x="990" y="994"/>
                    </a:lnTo>
                    <a:lnTo>
                      <a:pt x="1010" y="974"/>
                    </a:lnTo>
                    <a:lnTo>
                      <a:pt x="1028" y="952"/>
                    </a:lnTo>
                    <a:lnTo>
                      <a:pt x="1044" y="932"/>
                    </a:lnTo>
                    <a:lnTo>
                      <a:pt x="1062" y="908"/>
                    </a:lnTo>
                    <a:lnTo>
                      <a:pt x="1076" y="884"/>
                    </a:lnTo>
                    <a:lnTo>
                      <a:pt x="1090" y="860"/>
                    </a:lnTo>
                    <a:lnTo>
                      <a:pt x="1104" y="836"/>
                    </a:lnTo>
                    <a:lnTo>
                      <a:pt x="1114" y="810"/>
                    </a:lnTo>
                    <a:lnTo>
                      <a:pt x="1126" y="784"/>
                    </a:lnTo>
                    <a:lnTo>
                      <a:pt x="1134" y="756"/>
                    </a:lnTo>
                    <a:lnTo>
                      <a:pt x="1142" y="730"/>
                    </a:lnTo>
                    <a:lnTo>
                      <a:pt x="1148" y="702"/>
                    </a:lnTo>
                    <a:lnTo>
                      <a:pt x="1154" y="672"/>
                    </a:lnTo>
                    <a:lnTo>
                      <a:pt x="1158" y="644"/>
                    </a:lnTo>
                    <a:lnTo>
                      <a:pt x="1160" y="614"/>
                    </a:lnTo>
                    <a:lnTo>
                      <a:pt x="1160" y="584"/>
                    </a:lnTo>
                    <a:lnTo>
                      <a:pt x="1160" y="288"/>
                    </a:lnTo>
                    <a:lnTo>
                      <a:pt x="1160" y="288"/>
                    </a:lnTo>
                    <a:lnTo>
                      <a:pt x="1134" y="284"/>
                    </a:lnTo>
                    <a:lnTo>
                      <a:pt x="1108" y="278"/>
                    </a:lnTo>
                    <a:lnTo>
                      <a:pt x="1082" y="270"/>
                    </a:lnTo>
                    <a:lnTo>
                      <a:pt x="1060" y="264"/>
                    </a:lnTo>
                    <a:lnTo>
                      <a:pt x="1014" y="246"/>
                    </a:lnTo>
                    <a:lnTo>
                      <a:pt x="974" y="224"/>
                    </a:lnTo>
                    <a:lnTo>
                      <a:pt x="938" y="202"/>
                    </a:lnTo>
                    <a:lnTo>
                      <a:pt x="906" y="178"/>
                    </a:lnTo>
                    <a:lnTo>
                      <a:pt x="876" y="152"/>
                    </a:lnTo>
                    <a:lnTo>
                      <a:pt x="850" y="128"/>
                    </a:lnTo>
                    <a:lnTo>
                      <a:pt x="828" y="102"/>
                    </a:lnTo>
                    <a:lnTo>
                      <a:pt x="810" y="80"/>
                    </a:lnTo>
                    <a:lnTo>
                      <a:pt x="794" y="58"/>
                    </a:lnTo>
                    <a:lnTo>
                      <a:pt x="782" y="38"/>
                    </a:lnTo>
                    <a:lnTo>
                      <a:pt x="766" y="10"/>
                    </a:lnTo>
                    <a:lnTo>
                      <a:pt x="7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4" name="Freeform 26">
                <a:extLst>
                  <a:ext uri="{FF2B5EF4-FFF2-40B4-BE49-F238E27FC236}">
                    <a16:creationId xmlns:a16="http://schemas.microsoft.com/office/drawing/2014/main" id="{2F1051F8-C369-43B6-BDFF-49D3FC98A23B}"/>
                  </a:ext>
                </a:extLst>
              </p:cNvPr>
              <p:cNvSpPr>
                <a:spLocks/>
              </p:cNvSpPr>
              <p:nvPr/>
            </p:nvSpPr>
            <p:spPr bwMode="auto">
              <a:xfrm>
                <a:off x="4214827" y="3631125"/>
                <a:ext cx="141772" cy="102662"/>
              </a:xfrm>
              <a:custGeom>
                <a:avLst/>
                <a:gdLst>
                  <a:gd name="T0" fmla="*/ 580 w 1160"/>
                  <a:gd name="T1" fmla="*/ 0 h 840"/>
                  <a:gd name="T2" fmla="*/ 522 w 1160"/>
                  <a:gd name="T3" fmla="*/ 2 h 840"/>
                  <a:gd name="T4" fmla="*/ 464 w 1160"/>
                  <a:gd name="T5" fmla="*/ 10 h 840"/>
                  <a:gd name="T6" fmla="*/ 408 w 1160"/>
                  <a:gd name="T7" fmla="*/ 26 h 840"/>
                  <a:gd name="T8" fmla="*/ 356 w 1160"/>
                  <a:gd name="T9" fmla="*/ 44 h 840"/>
                  <a:gd name="T10" fmla="*/ 304 w 1160"/>
                  <a:gd name="T11" fmla="*/ 70 h 840"/>
                  <a:gd name="T12" fmla="*/ 256 w 1160"/>
                  <a:gd name="T13" fmla="*/ 98 h 840"/>
                  <a:gd name="T14" fmla="*/ 212 w 1160"/>
                  <a:gd name="T15" fmla="*/ 132 h 840"/>
                  <a:gd name="T16" fmla="*/ 172 w 1160"/>
                  <a:gd name="T17" fmla="*/ 170 h 840"/>
                  <a:gd name="T18" fmla="*/ 134 w 1160"/>
                  <a:gd name="T19" fmla="*/ 210 h 840"/>
                  <a:gd name="T20" fmla="*/ 100 w 1160"/>
                  <a:gd name="T21" fmla="*/ 256 h 840"/>
                  <a:gd name="T22" fmla="*/ 70 w 1160"/>
                  <a:gd name="T23" fmla="*/ 304 h 840"/>
                  <a:gd name="T24" fmla="*/ 46 w 1160"/>
                  <a:gd name="T25" fmla="*/ 354 h 840"/>
                  <a:gd name="T26" fmla="*/ 26 w 1160"/>
                  <a:gd name="T27" fmla="*/ 408 h 840"/>
                  <a:gd name="T28" fmla="*/ 12 w 1160"/>
                  <a:gd name="T29" fmla="*/ 462 h 840"/>
                  <a:gd name="T30" fmla="*/ 4 w 1160"/>
                  <a:gd name="T31" fmla="*/ 520 h 840"/>
                  <a:gd name="T32" fmla="*/ 0 w 1160"/>
                  <a:gd name="T33" fmla="*/ 578 h 840"/>
                  <a:gd name="T34" fmla="*/ 0 w 1160"/>
                  <a:gd name="T35" fmla="*/ 838 h 840"/>
                  <a:gd name="T36" fmla="*/ 74 w 1160"/>
                  <a:gd name="T37" fmla="*/ 840 h 840"/>
                  <a:gd name="T38" fmla="*/ 158 w 1160"/>
                  <a:gd name="T39" fmla="*/ 836 h 840"/>
                  <a:gd name="T40" fmla="*/ 252 w 1160"/>
                  <a:gd name="T41" fmla="*/ 818 h 840"/>
                  <a:gd name="T42" fmla="*/ 350 w 1160"/>
                  <a:gd name="T43" fmla="*/ 788 h 840"/>
                  <a:gd name="T44" fmla="*/ 452 w 1160"/>
                  <a:gd name="T45" fmla="*/ 738 h 840"/>
                  <a:gd name="T46" fmla="*/ 556 w 1160"/>
                  <a:gd name="T47" fmla="*/ 670 h 840"/>
                  <a:gd name="T48" fmla="*/ 608 w 1160"/>
                  <a:gd name="T49" fmla="*/ 626 h 840"/>
                  <a:gd name="T50" fmla="*/ 660 w 1160"/>
                  <a:gd name="T51" fmla="*/ 576 h 840"/>
                  <a:gd name="T52" fmla="*/ 710 w 1160"/>
                  <a:gd name="T53" fmla="*/ 520 h 840"/>
                  <a:gd name="T54" fmla="*/ 760 w 1160"/>
                  <a:gd name="T55" fmla="*/ 456 h 840"/>
                  <a:gd name="T56" fmla="*/ 766 w 1160"/>
                  <a:gd name="T57" fmla="*/ 466 h 840"/>
                  <a:gd name="T58" fmla="*/ 794 w 1160"/>
                  <a:gd name="T59" fmla="*/ 514 h 840"/>
                  <a:gd name="T60" fmla="*/ 828 w 1160"/>
                  <a:gd name="T61" fmla="*/ 558 h 840"/>
                  <a:gd name="T62" fmla="*/ 876 w 1160"/>
                  <a:gd name="T63" fmla="*/ 608 h 840"/>
                  <a:gd name="T64" fmla="*/ 938 w 1160"/>
                  <a:gd name="T65" fmla="*/ 658 h 840"/>
                  <a:gd name="T66" fmla="*/ 1014 w 1160"/>
                  <a:gd name="T67" fmla="*/ 702 h 840"/>
                  <a:gd name="T68" fmla="*/ 1082 w 1160"/>
                  <a:gd name="T69" fmla="*/ 726 h 840"/>
                  <a:gd name="T70" fmla="*/ 1134 w 1160"/>
                  <a:gd name="T71" fmla="*/ 740 h 840"/>
                  <a:gd name="T72" fmla="*/ 1160 w 1160"/>
                  <a:gd name="T73" fmla="*/ 578 h 840"/>
                  <a:gd name="T74" fmla="*/ 1160 w 1160"/>
                  <a:gd name="T75" fmla="*/ 550 h 840"/>
                  <a:gd name="T76" fmla="*/ 1154 w 1160"/>
                  <a:gd name="T77" fmla="*/ 490 h 840"/>
                  <a:gd name="T78" fmla="*/ 1142 w 1160"/>
                  <a:gd name="T79" fmla="*/ 434 h 840"/>
                  <a:gd name="T80" fmla="*/ 1126 w 1160"/>
                  <a:gd name="T81" fmla="*/ 380 h 840"/>
                  <a:gd name="T82" fmla="*/ 1104 w 1160"/>
                  <a:gd name="T83" fmla="*/ 328 h 840"/>
                  <a:gd name="T84" fmla="*/ 1076 w 1160"/>
                  <a:gd name="T85" fmla="*/ 278 h 840"/>
                  <a:gd name="T86" fmla="*/ 1044 w 1160"/>
                  <a:gd name="T87" fmla="*/ 232 h 840"/>
                  <a:gd name="T88" fmla="*/ 1010 w 1160"/>
                  <a:gd name="T89" fmla="*/ 190 h 840"/>
                  <a:gd name="T90" fmla="*/ 970 w 1160"/>
                  <a:gd name="T91" fmla="*/ 150 h 840"/>
                  <a:gd name="T92" fmla="*/ 926 w 1160"/>
                  <a:gd name="T93" fmla="*/ 114 h 840"/>
                  <a:gd name="T94" fmla="*/ 880 w 1160"/>
                  <a:gd name="T95" fmla="*/ 84 h 840"/>
                  <a:gd name="T96" fmla="*/ 832 w 1160"/>
                  <a:gd name="T97" fmla="*/ 56 h 840"/>
                  <a:gd name="T98" fmla="*/ 780 w 1160"/>
                  <a:gd name="T99" fmla="*/ 34 h 840"/>
                  <a:gd name="T100" fmla="*/ 726 w 1160"/>
                  <a:gd name="T101" fmla="*/ 18 h 840"/>
                  <a:gd name="T102" fmla="*/ 668 w 1160"/>
                  <a:gd name="T103" fmla="*/ 6 h 840"/>
                  <a:gd name="T104" fmla="*/ 610 w 1160"/>
                  <a:gd name="T105"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0" h="840">
                    <a:moveTo>
                      <a:pt x="580" y="0"/>
                    </a:moveTo>
                    <a:lnTo>
                      <a:pt x="580" y="0"/>
                    </a:lnTo>
                    <a:lnTo>
                      <a:pt x="550" y="0"/>
                    </a:lnTo>
                    <a:lnTo>
                      <a:pt x="522" y="2"/>
                    </a:lnTo>
                    <a:lnTo>
                      <a:pt x="492" y="6"/>
                    </a:lnTo>
                    <a:lnTo>
                      <a:pt x="464" y="10"/>
                    </a:lnTo>
                    <a:lnTo>
                      <a:pt x="436" y="18"/>
                    </a:lnTo>
                    <a:lnTo>
                      <a:pt x="408" y="26"/>
                    </a:lnTo>
                    <a:lnTo>
                      <a:pt x="382" y="34"/>
                    </a:lnTo>
                    <a:lnTo>
                      <a:pt x="356" y="44"/>
                    </a:lnTo>
                    <a:lnTo>
                      <a:pt x="330" y="56"/>
                    </a:lnTo>
                    <a:lnTo>
                      <a:pt x="304" y="70"/>
                    </a:lnTo>
                    <a:lnTo>
                      <a:pt x="280" y="84"/>
                    </a:lnTo>
                    <a:lnTo>
                      <a:pt x="256" y="98"/>
                    </a:lnTo>
                    <a:lnTo>
                      <a:pt x="234" y="114"/>
                    </a:lnTo>
                    <a:lnTo>
                      <a:pt x="212" y="132"/>
                    </a:lnTo>
                    <a:lnTo>
                      <a:pt x="192" y="150"/>
                    </a:lnTo>
                    <a:lnTo>
                      <a:pt x="172" y="170"/>
                    </a:lnTo>
                    <a:lnTo>
                      <a:pt x="152" y="190"/>
                    </a:lnTo>
                    <a:lnTo>
                      <a:pt x="134" y="210"/>
                    </a:lnTo>
                    <a:lnTo>
                      <a:pt x="116" y="232"/>
                    </a:lnTo>
                    <a:lnTo>
                      <a:pt x="100" y="256"/>
                    </a:lnTo>
                    <a:lnTo>
                      <a:pt x="84" y="278"/>
                    </a:lnTo>
                    <a:lnTo>
                      <a:pt x="70" y="304"/>
                    </a:lnTo>
                    <a:lnTo>
                      <a:pt x="58" y="328"/>
                    </a:lnTo>
                    <a:lnTo>
                      <a:pt x="46" y="354"/>
                    </a:lnTo>
                    <a:lnTo>
                      <a:pt x="36" y="380"/>
                    </a:lnTo>
                    <a:lnTo>
                      <a:pt x="26" y="408"/>
                    </a:lnTo>
                    <a:lnTo>
                      <a:pt x="20" y="434"/>
                    </a:lnTo>
                    <a:lnTo>
                      <a:pt x="12" y="462"/>
                    </a:lnTo>
                    <a:lnTo>
                      <a:pt x="8" y="490"/>
                    </a:lnTo>
                    <a:lnTo>
                      <a:pt x="4" y="520"/>
                    </a:lnTo>
                    <a:lnTo>
                      <a:pt x="2" y="550"/>
                    </a:lnTo>
                    <a:lnTo>
                      <a:pt x="0" y="578"/>
                    </a:lnTo>
                    <a:lnTo>
                      <a:pt x="0" y="838"/>
                    </a:lnTo>
                    <a:lnTo>
                      <a:pt x="0" y="838"/>
                    </a:lnTo>
                    <a:lnTo>
                      <a:pt x="36" y="840"/>
                    </a:lnTo>
                    <a:lnTo>
                      <a:pt x="74" y="840"/>
                    </a:lnTo>
                    <a:lnTo>
                      <a:pt x="116" y="840"/>
                    </a:lnTo>
                    <a:lnTo>
                      <a:pt x="158" y="836"/>
                    </a:lnTo>
                    <a:lnTo>
                      <a:pt x="204" y="828"/>
                    </a:lnTo>
                    <a:lnTo>
                      <a:pt x="252" y="818"/>
                    </a:lnTo>
                    <a:lnTo>
                      <a:pt x="300" y="806"/>
                    </a:lnTo>
                    <a:lnTo>
                      <a:pt x="350" y="788"/>
                    </a:lnTo>
                    <a:lnTo>
                      <a:pt x="400" y="766"/>
                    </a:lnTo>
                    <a:lnTo>
                      <a:pt x="452" y="738"/>
                    </a:lnTo>
                    <a:lnTo>
                      <a:pt x="504" y="706"/>
                    </a:lnTo>
                    <a:lnTo>
                      <a:pt x="556" y="670"/>
                    </a:lnTo>
                    <a:lnTo>
                      <a:pt x="582" y="648"/>
                    </a:lnTo>
                    <a:lnTo>
                      <a:pt x="608" y="626"/>
                    </a:lnTo>
                    <a:lnTo>
                      <a:pt x="634" y="602"/>
                    </a:lnTo>
                    <a:lnTo>
                      <a:pt x="660" y="576"/>
                    </a:lnTo>
                    <a:lnTo>
                      <a:pt x="686" y="548"/>
                    </a:lnTo>
                    <a:lnTo>
                      <a:pt x="710" y="520"/>
                    </a:lnTo>
                    <a:lnTo>
                      <a:pt x="736" y="488"/>
                    </a:lnTo>
                    <a:lnTo>
                      <a:pt x="760" y="456"/>
                    </a:lnTo>
                    <a:lnTo>
                      <a:pt x="760" y="456"/>
                    </a:lnTo>
                    <a:lnTo>
                      <a:pt x="766" y="466"/>
                    </a:lnTo>
                    <a:lnTo>
                      <a:pt x="782" y="494"/>
                    </a:lnTo>
                    <a:lnTo>
                      <a:pt x="794" y="514"/>
                    </a:lnTo>
                    <a:lnTo>
                      <a:pt x="810" y="536"/>
                    </a:lnTo>
                    <a:lnTo>
                      <a:pt x="828" y="558"/>
                    </a:lnTo>
                    <a:lnTo>
                      <a:pt x="850" y="584"/>
                    </a:lnTo>
                    <a:lnTo>
                      <a:pt x="876" y="608"/>
                    </a:lnTo>
                    <a:lnTo>
                      <a:pt x="906" y="634"/>
                    </a:lnTo>
                    <a:lnTo>
                      <a:pt x="938" y="658"/>
                    </a:lnTo>
                    <a:lnTo>
                      <a:pt x="974" y="680"/>
                    </a:lnTo>
                    <a:lnTo>
                      <a:pt x="1014" y="702"/>
                    </a:lnTo>
                    <a:lnTo>
                      <a:pt x="1060" y="720"/>
                    </a:lnTo>
                    <a:lnTo>
                      <a:pt x="1082" y="726"/>
                    </a:lnTo>
                    <a:lnTo>
                      <a:pt x="1108" y="734"/>
                    </a:lnTo>
                    <a:lnTo>
                      <a:pt x="1134" y="740"/>
                    </a:lnTo>
                    <a:lnTo>
                      <a:pt x="1160" y="744"/>
                    </a:lnTo>
                    <a:lnTo>
                      <a:pt x="1160" y="578"/>
                    </a:lnTo>
                    <a:lnTo>
                      <a:pt x="1160" y="578"/>
                    </a:lnTo>
                    <a:lnTo>
                      <a:pt x="1160" y="550"/>
                    </a:lnTo>
                    <a:lnTo>
                      <a:pt x="1158" y="520"/>
                    </a:lnTo>
                    <a:lnTo>
                      <a:pt x="1154" y="490"/>
                    </a:lnTo>
                    <a:lnTo>
                      <a:pt x="1148" y="462"/>
                    </a:lnTo>
                    <a:lnTo>
                      <a:pt x="1142" y="434"/>
                    </a:lnTo>
                    <a:lnTo>
                      <a:pt x="1134" y="408"/>
                    </a:lnTo>
                    <a:lnTo>
                      <a:pt x="1126" y="380"/>
                    </a:lnTo>
                    <a:lnTo>
                      <a:pt x="1114" y="354"/>
                    </a:lnTo>
                    <a:lnTo>
                      <a:pt x="1104" y="328"/>
                    </a:lnTo>
                    <a:lnTo>
                      <a:pt x="1090" y="304"/>
                    </a:lnTo>
                    <a:lnTo>
                      <a:pt x="1076" y="278"/>
                    </a:lnTo>
                    <a:lnTo>
                      <a:pt x="1062" y="256"/>
                    </a:lnTo>
                    <a:lnTo>
                      <a:pt x="1044" y="232"/>
                    </a:lnTo>
                    <a:lnTo>
                      <a:pt x="1028" y="210"/>
                    </a:lnTo>
                    <a:lnTo>
                      <a:pt x="1010" y="190"/>
                    </a:lnTo>
                    <a:lnTo>
                      <a:pt x="990" y="170"/>
                    </a:lnTo>
                    <a:lnTo>
                      <a:pt x="970" y="150"/>
                    </a:lnTo>
                    <a:lnTo>
                      <a:pt x="948" y="132"/>
                    </a:lnTo>
                    <a:lnTo>
                      <a:pt x="926" y="114"/>
                    </a:lnTo>
                    <a:lnTo>
                      <a:pt x="904" y="98"/>
                    </a:lnTo>
                    <a:lnTo>
                      <a:pt x="880" y="84"/>
                    </a:lnTo>
                    <a:lnTo>
                      <a:pt x="856" y="70"/>
                    </a:lnTo>
                    <a:lnTo>
                      <a:pt x="832" y="56"/>
                    </a:lnTo>
                    <a:lnTo>
                      <a:pt x="806" y="44"/>
                    </a:lnTo>
                    <a:lnTo>
                      <a:pt x="780" y="34"/>
                    </a:lnTo>
                    <a:lnTo>
                      <a:pt x="752" y="26"/>
                    </a:lnTo>
                    <a:lnTo>
                      <a:pt x="726" y="18"/>
                    </a:lnTo>
                    <a:lnTo>
                      <a:pt x="698" y="10"/>
                    </a:lnTo>
                    <a:lnTo>
                      <a:pt x="668" y="6"/>
                    </a:lnTo>
                    <a:lnTo>
                      <a:pt x="640" y="2"/>
                    </a:lnTo>
                    <a:lnTo>
                      <a:pt x="610" y="0"/>
                    </a:lnTo>
                    <a:lnTo>
                      <a:pt x="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5" name="Freeform 27">
                <a:extLst>
                  <a:ext uri="{FF2B5EF4-FFF2-40B4-BE49-F238E27FC236}">
                    <a16:creationId xmlns:a16="http://schemas.microsoft.com/office/drawing/2014/main" id="{4C150387-D21F-4A21-9097-618F161ED066}"/>
                  </a:ext>
                </a:extLst>
              </p:cNvPr>
              <p:cNvSpPr>
                <a:spLocks/>
              </p:cNvSpPr>
              <p:nvPr/>
            </p:nvSpPr>
            <p:spPr bwMode="auto">
              <a:xfrm>
                <a:off x="4240004" y="3838894"/>
                <a:ext cx="91663" cy="39598"/>
              </a:xfrm>
              <a:custGeom>
                <a:avLst/>
                <a:gdLst>
                  <a:gd name="T0" fmla="*/ 612 w 750"/>
                  <a:gd name="T1" fmla="*/ 0 h 324"/>
                  <a:gd name="T2" fmla="*/ 598 w 750"/>
                  <a:gd name="T3" fmla="*/ 38 h 324"/>
                  <a:gd name="T4" fmla="*/ 580 w 750"/>
                  <a:gd name="T5" fmla="*/ 74 h 324"/>
                  <a:gd name="T6" fmla="*/ 556 w 750"/>
                  <a:gd name="T7" fmla="*/ 106 h 324"/>
                  <a:gd name="T8" fmla="*/ 526 w 750"/>
                  <a:gd name="T9" fmla="*/ 134 h 324"/>
                  <a:gd name="T10" fmla="*/ 494 w 750"/>
                  <a:gd name="T11" fmla="*/ 156 h 324"/>
                  <a:gd name="T12" fmla="*/ 456 w 750"/>
                  <a:gd name="T13" fmla="*/ 174 h 324"/>
                  <a:gd name="T14" fmla="*/ 416 w 750"/>
                  <a:gd name="T15" fmla="*/ 184 h 324"/>
                  <a:gd name="T16" fmla="*/ 374 w 750"/>
                  <a:gd name="T17" fmla="*/ 188 h 324"/>
                  <a:gd name="T18" fmla="*/ 354 w 750"/>
                  <a:gd name="T19" fmla="*/ 188 h 324"/>
                  <a:gd name="T20" fmla="*/ 312 w 750"/>
                  <a:gd name="T21" fmla="*/ 180 h 324"/>
                  <a:gd name="T22" fmla="*/ 274 w 750"/>
                  <a:gd name="T23" fmla="*/ 166 h 324"/>
                  <a:gd name="T24" fmla="*/ 238 w 750"/>
                  <a:gd name="T25" fmla="*/ 146 h 324"/>
                  <a:gd name="T26" fmla="*/ 208 w 750"/>
                  <a:gd name="T27" fmla="*/ 122 h 324"/>
                  <a:gd name="T28" fmla="*/ 180 w 750"/>
                  <a:gd name="T29" fmla="*/ 92 h 324"/>
                  <a:gd name="T30" fmla="*/ 160 w 750"/>
                  <a:gd name="T31" fmla="*/ 56 h 324"/>
                  <a:gd name="T32" fmla="*/ 144 w 750"/>
                  <a:gd name="T33" fmla="*/ 20 h 324"/>
                  <a:gd name="T34" fmla="*/ 0 w 750"/>
                  <a:gd name="T35" fmla="*/ 0 h 324"/>
                  <a:gd name="T36" fmla="*/ 6 w 750"/>
                  <a:gd name="T37" fmla="*/ 34 h 324"/>
                  <a:gd name="T38" fmla="*/ 28 w 750"/>
                  <a:gd name="T39" fmla="*/ 98 h 324"/>
                  <a:gd name="T40" fmla="*/ 60 w 750"/>
                  <a:gd name="T41" fmla="*/ 156 h 324"/>
                  <a:gd name="T42" fmla="*/ 102 w 750"/>
                  <a:gd name="T43" fmla="*/ 208 h 324"/>
                  <a:gd name="T44" fmla="*/ 152 w 750"/>
                  <a:gd name="T45" fmla="*/ 252 h 324"/>
                  <a:gd name="T46" fmla="*/ 208 w 750"/>
                  <a:gd name="T47" fmla="*/ 286 h 324"/>
                  <a:gd name="T48" fmla="*/ 272 w 750"/>
                  <a:gd name="T49" fmla="*/ 310 h 324"/>
                  <a:gd name="T50" fmla="*/ 340 w 750"/>
                  <a:gd name="T51" fmla="*/ 322 h 324"/>
                  <a:gd name="T52" fmla="*/ 374 w 750"/>
                  <a:gd name="T53" fmla="*/ 324 h 324"/>
                  <a:gd name="T54" fmla="*/ 444 w 750"/>
                  <a:gd name="T55" fmla="*/ 318 h 324"/>
                  <a:gd name="T56" fmla="*/ 510 w 750"/>
                  <a:gd name="T57" fmla="*/ 300 h 324"/>
                  <a:gd name="T58" fmla="*/ 570 w 750"/>
                  <a:gd name="T59" fmla="*/ 270 h 324"/>
                  <a:gd name="T60" fmla="*/ 624 w 750"/>
                  <a:gd name="T61" fmla="*/ 230 h 324"/>
                  <a:gd name="T62" fmla="*/ 670 w 750"/>
                  <a:gd name="T63" fmla="*/ 184 h 324"/>
                  <a:gd name="T64" fmla="*/ 706 w 750"/>
                  <a:gd name="T65" fmla="*/ 128 h 324"/>
                  <a:gd name="T66" fmla="*/ 734 w 750"/>
                  <a:gd name="T67" fmla="*/ 66 h 324"/>
                  <a:gd name="T68" fmla="*/ 750 w 750"/>
                  <a:gd name="T69"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0" h="324">
                    <a:moveTo>
                      <a:pt x="612" y="0"/>
                    </a:moveTo>
                    <a:lnTo>
                      <a:pt x="612" y="0"/>
                    </a:lnTo>
                    <a:lnTo>
                      <a:pt x="606" y="20"/>
                    </a:lnTo>
                    <a:lnTo>
                      <a:pt x="598" y="38"/>
                    </a:lnTo>
                    <a:lnTo>
                      <a:pt x="590" y="56"/>
                    </a:lnTo>
                    <a:lnTo>
                      <a:pt x="580" y="74"/>
                    </a:lnTo>
                    <a:lnTo>
                      <a:pt x="568" y="92"/>
                    </a:lnTo>
                    <a:lnTo>
                      <a:pt x="556" y="106"/>
                    </a:lnTo>
                    <a:lnTo>
                      <a:pt x="542" y="122"/>
                    </a:lnTo>
                    <a:lnTo>
                      <a:pt x="526" y="134"/>
                    </a:lnTo>
                    <a:lnTo>
                      <a:pt x="510" y="146"/>
                    </a:lnTo>
                    <a:lnTo>
                      <a:pt x="494" y="156"/>
                    </a:lnTo>
                    <a:lnTo>
                      <a:pt x="476" y="166"/>
                    </a:lnTo>
                    <a:lnTo>
                      <a:pt x="456" y="174"/>
                    </a:lnTo>
                    <a:lnTo>
                      <a:pt x="438" y="180"/>
                    </a:lnTo>
                    <a:lnTo>
                      <a:pt x="416" y="184"/>
                    </a:lnTo>
                    <a:lnTo>
                      <a:pt x="396" y="188"/>
                    </a:lnTo>
                    <a:lnTo>
                      <a:pt x="374" y="188"/>
                    </a:lnTo>
                    <a:lnTo>
                      <a:pt x="374" y="188"/>
                    </a:lnTo>
                    <a:lnTo>
                      <a:pt x="354" y="188"/>
                    </a:lnTo>
                    <a:lnTo>
                      <a:pt x="332" y="184"/>
                    </a:lnTo>
                    <a:lnTo>
                      <a:pt x="312" y="180"/>
                    </a:lnTo>
                    <a:lnTo>
                      <a:pt x="292" y="174"/>
                    </a:lnTo>
                    <a:lnTo>
                      <a:pt x="274" y="166"/>
                    </a:lnTo>
                    <a:lnTo>
                      <a:pt x="256" y="156"/>
                    </a:lnTo>
                    <a:lnTo>
                      <a:pt x="238" y="146"/>
                    </a:lnTo>
                    <a:lnTo>
                      <a:pt x="222" y="134"/>
                    </a:lnTo>
                    <a:lnTo>
                      <a:pt x="208" y="122"/>
                    </a:lnTo>
                    <a:lnTo>
                      <a:pt x="194" y="106"/>
                    </a:lnTo>
                    <a:lnTo>
                      <a:pt x="180" y="92"/>
                    </a:lnTo>
                    <a:lnTo>
                      <a:pt x="170" y="74"/>
                    </a:lnTo>
                    <a:lnTo>
                      <a:pt x="160" y="56"/>
                    </a:lnTo>
                    <a:lnTo>
                      <a:pt x="150" y="38"/>
                    </a:lnTo>
                    <a:lnTo>
                      <a:pt x="144" y="20"/>
                    </a:lnTo>
                    <a:lnTo>
                      <a:pt x="138" y="0"/>
                    </a:lnTo>
                    <a:lnTo>
                      <a:pt x="0" y="0"/>
                    </a:lnTo>
                    <a:lnTo>
                      <a:pt x="0" y="0"/>
                    </a:lnTo>
                    <a:lnTo>
                      <a:pt x="6" y="34"/>
                    </a:lnTo>
                    <a:lnTo>
                      <a:pt x="16" y="66"/>
                    </a:lnTo>
                    <a:lnTo>
                      <a:pt x="28" y="98"/>
                    </a:lnTo>
                    <a:lnTo>
                      <a:pt x="42" y="128"/>
                    </a:lnTo>
                    <a:lnTo>
                      <a:pt x="60" y="156"/>
                    </a:lnTo>
                    <a:lnTo>
                      <a:pt x="80" y="184"/>
                    </a:lnTo>
                    <a:lnTo>
                      <a:pt x="102" y="208"/>
                    </a:lnTo>
                    <a:lnTo>
                      <a:pt x="126" y="230"/>
                    </a:lnTo>
                    <a:lnTo>
                      <a:pt x="152" y="252"/>
                    </a:lnTo>
                    <a:lnTo>
                      <a:pt x="178" y="270"/>
                    </a:lnTo>
                    <a:lnTo>
                      <a:pt x="208" y="286"/>
                    </a:lnTo>
                    <a:lnTo>
                      <a:pt x="240" y="300"/>
                    </a:lnTo>
                    <a:lnTo>
                      <a:pt x="272" y="310"/>
                    </a:lnTo>
                    <a:lnTo>
                      <a:pt x="304" y="318"/>
                    </a:lnTo>
                    <a:lnTo>
                      <a:pt x="340" y="322"/>
                    </a:lnTo>
                    <a:lnTo>
                      <a:pt x="374" y="324"/>
                    </a:lnTo>
                    <a:lnTo>
                      <a:pt x="374" y="324"/>
                    </a:lnTo>
                    <a:lnTo>
                      <a:pt x="410" y="322"/>
                    </a:lnTo>
                    <a:lnTo>
                      <a:pt x="444" y="318"/>
                    </a:lnTo>
                    <a:lnTo>
                      <a:pt x="478" y="310"/>
                    </a:lnTo>
                    <a:lnTo>
                      <a:pt x="510" y="300"/>
                    </a:lnTo>
                    <a:lnTo>
                      <a:pt x="540" y="286"/>
                    </a:lnTo>
                    <a:lnTo>
                      <a:pt x="570" y="270"/>
                    </a:lnTo>
                    <a:lnTo>
                      <a:pt x="598" y="252"/>
                    </a:lnTo>
                    <a:lnTo>
                      <a:pt x="624" y="230"/>
                    </a:lnTo>
                    <a:lnTo>
                      <a:pt x="648" y="208"/>
                    </a:lnTo>
                    <a:lnTo>
                      <a:pt x="670" y="184"/>
                    </a:lnTo>
                    <a:lnTo>
                      <a:pt x="690" y="156"/>
                    </a:lnTo>
                    <a:lnTo>
                      <a:pt x="706" y="128"/>
                    </a:lnTo>
                    <a:lnTo>
                      <a:pt x="722" y="98"/>
                    </a:lnTo>
                    <a:lnTo>
                      <a:pt x="734" y="66"/>
                    </a:lnTo>
                    <a:lnTo>
                      <a:pt x="744" y="34"/>
                    </a:lnTo>
                    <a:lnTo>
                      <a:pt x="750" y="0"/>
                    </a:lnTo>
                    <a:lnTo>
                      <a:pt x="612" y="0"/>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6" name="Freeform 28">
                <a:extLst>
                  <a:ext uri="{FF2B5EF4-FFF2-40B4-BE49-F238E27FC236}">
                    <a16:creationId xmlns:a16="http://schemas.microsoft.com/office/drawing/2014/main" id="{8347CA69-448E-41BC-ABD0-2ABA91F0C31B}"/>
                  </a:ext>
                </a:extLst>
              </p:cNvPr>
              <p:cNvSpPr>
                <a:spLocks/>
              </p:cNvSpPr>
              <p:nvPr/>
            </p:nvSpPr>
            <p:spPr bwMode="auto">
              <a:xfrm>
                <a:off x="4375420" y="3927135"/>
                <a:ext cx="45953" cy="157905"/>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7" name="Freeform 29">
                <a:extLst>
                  <a:ext uri="{FF2B5EF4-FFF2-40B4-BE49-F238E27FC236}">
                    <a16:creationId xmlns:a16="http://schemas.microsoft.com/office/drawing/2014/main" id="{9143D528-B40E-44F1-8E74-D62D47FD74C5}"/>
                  </a:ext>
                </a:extLst>
              </p:cNvPr>
              <p:cNvSpPr>
                <a:spLocks/>
              </p:cNvSpPr>
              <p:nvPr/>
            </p:nvSpPr>
            <p:spPr bwMode="auto">
              <a:xfrm>
                <a:off x="4375420" y="3927135"/>
                <a:ext cx="45953" cy="157905"/>
              </a:xfrm>
              <a:custGeom>
                <a:avLst/>
                <a:gdLst>
                  <a:gd name="T0" fmla="*/ 268 w 376"/>
                  <a:gd name="T1" fmla="*/ 1292 h 1292"/>
                  <a:gd name="T2" fmla="*/ 108 w 376"/>
                  <a:gd name="T3" fmla="*/ 1292 h 1292"/>
                  <a:gd name="T4" fmla="*/ 108 w 376"/>
                  <a:gd name="T5" fmla="*/ 1292 h 1292"/>
                  <a:gd name="T6" fmla="*/ 86 w 376"/>
                  <a:gd name="T7" fmla="*/ 1290 h 1292"/>
                  <a:gd name="T8" fmla="*/ 66 w 376"/>
                  <a:gd name="T9" fmla="*/ 1284 h 1292"/>
                  <a:gd name="T10" fmla="*/ 46 w 376"/>
                  <a:gd name="T11" fmla="*/ 1274 h 1292"/>
                  <a:gd name="T12" fmla="*/ 30 w 376"/>
                  <a:gd name="T13" fmla="*/ 1262 h 1292"/>
                  <a:gd name="T14" fmla="*/ 18 w 376"/>
                  <a:gd name="T15" fmla="*/ 1246 h 1292"/>
                  <a:gd name="T16" fmla="*/ 8 w 376"/>
                  <a:gd name="T17" fmla="*/ 1226 h 1292"/>
                  <a:gd name="T18" fmla="*/ 2 w 376"/>
                  <a:gd name="T19" fmla="*/ 1206 h 1292"/>
                  <a:gd name="T20" fmla="*/ 0 w 376"/>
                  <a:gd name="T21" fmla="*/ 1184 h 1292"/>
                  <a:gd name="T22" fmla="*/ 0 w 376"/>
                  <a:gd name="T23" fmla="*/ 108 h 1292"/>
                  <a:gd name="T24" fmla="*/ 0 w 376"/>
                  <a:gd name="T25" fmla="*/ 108 h 1292"/>
                  <a:gd name="T26" fmla="*/ 2 w 376"/>
                  <a:gd name="T27" fmla="*/ 86 h 1292"/>
                  <a:gd name="T28" fmla="*/ 8 w 376"/>
                  <a:gd name="T29" fmla="*/ 66 h 1292"/>
                  <a:gd name="T30" fmla="*/ 18 w 376"/>
                  <a:gd name="T31" fmla="*/ 48 h 1292"/>
                  <a:gd name="T32" fmla="*/ 30 w 376"/>
                  <a:gd name="T33" fmla="*/ 32 h 1292"/>
                  <a:gd name="T34" fmla="*/ 46 w 376"/>
                  <a:gd name="T35" fmla="*/ 18 h 1292"/>
                  <a:gd name="T36" fmla="*/ 66 w 376"/>
                  <a:gd name="T37" fmla="*/ 8 h 1292"/>
                  <a:gd name="T38" fmla="*/ 86 w 376"/>
                  <a:gd name="T39" fmla="*/ 2 h 1292"/>
                  <a:gd name="T40" fmla="*/ 108 w 376"/>
                  <a:gd name="T41" fmla="*/ 0 h 1292"/>
                  <a:gd name="T42" fmla="*/ 268 w 376"/>
                  <a:gd name="T43" fmla="*/ 0 h 1292"/>
                  <a:gd name="T44" fmla="*/ 268 w 376"/>
                  <a:gd name="T45" fmla="*/ 0 h 1292"/>
                  <a:gd name="T46" fmla="*/ 290 w 376"/>
                  <a:gd name="T47" fmla="*/ 2 h 1292"/>
                  <a:gd name="T48" fmla="*/ 310 w 376"/>
                  <a:gd name="T49" fmla="*/ 8 h 1292"/>
                  <a:gd name="T50" fmla="*/ 328 w 376"/>
                  <a:gd name="T51" fmla="*/ 18 h 1292"/>
                  <a:gd name="T52" fmla="*/ 344 w 376"/>
                  <a:gd name="T53" fmla="*/ 32 h 1292"/>
                  <a:gd name="T54" fmla="*/ 358 w 376"/>
                  <a:gd name="T55" fmla="*/ 48 h 1292"/>
                  <a:gd name="T56" fmla="*/ 368 w 376"/>
                  <a:gd name="T57" fmla="*/ 66 h 1292"/>
                  <a:gd name="T58" fmla="*/ 374 w 376"/>
                  <a:gd name="T59" fmla="*/ 86 h 1292"/>
                  <a:gd name="T60" fmla="*/ 376 w 376"/>
                  <a:gd name="T61" fmla="*/ 108 h 1292"/>
                  <a:gd name="T62" fmla="*/ 376 w 376"/>
                  <a:gd name="T63" fmla="*/ 1184 h 1292"/>
                  <a:gd name="T64" fmla="*/ 376 w 376"/>
                  <a:gd name="T65" fmla="*/ 1184 h 1292"/>
                  <a:gd name="T66" fmla="*/ 374 w 376"/>
                  <a:gd name="T67" fmla="*/ 1206 h 1292"/>
                  <a:gd name="T68" fmla="*/ 368 w 376"/>
                  <a:gd name="T69" fmla="*/ 1226 h 1292"/>
                  <a:gd name="T70" fmla="*/ 358 w 376"/>
                  <a:gd name="T71" fmla="*/ 1246 h 1292"/>
                  <a:gd name="T72" fmla="*/ 344 w 376"/>
                  <a:gd name="T73" fmla="*/ 1262 h 1292"/>
                  <a:gd name="T74" fmla="*/ 328 w 376"/>
                  <a:gd name="T75" fmla="*/ 1274 h 1292"/>
                  <a:gd name="T76" fmla="*/ 310 w 376"/>
                  <a:gd name="T77" fmla="*/ 1284 h 1292"/>
                  <a:gd name="T78" fmla="*/ 290 w 376"/>
                  <a:gd name="T79" fmla="*/ 1290 h 1292"/>
                  <a:gd name="T80" fmla="*/ 268 w 376"/>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6" h="1292">
                    <a:moveTo>
                      <a:pt x="268" y="1292"/>
                    </a:moveTo>
                    <a:lnTo>
                      <a:pt x="108" y="1292"/>
                    </a:lnTo>
                    <a:lnTo>
                      <a:pt x="108" y="1292"/>
                    </a:lnTo>
                    <a:lnTo>
                      <a:pt x="86" y="1290"/>
                    </a:lnTo>
                    <a:lnTo>
                      <a:pt x="66" y="1284"/>
                    </a:lnTo>
                    <a:lnTo>
                      <a:pt x="46" y="1274"/>
                    </a:lnTo>
                    <a:lnTo>
                      <a:pt x="30" y="1262"/>
                    </a:lnTo>
                    <a:lnTo>
                      <a:pt x="18" y="1246"/>
                    </a:lnTo>
                    <a:lnTo>
                      <a:pt x="8" y="1226"/>
                    </a:lnTo>
                    <a:lnTo>
                      <a:pt x="2" y="1206"/>
                    </a:lnTo>
                    <a:lnTo>
                      <a:pt x="0" y="1184"/>
                    </a:lnTo>
                    <a:lnTo>
                      <a:pt x="0" y="108"/>
                    </a:lnTo>
                    <a:lnTo>
                      <a:pt x="0" y="108"/>
                    </a:lnTo>
                    <a:lnTo>
                      <a:pt x="2" y="86"/>
                    </a:lnTo>
                    <a:lnTo>
                      <a:pt x="8" y="66"/>
                    </a:lnTo>
                    <a:lnTo>
                      <a:pt x="18" y="48"/>
                    </a:lnTo>
                    <a:lnTo>
                      <a:pt x="30" y="32"/>
                    </a:lnTo>
                    <a:lnTo>
                      <a:pt x="46" y="18"/>
                    </a:lnTo>
                    <a:lnTo>
                      <a:pt x="66" y="8"/>
                    </a:lnTo>
                    <a:lnTo>
                      <a:pt x="86" y="2"/>
                    </a:lnTo>
                    <a:lnTo>
                      <a:pt x="108" y="0"/>
                    </a:lnTo>
                    <a:lnTo>
                      <a:pt x="268" y="0"/>
                    </a:lnTo>
                    <a:lnTo>
                      <a:pt x="268" y="0"/>
                    </a:lnTo>
                    <a:lnTo>
                      <a:pt x="290" y="2"/>
                    </a:lnTo>
                    <a:lnTo>
                      <a:pt x="310" y="8"/>
                    </a:lnTo>
                    <a:lnTo>
                      <a:pt x="328" y="18"/>
                    </a:lnTo>
                    <a:lnTo>
                      <a:pt x="344" y="32"/>
                    </a:lnTo>
                    <a:lnTo>
                      <a:pt x="358" y="48"/>
                    </a:lnTo>
                    <a:lnTo>
                      <a:pt x="368" y="66"/>
                    </a:lnTo>
                    <a:lnTo>
                      <a:pt x="374" y="86"/>
                    </a:lnTo>
                    <a:lnTo>
                      <a:pt x="376" y="108"/>
                    </a:lnTo>
                    <a:lnTo>
                      <a:pt x="376" y="1184"/>
                    </a:lnTo>
                    <a:lnTo>
                      <a:pt x="376" y="1184"/>
                    </a:lnTo>
                    <a:lnTo>
                      <a:pt x="374" y="1206"/>
                    </a:lnTo>
                    <a:lnTo>
                      <a:pt x="368" y="1226"/>
                    </a:lnTo>
                    <a:lnTo>
                      <a:pt x="358" y="1246"/>
                    </a:lnTo>
                    <a:lnTo>
                      <a:pt x="344" y="1262"/>
                    </a:lnTo>
                    <a:lnTo>
                      <a:pt x="328" y="1274"/>
                    </a:lnTo>
                    <a:lnTo>
                      <a:pt x="310" y="1284"/>
                    </a:lnTo>
                    <a:lnTo>
                      <a:pt x="290" y="1290"/>
                    </a:lnTo>
                    <a:lnTo>
                      <a:pt x="268"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8" name="Rectangle 207">
                <a:extLst>
                  <a:ext uri="{FF2B5EF4-FFF2-40B4-BE49-F238E27FC236}">
                    <a16:creationId xmlns:a16="http://schemas.microsoft.com/office/drawing/2014/main" id="{FFC1E48C-7E04-47CE-B706-B0F8C19199FB}"/>
                  </a:ext>
                </a:extLst>
              </p:cNvPr>
              <p:cNvSpPr>
                <a:spLocks noChangeArrowheads="1"/>
              </p:cNvSpPr>
              <p:nvPr/>
            </p:nvSpPr>
            <p:spPr bwMode="auto">
              <a:xfrm>
                <a:off x="4375420" y="3927135"/>
                <a:ext cx="45953" cy="2175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09" name="Freeform 436">
                <a:extLst>
                  <a:ext uri="{FF2B5EF4-FFF2-40B4-BE49-F238E27FC236}">
                    <a16:creationId xmlns:a16="http://schemas.microsoft.com/office/drawing/2014/main" id="{7F80EADB-B593-4FB3-9A19-8188B2AFB142}"/>
                  </a:ext>
                </a:extLst>
              </p:cNvPr>
              <p:cNvSpPr>
                <a:spLocks/>
              </p:cNvSpPr>
              <p:nvPr/>
            </p:nvSpPr>
            <p:spPr bwMode="auto">
              <a:xfrm>
                <a:off x="4150051" y="3927135"/>
                <a:ext cx="46198" cy="157905"/>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0" name="Freeform 437">
                <a:extLst>
                  <a:ext uri="{FF2B5EF4-FFF2-40B4-BE49-F238E27FC236}">
                    <a16:creationId xmlns:a16="http://schemas.microsoft.com/office/drawing/2014/main" id="{E25BF31D-D399-4C29-B814-FBA33B1B380E}"/>
                  </a:ext>
                </a:extLst>
              </p:cNvPr>
              <p:cNvSpPr>
                <a:spLocks/>
              </p:cNvSpPr>
              <p:nvPr/>
            </p:nvSpPr>
            <p:spPr bwMode="auto">
              <a:xfrm>
                <a:off x="4150051" y="3927135"/>
                <a:ext cx="46198" cy="157905"/>
              </a:xfrm>
              <a:custGeom>
                <a:avLst/>
                <a:gdLst>
                  <a:gd name="T0" fmla="*/ 270 w 378"/>
                  <a:gd name="T1" fmla="*/ 1292 h 1292"/>
                  <a:gd name="T2" fmla="*/ 108 w 378"/>
                  <a:gd name="T3" fmla="*/ 1292 h 1292"/>
                  <a:gd name="T4" fmla="*/ 108 w 378"/>
                  <a:gd name="T5" fmla="*/ 1292 h 1292"/>
                  <a:gd name="T6" fmla="*/ 88 w 378"/>
                  <a:gd name="T7" fmla="*/ 1290 h 1292"/>
                  <a:gd name="T8" fmla="*/ 66 w 378"/>
                  <a:gd name="T9" fmla="*/ 1284 h 1292"/>
                  <a:gd name="T10" fmla="*/ 48 w 378"/>
                  <a:gd name="T11" fmla="*/ 1274 h 1292"/>
                  <a:gd name="T12" fmla="*/ 32 w 378"/>
                  <a:gd name="T13" fmla="*/ 1262 h 1292"/>
                  <a:gd name="T14" fmla="*/ 20 w 378"/>
                  <a:gd name="T15" fmla="*/ 1246 h 1292"/>
                  <a:gd name="T16" fmla="*/ 10 w 378"/>
                  <a:gd name="T17" fmla="*/ 1226 h 1292"/>
                  <a:gd name="T18" fmla="*/ 4 w 378"/>
                  <a:gd name="T19" fmla="*/ 1206 h 1292"/>
                  <a:gd name="T20" fmla="*/ 0 w 378"/>
                  <a:gd name="T21" fmla="*/ 1184 h 1292"/>
                  <a:gd name="T22" fmla="*/ 0 w 378"/>
                  <a:gd name="T23" fmla="*/ 108 h 1292"/>
                  <a:gd name="T24" fmla="*/ 0 w 378"/>
                  <a:gd name="T25" fmla="*/ 108 h 1292"/>
                  <a:gd name="T26" fmla="*/ 4 w 378"/>
                  <a:gd name="T27" fmla="*/ 86 h 1292"/>
                  <a:gd name="T28" fmla="*/ 10 w 378"/>
                  <a:gd name="T29" fmla="*/ 66 h 1292"/>
                  <a:gd name="T30" fmla="*/ 20 w 378"/>
                  <a:gd name="T31" fmla="*/ 48 h 1292"/>
                  <a:gd name="T32" fmla="*/ 32 w 378"/>
                  <a:gd name="T33" fmla="*/ 32 h 1292"/>
                  <a:gd name="T34" fmla="*/ 48 w 378"/>
                  <a:gd name="T35" fmla="*/ 18 h 1292"/>
                  <a:gd name="T36" fmla="*/ 66 w 378"/>
                  <a:gd name="T37" fmla="*/ 8 h 1292"/>
                  <a:gd name="T38" fmla="*/ 88 w 378"/>
                  <a:gd name="T39" fmla="*/ 2 h 1292"/>
                  <a:gd name="T40" fmla="*/ 108 w 378"/>
                  <a:gd name="T41" fmla="*/ 0 h 1292"/>
                  <a:gd name="T42" fmla="*/ 270 w 378"/>
                  <a:gd name="T43" fmla="*/ 0 h 1292"/>
                  <a:gd name="T44" fmla="*/ 270 w 378"/>
                  <a:gd name="T45" fmla="*/ 0 h 1292"/>
                  <a:gd name="T46" fmla="*/ 292 w 378"/>
                  <a:gd name="T47" fmla="*/ 2 h 1292"/>
                  <a:gd name="T48" fmla="*/ 312 w 378"/>
                  <a:gd name="T49" fmla="*/ 8 h 1292"/>
                  <a:gd name="T50" fmla="*/ 330 w 378"/>
                  <a:gd name="T51" fmla="*/ 18 h 1292"/>
                  <a:gd name="T52" fmla="*/ 346 w 378"/>
                  <a:gd name="T53" fmla="*/ 32 h 1292"/>
                  <a:gd name="T54" fmla="*/ 360 w 378"/>
                  <a:gd name="T55" fmla="*/ 48 h 1292"/>
                  <a:gd name="T56" fmla="*/ 370 w 378"/>
                  <a:gd name="T57" fmla="*/ 66 h 1292"/>
                  <a:gd name="T58" fmla="*/ 376 w 378"/>
                  <a:gd name="T59" fmla="*/ 86 h 1292"/>
                  <a:gd name="T60" fmla="*/ 378 w 378"/>
                  <a:gd name="T61" fmla="*/ 108 h 1292"/>
                  <a:gd name="T62" fmla="*/ 378 w 378"/>
                  <a:gd name="T63" fmla="*/ 1184 h 1292"/>
                  <a:gd name="T64" fmla="*/ 378 w 378"/>
                  <a:gd name="T65" fmla="*/ 1184 h 1292"/>
                  <a:gd name="T66" fmla="*/ 376 w 378"/>
                  <a:gd name="T67" fmla="*/ 1206 h 1292"/>
                  <a:gd name="T68" fmla="*/ 370 w 378"/>
                  <a:gd name="T69" fmla="*/ 1226 h 1292"/>
                  <a:gd name="T70" fmla="*/ 360 w 378"/>
                  <a:gd name="T71" fmla="*/ 1246 h 1292"/>
                  <a:gd name="T72" fmla="*/ 346 w 378"/>
                  <a:gd name="T73" fmla="*/ 1262 h 1292"/>
                  <a:gd name="T74" fmla="*/ 330 w 378"/>
                  <a:gd name="T75" fmla="*/ 1274 h 1292"/>
                  <a:gd name="T76" fmla="*/ 312 w 378"/>
                  <a:gd name="T77" fmla="*/ 1284 h 1292"/>
                  <a:gd name="T78" fmla="*/ 292 w 378"/>
                  <a:gd name="T79" fmla="*/ 1290 h 1292"/>
                  <a:gd name="T80" fmla="*/ 270 w 378"/>
                  <a:gd name="T8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292">
                    <a:moveTo>
                      <a:pt x="270" y="1292"/>
                    </a:moveTo>
                    <a:lnTo>
                      <a:pt x="108" y="1292"/>
                    </a:lnTo>
                    <a:lnTo>
                      <a:pt x="108" y="1292"/>
                    </a:lnTo>
                    <a:lnTo>
                      <a:pt x="88" y="1290"/>
                    </a:lnTo>
                    <a:lnTo>
                      <a:pt x="66" y="1284"/>
                    </a:lnTo>
                    <a:lnTo>
                      <a:pt x="48" y="1274"/>
                    </a:lnTo>
                    <a:lnTo>
                      <a:pt x="32" y="1262"/>
                    </a:lnTo>
                    <a:lnTo>
                      <a:pt x="20" y="1246"/>
                    </a:lnTo>
                    <a:lnTo>
                      <a:pt x="10" y="1226"/>
                    </a:lnTo>
                    <a:lnTo>
                      <a:pt x="4" y="1206"/>
                    </a:lnTo>
                    <a:lnTo>
                      <a:pt x="0" y="1184"/>
                    </a:lnTo>
                    <a:lnTo>
                      <a:pt x="0" y="108"/>
                    </a:lnTo>
                    <a:lnTo>
                      <a:pt x="0" y="108"/>
                    </a:lnTo>
                    <a:lnTo>
                      <a:pt x="4" y="86"/>
                    </a:lnTo>
                    <a:lnTo>
                      <a:pt x="10" y="66"/>
                    </a:lnTo>
                    <a:lnTo>
                      <a:pt x="20" y="48"/>
                    </a:lnTo>
                    <a:lnTo>
                      <a:pt x="32" y="32"/>
                    </a:lnTo>
                    <a:lnTo>
                      <a:pt x="48" y="18"/>
                    </a:lnTo>
                    <a:lnTo>
                      <a:pt x="66" y="8"/>
                    </a:lnTo>
                    <a:lnTo>
                      <a:pt x="88" y="2"/>
                    </a:lnTo>
                    <a:lnTo>
                      <a:pt x="108" y="0"/>
                    </a:lnTo>
                    <a:lnTo>
                      <a:pt x="270" y="0"/>
                    </a:lnTo>
                    <a:lnTo>
                      <a:pt x="270" y="0"/>
                    </a:lnTo>
                    <a:lnTo>
                      <a:pt x="292" y="2"/>
                    </a:lnTo>
                    <a:lnTo>
                      <a:pt x="312" y="8"/>
                    </a:lnTo>
                    <a:lnTo>
                      <a:pt x="330" y="18"/>
                    </a:lnTo>
                    <a:lnTo>
                      <a:pt x="346" y="32"/>
                    </a:lnTo>
                    <a:lnTo>
                      <a:pt x="360" y="48"/>
                    </a:lnTo>
                    <a:lnTo>
                      <a:pt x="370" y="66"/>
                    </a:lnTo>
                    <a:lnTo>
                      <a:pt x="376" y="86"/>
                    </a:lnTo>
                    <a:lnTo>
                      <a:pt x="378" y="108"/>
                    </a:lnTo>
                    <a:lnTo>
                      <a:pt x="378" y="1184"/>
                    </a:lnTo>
                    <a:lnTo>
                      <a:pt x="378" y="1184"/>
                    </a:lnTo>
                    <a:lnTo>
                      <a:pt x="376" y="1206"/>
                    </a:lnTo>
                    <a:lnTo>
                      <a:pt x="370" y="1226"/>
                    </a:lnTo>
                    <a:lnTo>
                      <a:pt x="360" y="1246"/>
                    </a:lnTo>
                    <a:lnTo>
                      <a:pt x="346" y="1262"/>
                    </a:lnTo>
                    <a:lnTo>
                      <a:pt x="330" y="1274"/>
                    </a:lnTo>
                    <a:lnTo>
                      <a:pt x="312" y="1284"/>
                    </a:lnTo>
                    <a:lnTo>
                      <a:pt x="292" y="1290"/>
                    </a:lnTo>
                    <a:lnTo>
                      <a:pt x="270" y="12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1" name="Rectangle 210">
                <a:extLst>
                  <a:ext uri="{FF2B5EF4-FFF2-40B4-BE49-F238E27FC236}">
                    <a16:creationId xmlns:a16="http://schemas.microsoft.com/office/drawing/2014/main" id="{CFF2418F-4024-444F-AAF7-3E747BC3D0BC}"/>
                  </a:ext>
                </a:extLst>
              </p:cNvPr>
              <p:cNvSpPr>
                <a:spLocks noChangeArrowheads="1"/>
              </p:cNvSpPr>
              <p:nvPr/>
            </p:nvSpPr>
            <p:spPr bwMode="auto">
              <a:xfrm>
                <a:off x="4150051" y="3927135"/>
                <a:ext cx="46198" cy="21755"/>
              </a:xfrm>
              <a:prstGeom prst="rect">
                <a:avLst/>
              </a:prstGeom>
              <a:solidFill>
                <a:srgbClr val="0D27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2" name="Freeform 439">
                <a:extLst>
                  <a:ext uri="{FF2B5EF4-FFF2-40B4-BE49-F238E27FC236}">
                    <a16:creationId xmlns:a16="http://schemas.microsoft.com/office/drawing/2014/main" id="{45C246CB-8B9D-4AC7-9867-8FA6484B70EE}"/>
                  </a:ext>
                </a:extLst>
              </p:cNvPr>
              <p:cNvSpPr>
                <a:spLocks/>
              </p:cNvSpPr>
              <p:nvPr/>
            </p:nvSpPr>
            <p:spPr bwMode="auto">
              <a:xfrm>
                <a:off x="4170828" y="3904646"/>
                <a:ext cx="96308" cy="96308"/>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3" name="Freeform 440">
                <a:extLst>
                  <a:ext uri="{FF2B5EF4-FFF2-40B4-BE49-F238E27FC236}">
                    <a16:creationId xmlns:a16="http://schemas.microsoft.com/office/drawing/2014/main" id="{1B631E90-3DCF-4F89-BABB-AA7DE4D5F240}"/>
                  </a:ext>
                </a:extLst>
              </p:cNvPr>
              <p:cNvSpPr>
                <a:spLocks/>
              </p:cNvSpPr>
              <p:nvPr/>
            </p:nvSpPr>
            <p:spPr bwMode="auto">
              <a:xfrm>
                <a:off x="4170828" y="3904646"/>
                <a:ext cx="96308" cy="96308"/>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4" name="Freeform 441">
                <a:extLst>
                  <a:ext uri="{FF2B5EF4-FFF2-40B4-BE49-F238E27FC236}">
                    <a16:creationId xmlns:a16="http://schemas.microsoft.com/office/drawing/2014/main" id="{3A7D7CB5-36CF-40C7-BF87-C96ED4A7CDED}"/>
                  </a:ext>
                </a:extLst>
              </p:cNvPr>
              <p:cNvSpPr>
                <a:spLocks/>
              </p:cNvSpPr>
              <p:nvPr/>
            </p:nvSpPr>
            <p:spPr bwMode="auto">
              <a:xfrm>
                <a:off x="4300868" y="3904646"/>
                <a:ext cx="96308" cy="96308"/>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5" name="Freeform 37">
                <a:extLst>
                  <a:ext uri="{FF2B5EF4-FFF2-40B4-BE49-F238E27FC236}">
                    <a16:creationId xmlns:a16="http://schemas.microsoft.com/office/drawing/2014/main" id="{7D06AC78-CBAA-4A26-9358-0311E6E49554}"/>
                  </a:ext>
                </a:extLst>
              </p:cNvPr>
              <p:cNvSpPr>
                <a:spLocks/>
              </p:cNvSpPr>
              <p:nvPr/>
            </p:nvSpPr>
            <p:spPr bwMode="auto">
              <a:xfrm>
                <a:off x="4300868" y="3904646"/>
                <a:ext cx="96308" cy="96308"/>
              </a:xfrm>
              <a:custGeom>
                <a:avLst/>
                <a:gdLst>
                  <a:gd name="T0" fmla="*/ 788 w 788"/>
                  <a:gd name="T1" fmla="*/ 394 h 788"/>
                  <a:gd name="T2" fmla="*/ 780 w 788"/>
                  <a:gd name="T3" fmla="*/ 474 h 788"/>
                  <a:gd name="T4" fmla="*/ 758 w 788"/>
                  <a:gd name="T5" fmla="*/ 548 h 788"/>
                  <a:gd name="T6" fmla="*/ 720 w 788"/>
                  <a:gd name="T7" fmla="*/ 614 h 788"/>
                  <a:gd name="T8" fmla="*/ 672 w 788"/>
                  <a:gd name="T9" fmla="*/ 674 h 788"/>
                  <a:gd name="T10" fmla="*/ 614 w 788"/>
                  <a:gd name="T11" fmla="*/ 722 h 788"/>
                  <a:gd name="T12" fmla="*/ 548 w 788"/>
                  <a:gd name="T13" fmla="*/ 758 h 788"/>
                  <a:gd name="T14" fmla="*/ 474 w 788"/>
                  <a:gd name="T15" fmla="*/ 780 h 788"/>
                  <a:gd name="T16" fmla="*/ 394 w 788"/>
                  <a:gd name="T17" fmla="*/ 788 h 788"/>
                  <a:gd name="T18" fmla="*/ 354 w 788"/>
                  <a:gd name="T19" fmla="*/ 786 h 788"/>
                  <a:gd name="T20" fmla="*/ 276 w 788"/>
                  <a:gd name="T21" fmla="*/ 772 h 788"/>
                  <a:gd name="T22" fmla="*/ 206 w 788"/>
                  <a:gd name="T23" fmla="*/ 742 h 788"/>
                  <a:gd name="T24" fmla="*/ 144 w 788"/>
                  <a:gd name="T25" fmla="*/ 698 h 788"/>
                  <a:gd name="T26" fmla="*/ 90 w 788"/>
                  <a:gd name="T27" fmla="*/ 646 h 788"/>
                  <a:gd name="T28" fmla="*/ 48 w 788"/>
                  <a:gd name="T29" fmla="*/ 582 h 788"/>
                  <a:gd name="T30" fmla="*/ 18 w 788"/>
                  <a:gd name="T31" fmla="*/ 512 h 788"/>
                  <a:gd name="T32" fmla="*/ 2 w 788"/>
                  <a:gd name="T33" fmla="*/ 434 h 788"/>
                  <a:gd name="T34" fmla="*/ 0 w 788"/>
                  <a:gd name="T35" fmla="*/ 394 h 788"/>
                  <a:gd name="T36" fmla="*/ 8 w 788"/>
                  <a:gd name="T37" fmla="*/ 316 h 788"/>
                  <a:gd name="T38" fmla="*/ 30 w 788"/>
                  <a:gd name="T39" fmla="*/ 242 h 788"/>
                  <a:gd name="T40" fmla="*/ 68 w 788"/>
                  <a:gd name="T41" fmla="*/ 174 h 788"/>
                  <a:gd name="T42" fmla="*/ 116 w 788"/>
                  <a:gd name="T43" fmla="*/ 116 h 788"/>
                  <a:gd name="T44" fmla="*/ 174 w 788"/>
                  <a:gd name="T45" fmla="*/ 68 h 788"/>
                  <a:gd name="T46" fmla="*/ 240 w 788"/>
                  <a:gd name="T47" fmla="*/ 32 h 788"/>
                  <a:gd name="T48" fmla="*/ 314 w 788"/>
                  <a:gd name="T49" fmla="*/ 8 h 788"/>
                  <a:gd name="T50" fmla="*/ 394 w 788"/>
                  <a:gd name="T51" fmla="*/ 0 h 788"/>
                  <a:gd name="T52" fmla="*/ 434 w 788"/>
                  <a:gd name="T53" fmla="*/ 2 h 788"/>
                  <a:gd name="T54" fmla="*/ 512 w 788"/>
                  <a:gd name="T55" fmla="*/ 18 h 788"/>
                  <a:gd name="T56" fmla="*/ 582 w 788"/>
                  <a:gd name="T57" fmla="*/ 48 h 788"/>
                  <a:gd name="T58" fmla="*/ 644 w 788"/>
                  <a:gd name="T59" fmla="*/ 90 h 788"/>
                  <a:gd name="T60" fmla="*/ 698 w 788"/>
                  <a:gd name="T61" fmla="*/ 144 h 788"/>
                  <a:gd name="T62" fmla="*/ 740 w 788"/>
                  <a:gd name="T63" fmla="*/ 206 h 788"/>
                  <a:gd name="T64" fmla="*/ 770 w 788"/>
                  <a:gd name="T65" fmla="*/ 278 h 788"/>
                  <a:gd name="T66" fmla="*/ 786 w 788"/>
                  <a:gd name="T67" fmla="*/ 35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8" h="788">
                    <a:moveTo>
                      <a:pt x="788" y="394"/>
                    </a:moveTo>
                    <a:lnTo>
                      <a:pt x="788" y="394"/>
                    </a:lnTo>
                    <a:lnTo>
                      <a:pt x="786" y="434"/>
                    </a:lnTo>
                    <a:lnTo>
                      <a:pt x="780" y="474"/>
                    </a:lnTo>
                    <a:lnTo>
                      <a:pt x="770" y="512"/>
                    </a:lnTo>
                    <a:lnTo>
                      <a:pt x="758" y="548"/>
                    </a:lnTo>
                    <a:lnTo>
                      <a:pt x="740" y="582"/>
                    </a:lnTo>
                    <a:lnTo>
                      <a:pt x="720" y="614"/>
                    </a:lnTo>
                    <a:lnTo>
                      <a:pt x="698" y="646"/>
                    </a:lnTo>
                    <a:lnTo>
                      <a:pt x="672" y="674"/>
                    </a:lnTo>
                    <a:lnTo>
                      <a:pt x="644" y="698"/>
                    </a:lnTo>
                    <a:lnTo>
                      <a:pt x="614" y="722"/>
                    </a:lnTo>
                    <a:lnTo>
                      <a:pt x="582" y="742"/>
                    </a:lnTo>
                    <a:lnTo>
                      <a:pt x="548" y="758"/>
                    </a:lnTo>
                    <a:lnTo>
                      <a:pt x="512" y="772"/>
                    </a:lnTo>
                    <a:lnTo>
                      <a:pt x="474" y="780"/>
                    </a:lnTo>
                    <a:lnTo>
                      <a:pt x="434" y="786"/>
                    </a:lnTo>
                    <a:lnTo>
                      <a:pt x="394" y="788"/>
                    </a:lnTo>
                    <a:lnTo>
                      <a:pt x="394" y="788"/>
                    </a:lnTo>
                    <a:lnTo>
                      <a:pt x="354" y="786"/>
                    </a:lnTo>
                    <a:lnTo>
                      <a:pt x="314" y="780"/>
                    </a:lnTo>
                    <a:lnTo>
                      <a:pt x="276" y="772"/>
                    </a:lnTo>
                    <a:lnTo>
                      <a:pt x="240" y="758"/>
                    </a:lnTo>
                    <a:lnTo>
                      <a:pt x="206" y="742"/>
                    </a:lnTo>
                    <a:lnTo>
                      <a:pt x="174" y="722"/>
                    </a:lnTo>
                    <a:lnTo>
                      <a:pt x="144" y="698"/>
                    </a:lnTo>
                    <a:lnTo>
                      <a:pt x="116" y="674"/>
                    </a:lnTo>
                    <a:lnTo>
                      <a:pt x="90" y="646"/>
                    </a:lnTo>
                    <a:lnTo>
                      <a:pt x="68" y="614"/>
                    </a:lnTo>
                    <a:lnTo>
                      <a:pt x="48" y="582"/>
                    </a:lnTo>
                    <a:lnTo>
                      <a:pt x="30" y="548"/>
                    </a:lnTo>
                    <a:lnTo>
                      <a:pt x="18" y="512"/>
                    </a:lnTo>
                    <a:lnTo>
                      <a:pt x="8" y="474"/>
                    </a:lnTo>
                    <a:lnTo>
                      <a:pt x="2" y="434"/>
                    </a:lnTo>
                    <a:lnTo>
                      <a:pt x="0" y="394"/>
                    </a:lnTo>
                    <a:lnTo>
                      <a:pt x="0" y="394"/>
                    </a:lnTo>
                    <a:lnTo>
                      <a:pt x="2" y="354"/>
                    </a:lnTo>
                    <a:lnTo>
                      <a:pt x="8" y="316"/>
                    </a:lnTo>
                    <a:lnTo>
                      <a:pt x="18" y="278"/>
                    </a:lnTo>
                    <a:lnTo>
                      <a:pt x="30" y="242"/>
                    </a:lnTo>
                    <a:lnTo>
                      <a:pt x="48" y="206"/>
                    </a:lnTo>
                    <a:lnTo>
                      <a:pt x="68" y="174"/>
                    </a:lnTo>
                    <a:lnTo>
                      <a:pt x="90" y="144"/>
                    </a:lnTo>
                    <a:lnTo>
                      <a:pt x="116" y="116"/>
                    </a:lnTo>
                    <a:lnTo>
                      <a:pt x="144" y="90"/>
                    </a:lnTo>
                    <a:lnTo>
                      <a:pt x="174" y="68"/>
                    </a:lnTo>
                    <a:lnTo>
                      <a:pt x="206" y="48"/>
                    </a:lnTo>
                    <a:lnTo>
                      <a:pt x="240" y="32"/>
                    </a:lnTo>
                    <a:lnTo>
                      <a:pt x="276" y="18"/>
                    </a:lnTo>
                    <a:lnTo>
                      <a:pt x="314" y="8"/>
                    </a:lnTo>
                    <a:lnTo>
                      <a:pt x="354" y="2"/>
                    </a:lnTo>
                    <a:lnTo>
                      <a:pt x="394" y="0"/>
                    </a:lnTo>
                    <a:lnTo>
                      <a:pt x="394" y="0"/>
                    </a:lnTo>
                    <a:lnTo>
                      <a:pt x="434" y="2"/>
                    </a:lnTo>
                    <a:lnTo>
                      <a:pt x="474" y="8"/>
                    </a:lnTo>
                    <a:lnTo>
                      <a:pt x="512" y="18"/>
                    </a:lnTo>
                    <a:lnTo>
                      <a:pt x="548" y="32"/>
                    </a:lnTo>
                    <a:lnTo>
                      <a:pt x="582" y="48"/>
                    </a:lnTo>
                    <a:lnTo>
                      <a:pt x="614" y="68"/>
                    </a:lnTo>
                    <a:lnTo>
                      <a:pt x="644" y="90"/>
                    </a:lnTo>
                    <a:lnTo>
                      <a:pt x="672" y="116"/>
                    </a:lnTo>
                    <a:lnTo>
                      <a:pt x="698" y="144"/>
                    </a:lnTo>
                    <a:lnTo>
                      <a:pt x="720" y="174"/>
                    </a:lnTo>
                    <a:lnTo>
                      <a:pt x="740" y="206"/>
                    </a:lnTo>
                    <a:lnTo>
                      <a:pt x="758" y="242"/>
                    </a:lnTo>
                    <a:lnTo>
                      <a:pt x="770" y="278"/>
                    </a:lnTo>
                    <a:lnTo>
                      <a:pt x="780" y="316"/>
                    </a:lnTo>
                    <a:lnTo>
                      <a:pt x="786" y="354"/>
                    </a:lnTo>
                    <a:lnTo>
                      <a:pt x="788" y="3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6" name="Freeform 38">
                <a:extLst>
                  <a:ext uri="{FF2B5EF4-FFF2-40B4-BE49-F238E27FC236}">
                    <a16:creationId xmlns:a16="http://schemas.microsoft.com/office/drawing/2014/main" id="{0EB89BFC-8AF1-4470-B326-5DF50F1A4BF2}"/>
                  </a:ext>
                </a:extLst>
              </p:cNvPr>
              <p:cNvSpPr>
                <a:spLocks/>
              </p:cNvSpPr>
              <p:nvPr/>
            </p:nvSpPr>
            <p:spPr bwMode="auto">
              <a:xfrm>
                <a:off x="4169606" y="3922979"/>
                <a:ext cx="234903" cy="189193"/>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7" name="Freeform 39">
                <a:extLst>
                  <a:ext uri="{FF2B5EF4-FFF2-40B4-BE49-F238E27FC236}">
                    <a16:creationId xmlns:a16="http://schemas.microsoft.com/office/drawing/2014/main" id="{F0BD1972-437A-4D05-95C5-48DEF1322314}"/>
                  </a:ext>
                </a:extLst>
              </p:cNvPr>
              <p:cNvSpPr>
                <a:spLocks/>
              </p:cNvSpPr>
              <p:nvPr/>
            </p:nvSpPr>
            <p:spPr bwMode="auto">
              <a:xfrm>
                <a:off x="4169606" y="3922979"/>
                <a:ext cx="234903" cy="189193"/>
              </a:xfrm>
              <a:custGeom>
                <a:avLst/>
                <a:gdLst>
                  <a:gd name="T0" fmla="*/ 150 w 1922"/>
                  <a:gd name="T1" fmla="*/ 1548 h 1548"/>
                  <a:gd name="T2" fmla="*/ 136 w 1922"/>
                  <a:gd name="T3" fmla="*/ 1546 h 1548"/>
                  <a:gd name="T4" fmla="*/ 106 w 1922"/>
                  <a:gd name="T5" fmla="*/ 1540 h 1548"/>
                  <a:gd name="T6" fmla="*/ 78 w 1922"/>
                  <a:gd name="T7" fmla="*/ 1528 h 1548"/>
                  <a:gd name="T8" fmla="*/ 54 w 1922"/>
                  <a:gd name="T9" fmla="*/ 1512 h 1548"/>
                  <a:gd name="T10" fmla="*/ 34 w 1922"/>
                  <a:gd name="T11" fmla="*/ 1492 h 1548"/>
                  <a:gd name="T12" fmla="*/ 18 w 1922"/>
                  <a:gd name="T13" fmla="*/ 1468 h 1548"/>
                  <a:gd name="T14" fmla="*/ 6 w 1922"/>
                  <a:gd name="T15" fmla="*/ 1440 h 1548"/>
                  <a:gd name="T16" fmla="*/ 0 w 1922"/>
                  <a:gd name="T17" fmla="*/ 1412 h 1548"/>
                  <a:gd name="T18" fmla="*/ 0 w 1922"/>
                  <a:gd name="T19" fmla="*/ 150 h 1548"/>
                  <a:gd name="T20" fmla="*/ 0 w 1922"/>
                  <a:gd name="T21" fmla="*/ 136 h 1548"/>
                  <a:gd name="T22" fmla="*/ 6 w 1922"/>
                  <a:gd name="T23" fmla="*/ 106 h 1548"/>
                  <a:gd name="T24" fmla="*/ 18 w 1922"/>
                  <a:gd name="T25" fmla="*/ 78 h 1548"/>
                  <a:gd name="T26" fmla="*/ 34 w 1922"/>
                  <a:gd name="T27" fmla="*/ 54 h 1548"/>
                  <a:gd name="T28" fmla="*/ 54 w 1922"/>
                  <a:gd name="T29" fmla="*/ 34 h 1548"/>
                  <a:gd name="T30" fmla="*/ 78 w 1922"/>
                  <a:gd name="T31" fmla="*/ 18 h 1548"/>
                  <a:gd name="T32" fmla="*/ 106 w 1922"/>
                  <a:gd name="T33" fmla="*/ 6 h 1548"/>
                  <a:gd name="T34" fmla="*/ 136 w 1922"/>
                  <a:gd name="T35" fmla="*/ 0 h 1548"/>
                  <a:gd name="T36" fmla="*/ 1772 w 1922"/>
                  <a:gd name="T37" fmla="*/ 0 h 1548"/>
                  <a:gd name="T38" fmla="*/ 1786 w 1922"/>
                  <a:gd name="T39" fmla="*/ 0 h 1548"/>
                  <a:gd name="T40" fmla="*/ 1816 w 1922"/>
                  <a:gd name="T41" fmla="*/ 6 h 1548"/>
                  <a:gd name="T42" fmla="*/ 1844 w 1922"/>
                  <a:gd name="T43" fmla="*/ 18 h 1548"/>
                  <a:gd name="T44" fmla="*/ 1868 w 1922"/>
                  <a:gd name="T45" fmla="*/ 34 h 1548"/>
                  <a:gd name="T46" fmla="*/ 1888 w 1922"/>
                  <a:gd name="T47" fmla="*/ 54 h 1548"/>
                  <a:gd name="T48" fmla="*/ 1904 w 1922"/>
                  <a:gd name="T49" fmla="*/ 78 h 1548"/>
                  <a:gd name="T50" fmla="*/ 1916 w 1922"/>
                  <a:gd name="T51" fmla="*/ 106 h 1548"/>
                  <a:gd name="T52" fmla="*/ 1922 w 1922"/>
                  <a:gd name="T53" fmla="*/ 136 h 1548"/>
                  <a:gd name="T54" fmla="*/ 1922 w 1922"/>
                  <a:gd name="T55" fmla="*/ 1396 h 1548"/>
                  <a:gd name="T56" fmla="*/ 1922 w 1922"/>
                  <a:gd name="T57" fmla="*/ 1412 h 1548"/>
                  <a:gd name="T58" fmla="*/ 1916 w 1922"/>
                  <a:gd name="T59" fmla="*/ 1440 h 1548"/>
                  <a:gd name="T60" fmla="*/ 1904 w 1922"/>
                  <a:gd name="T61" fmla="*/ 1468 h 1548"/>
                  <a:gd name="T62" fmla="*/ 1888 w 1922"/>
                  <a:gd name="T63" fmla="*/ 1492 h 1548"/>
                  <a:gd name="T64" fmla="*/ 1868 w 1922"/>
                  <a:gd name="T65" fmla="*/ 1512 h 1548"/>
                  <a:gd name="T66" fmla="*/ 1844 w 1922"/>
                  <a:gd name="T67" fmla="*/ 1528 h 1548"/>
                  <a:gd name="T68" fmla="*/ 1816 w 1922"/>
                  <a:gd name="T69" fmla="*/ 1540 h 1548"/>
                  <a:gd name="T70" fmla="*/ 1786 w 1922"/>
                  <a:gd name="T71" fmla="*/ 1546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2" h="1548">
                    <a:moveTo>
                      <a:pt x="1772" y="1548"/>
                    </a:moveTo>
                    <a:lnTo>
                      <a:pt x="150" y="1548"/>
                    </a:lnTo>
                    <a:lnTo>
                      <a:pt x="150" y="1548"/>
                    </a:lnTo>
                    <a:lnTo>
                      <a:pt x="136" y="1546"/>
                    </a:lnTo>
                    <a:lnTo>
                      <a:pt x="120" y="1544"/>
                    </a:lnTo>
                    <a:lnTo>
                      <a:pt x="106" y="1540"/>
                    </a:lnTo>
                    <a:lnTo>
                      <a:pt x="92" y="1536"/>
                    </a:lnTo>
                    <a:lnTo>
                      <a:pt x="78" y="1528"/>
                    </a:lnTo>
                    <a:lnTo>
                      <a:pt x="66" y="1522"/>
                    </a:lnTo>
                    <a:lnTo>
                      <a:pt x="54" y="1512"/>
                    </a:lnTo>
                    <a:lnTo>
                      <a:pt x="44" y="1502"/>
                    </a:lnTo>
                    <a:lnTo>
                      <a:pt x="34" y="1492"/>
                    </a:lnTo>
                    <a:lnTo>
                      <a:pt x="26" y="1480"/>
                    </a:lnTo>
                    <a:lnTo>
                      <a:pt x="18" y="1468"/>
                    </a:lnTo>
                    <a:lnTo>
                      <a:pt x="12" y="1454"/>
                    </a:lnTo>
                    <a:lnTo>
                      <a:pt x="6" y="1440"/>
                    </a:lnTo>
                    <a:lnTo>
                      <a:pt x="2" y="1426"/>
                    </a:lnTo>
                    <a:lnTo>
                      <a:pt x="0" y="1412"/>
                    </a:lnTo>
                    <a:lnTo>
                      <a:pt x="0" y="1396"/>
                    </a:lnTo>
                    <a:lnTo>
                      <a:pt x="0" y="150"/>
                    </a:lnTo>
                    <a:lnTo>
                      <a:pt x="0" y="150"/>
                    </a:lnTo>
                    <a:lnTo>
                      <a:pt x="0" y="136"/>
                    </a:lnTo>
                    <a:lnTo>
                      <a:pt x="2" y="120"/>
                    </a:lnTo>
                    <a:lnTo>
                      <a:pt x="6" y="106"/>
                    </a:lnTo>
                    <a:lnTo>
                      <a:pt x="12" y="92"/>
                    </a:lnTo>
                    <a:lnTo>
                      <a:pt x="18" y="78"/>
                    </a:lnTo>
                    <a:lnTo>
                      <a:pt x="26" y="66"/>
                    </a:lnTo>
                    <a:lnTo>
                      <a:pt x="34" y="54"/>
                    </a:lnTo>
                    <a:lnTo>
                      <a:pt x="44" y="44"/>
                    </a:lnTo>
                    <a:lnTo>
                      <a:pt x="54" y="34"/>
                    </a:lnTo>
                    <a:lnTo>
                      <a:pt x="66" y="26"/>
                    </a:lnTo>
                    <a:lnTo>
                      <a:pt x="78" y="18"/>
                    </a:lnTo>
                    <a:lnTo>
                      <a:pt x="92" y="12"/>
                    </a:lnTo>
                    <a:lnTo>
                      <a:pt x="106" y="6"/>
                    </a:lnTo>
                    <a:lnTo>
                      <a:pt x="120" y="2"/>
                    </a:lnTo>
                    <a:lnTo>
                      <a:pt x="136" y="0"/>
                    </a:lnTo>
                    <a:lnTo>
                      <a:pt x="150" y="0"/>
                    </a:lnTo>
                    <a:lnTo>
                      <a:pt x="1772" y="0"/>
                    </a:lnTo>
                    <a:lnTo>
                      <a:pt x="1772" y="0"/>
                    </a:lnTo>
                    <a:lnTo>
                      <a:pt x="1786" y="0"/>
                    </a:lnTo>
                    <a:lnTo>
                      <a:pt x="1802" y="2"/>
                    </a:lnTo>
                    <a:lnTo>
                      <a:pt x="1816" y="6"/>
                    </a:lnTo>
                    <a:lnTo>
                      <a:pt x="1830" y="12"/>
                    </a:lnTo>
                    <a:lnTo>
                      <a:pt x="1844" y="18"/>
                    </a:lnTo>
                    <a:lnTo>
                      <a:pt x="1856" y="26"/>
                    </a:lnTo>
                    <a:lnTo>
                      <a:pt x="1868" y="34"/>
                    </a:lnTo>
                    <a:lnTo>
                      <a:pt x="1878" y="44"/>
                    </a:lnTo>
                    <a:lnTo>
                      <a:pt x="1888" y="54"/>
                    </a:lnTo>
                    <a:lnTo>
                      <a:pt x="1896" y="66"/>
                    </a:lnTo>
                    <a:lnTo>
                      <a:pt x="1904" y="78"/>
                    </a:lnTo>
                    <a:lnTo>
                      <a:pt x="1910" y="92"/>
                    </a:lnTo>
                    <a:lnTo>
                      <a:pt x="1916" y="106"/>
                    </a:lnTo>
                    <a:lnTo>
                      <a:pt x="1920" y="120"/>
                    </a:lnTo>
                    <a:lnTo>
                      <a:pt x="1922" y="136"/>
                    </a:lnTo>
                    <a:lnTo>
                      <a:pt x="1922" y="150"/>
                    </a:lnTo>
                    <a:lnTo>
                      <a:pt x="1922" y="1396"/>
                    </a:lnTo>
                    <a:lnTo>
                      <a:pt x="1922" y="1396"/>
                    </a:lnTo>
                    <a:lnTo>
                      <a:pt x="1922" y="1412"/>
                    </a:lnTo>
                    <a:lnTo>
                      <a:pt x="1920" y="1426"/>
                    </a:lnTo>
                    <a:lnTo>
                      <a:pt x="1916" y="1440"/>
                    </a:lnTo>
                    <a:lnTo>
                      <a:pt x="1910" y="1454"/>
                    </a:lnTo>
                    <a:lnTo>
                      <a:pt x="1904" y="1468"/>
                    </a:lnTo>
                    <a:lnTo>
                      <a:pt x="1896" y="1480"/>
                    </a:lnTo>
                    <a:lnTo>
                      <a:pt x="1888" y="1492"/>
                    </a:lnTo>
                    <a:lnTo>
                      <a:pt x="1878" y="1502"/>
                    </a:lnTo>
                    <a:lnTo>
                      <a:pt x="1868" y="1512"/>
                    </a:lnTo>
                    <a:lnTo>
                      <a:pt x="1856" y="1522"/>
                    </a:lnTo>
                    <a:lnTo>
                      <a:pt x="1844" y="1528"/>
                    </a:lnTo>
                    <a:lnTo>
                      <a:pt x="1830" y="1536"/>
                    </a:lnTo>
                    <a:lnTo>
                      <a:pt x="1816" y="1540"/>
                    </a:lnTo>
                    <a:lnTo>
                      <a:pt x="1802" y="1544"/>
                    </a:lnTo>
                    <a:lnTo>
                      <a:pt x="1786" y="1546"/>
                    </a:lnTo>
                    <a:lnTo>
                      <a:pt x="1772" y="1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8" name="Freeform 40">
                <a:extLst>
                  <a:ext uri="{FF2B5EF4-FFF2-40B4-BE49-F238E27FC236}">
                    <a16:creationId xmlns:a16="http://schemas.microsoft.com/office/drawing/2014/main" id="{98E16F6B-15F0-42BD-AB94-B00FA6A18EFB}"/>
                  </a:ext>
                </a:extLst>
              </p:cNvPr>
              <p:cNvSpPr>
                <a:spLocks/>
              </p:cNvSpPr>
              <p:nvPr/>
            </p:nvSpPr>
            <p:spPr bwMode="auto">
              <a:xfrm>
                <a:off x="4275690" y="4006087"/>
                <a:ext cx="22732" cy="22977"/>
              </a:xfrm>
              <a:custGeom>
                <a:avLst/>
                <a:gdLst>
                  <a:gd name="T0" fmla="*/ 186 w 186"/>
                  <a:gd name="T1" fmla="*/ 94 h 188"/>
                  <a:gd name="T2" fmla="*/ 186 w 186"/>
                  <a:gd name="T3" fmla="*/ 94 h 188"/>
                  <a:gd name="T4" fmla="*/ 184 w 186"/>
                  <a:gd name="T5" fmla="*/ 112 h 188"/>
                  <a:gd name="T6" fmla="*/ 180 w 186"/>
                  <a:gd name="T7" fmla="*/ 130 h 188"/>
                  <a:gd name="T8" fmla="*/ 170 w 186"/>
                  <a:gd name="T9" fmla="*/ 146 h 188"/>
                  <a:gd name="T10" fmla="*/ 160 w 186"/>
                  <a:gd name="T11" fmla="*/ 160 h 188"/>
                  <a:gd name="T12" fmla="*/ 146 w 186"/>
                  <a:gd name="T13" fmla="*/ 172 h 188"/>
                  <a:gd name="T14" fmla="*/ 130 w 186"/>
                  <a:gd name="T15" fmla="*/ 180 h 188"/>
                  <a:gd name="T16" fmla="*/ 112 w 186"/>
                  <a:gd name="T17" fmla="*/ 186 h 188"/>
                  <a:gd name="T18" fmla="*/ 92 w 186"/>
                  <a:gd name="T19" fmla="*/ 188 h 188"/>
                  <a:gd name="T20" fmla="*/ 92 w 186"/>
                  <a:gd name="T21" fmla="*/ 188 h 188"/>
                  <a:gd name="T22" fmla="*/ 74 w 186"/>
                  <a:gd name="T23" fmla="*/ 186 h 188"/>
                  <a:gd name="T24" fmla="*/ 56 w 186"/>
                  <a:gd name="T25" fmla="*/ 180 h 188"/>
                  <a:gd name="T26" fmla="*/ 40 w 186"/>
                  <a:gd name="T27" fmla="*/ 172 h 188"/>
                  <a:gd name="T28" fmla="*/ 26 w 186"/>
                  <a:gd name="T29" fmla="*/ 160 h 188"/>
                  <a:gd name="T30" fmla="*/ 16 w 186"/>
                  <a:gd name="T31" fmla="*/ 146 h 188"/>
                  <a:gd name="T32" fmla="*/ 6 w 186"/>
                  <a:gd name="T33" fmla="*/ 130 h 188"/>
                  <a:gd name="T34" fmla="*/ 2 w 186"/>
                  <a:gd name="T35" fmla="*/ 112 h 188"/>
                  <a:gd name="T36" fmla="*/ 0 w 186"/>
                  <a:gd name="T37" fmla="*/ 94 h 188"/>
                  <a:gd name="T38" fmla="*/ 0 w 186"/>
                  <a:gd name="T39" fmla="*/ 94 h 188"/>
                  <a:gd name="T40" fmla="*/ 2 w 186"/>
                  <a:gd name="T41" fmla="*/ 74 h 188"/>
                  <a:gd name="T42" fmla="*/ 6 w 186"/>
                  <a:gd name="T43" fmla="*/ 56 h 188"/>
                  <a:gd name="T44" fmla="*/ 16 w 186"/>
                  <a:gd name="T45" fmla="*/ 40 h 188"/>
                  <a:gd name="T46" fmla="*/ 26 w 186"/>
                  <a:gd name="T47" fmla="*/ 28 h 188"/>
                  <a:gd name="T48" fmla="*/ 40 w 186"/>
                  <a:gd name="T49" fmla="*/ 16 h 188"/>
                  <a:gd name="T50" fmla="*/ 56 w 186"/>
                  <a:gd name="T51" fmla="*/ 6 h 188"/>
                  <a:gd name="T52" fmla="*/ 74 w 186"/>
                  <a:gd name="T53" fmla="*/ 2 h 188"/>
                  <a:gd name="T54" fmla="*/ 92 w 186"/>
                  <a:gd name="T55" fmla="*/ 0 h 188"/>
                  <a:gd name="T56" fmla="*/ 92 w 186"/>
                  <a:gd name="T57" fmla="*/ 0 h 188"/>
                  <a:gd name="T58" fmla="*/ 112 w 186"/>
                  <a:gd name="T59" fmla="*/ 2 h 188"/>
                  <a:gd name="T60" fmla="*/ 130 w 186"/>
                  <a:gd name="T61" fmla="*/ 6 h 188"/>
                  <a:gd name="T62" fmla="*/ 146 w 186"/>
                  <a:gd name="T63" fmla="*/ 16 h 188"/>
                  <a:gd name="T64" fmla="*/ 160 w 186"/>
                  <a:gd name="T65" fmla="*/ 28 h 188"/>
                  <a:gd name="T66" fmla="*/ 170 w 186"/>
                  <a:gd name="T67" fmla="*/ 40 h 188"/>
                  <a:gd name="T68" fmla="*/ 180 w 186"/>
                  <a:gd name="T69" fmla="*/ 56 h 188"/>
                  <a:gd name="T70" fmla="*/ 184 w 186"/>
                  <a:gd name="T71" fmla="*/ 74 h 188"/>
                  <a:gd name="T72" fmla="*/ 186 w 186"/>
                  <a:gd name="T73"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8">
                    <a:moveTo>
                      <a:pt x="186" y="94"/>
                    </a:moveTo>
                    <a:lnTo>
                      <a:pt x="186" y="94"/>
                    </a:lnTo>
                    <a:lnTo>
                      <a:pt x="184" y="112"/>
                    </a:lnTo>
                    <a:lnTo>
                      <a:pt x="180" y="130"/>
                    </a:lnTo>
                    <a:lnTo>
                      <a:pt x="170" y="146"/>
                    </a:lnTo>
                    <a:lnTo>
                      <a:pt x="160" y="160"/>
                    </a:lnTo>
                    <a:lnTo>
                      <a:pt x="146" y="172"/>
                    </a:lnTo>
                    <a:lnTo>
                      <a:pt x="130" y="180"/>
                    </a:lnTo>
                    <a:lnTo>
                      <a:pt x="112" y="186"/>
                    </a:lnTo>
                    <a:lnTo>
                      <a:pt x="92" y="188"/>
                    </a:lnTo>
                    <a:lnTo>
                      <a:pt x="92" y="188"/>
                    </a:lnTo>
                    <a:lnTo>
                      <a:pt x="74" y="186"/>
                    </a:lnTo>
                    <a:lnTo>
                      <a:pt x="56" y="180"/>
                    </a:lnTo>
                    <a:lnTo>
                      <a:pt x="40" y="172"/>
                    </a:lnTo>
                    <a:lnTo>
                      <a:pt x="26" y="160"/>
                    </a:lnTo>
                    <a:lnTo>
                      <a:pt x="16" y="146"/>
                    </a:lnTo>
                    <a:lnTo>
                      <a:pt x="6" y="130"/>
                    </a:lnTo>
                    <a:lnTo>
                      <a:pt x="2" y="112"/>
                    </a:lnTo>
                    <a:lnTo>
                      <a:pt x="0" y="94"/>
                    </a:lnTo>
                    <a:lnTo>
                      <a:pt x="0" y="94"/>
                    </a:lnTo>
                    <a:lnTo>
                      <a:pt x="2" y="74"/>
                    </a:lnTo>
                    <a:lnTo>
                      <a:pt x="6" y="56"/>
                    </a:lnTo>
                    <a:lnTo>
                      <a:pt x="16" y="40"/>
                    </a:lnTo>
                    <a:lnTo>
                      <a:pt x="26" y="28"/>
                    </a:lnTo>
                    <a:lnTo>
                      <a:pt x="40" y="16"/>
                    </a:lnTo>
                    <a:lnTo>
                      <a:pt x="56" y="6"/>
                    </a:lnTo>
                    <a:lnTo>
                      <a:pt x="74" y="2"/>
                    </a:lnTo>
                    <a:lnTo>
                      <a:pt x="92" y="0"/>
                    </a:lnTo>
                    <a:lnTo>
                      <a:pt x="92" y="0"/>
                    </a:lnTo>
                    <a:lnTo>
                      <a:pt x="112" y="2"/>
                    </a:lnTo>
                    <a:lnTo>
                      <a:pt x="130" y="6"/>
                    </a:lnTo>
                    <a:lnTo>
                      <a:pt x="146" y="16"/>
                    </a:lnTo>
                    <a:lnTo>
                      <a:pt x="160" y="28"/>
                    </a:lnTo>
                    <a:lnTo>
                      <a:pt x="170" y="40"/>
                    </a:lnTo>
                    <a:lnTo>
                      <a:pt x="180" y="56"/>
                    </a:lnTo>
                    <a:lnTo>
                      <a:pt x="184" y="74"/>
                    </a:lnTo>
                    <a:lnTo>
                      <a:pt x="186" y="94"/>
                    </a:lnTo>
                    <a:close/>
                  </a:path>
                </a:pathLst>
              </a:custGeom>
              <a:solidFill>
                <a:srgbClr val="0D27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fontAlgn="auto">
                  <a:spcBef>
                    <a:spcPts val="0"/>
                  </a:spcBef>
                  <a:spcAft>
                    <a:spcPts val="0"/>
                  </a:spcAft>
                  <a:defRPr/>
                </a:pPr>
                <a:endParaRPr lang="en-US" sz="2400" kern="0" dirty="0">
                  <a:solidFill>
                    <a:srgbClr val="282828"/>
                  </a:solidFill>
                  <a:latin typeface="CiscoSansTT ExtraLight"/>
                </a:endParaRPr>
              </a:p>
            </p:txBody>
          </p:sp>
          <p:sp>
            <p:nvSpPr>
              <p:cNvPr id="219" name="TextBox 218">
                <a:extLst>
                  <a:ext uri="{FF2B5EF4-FFF2-40B4-BE49-F238E27FC236}">
                    <a16:creationId xmlns:a16="http://schemas.microsoft.com/office/drawing/2014/main" id="{9483583E-CA0E-4CD9-A5FB-6553EEA12985}"/>
                  </a:ext>
                </a:extLst>
              </p:cNvPr>
              <p:cNvSpPr txBox="1"/>
              <p:nvPr/>
            </p:nvSpPr>
            <p:spPr>
              <a:xfrm>
                <a:off x="3747696" y="4048568"/>
                <a:ext cx="515490" cy="430747"/>
              </a:xfrm>
              <a:prstGeom prst="rect">
                <a:avLst/>
              </a:prstGeom>
              <a:noFill/>
            </p:spPr>
            <p:txBody>
              <a:bodyPr wrap="none" rtlCol="0">
                <a:spAutoFit/>
              </a:bodyPr>
              <a:lstStyle/>
              <a:p>
                <a:r>
                  <a:rPr lang="en-US" sz="1333" dirty="0">
                    <a:latin typeface="+mn-lt"/>
                  </a:rPr>
                  <a:t>Home</a:t>
                </a:r>
              </a:p>
              <a:p>
                <a:r>
                  <a:rPr lang="en-US" sz="1333" dirty="0">
                    <a:latin typeface="+mn-lt"/>
                  </a:rPr>
                  <a:t>Office</a:t>
                </a:r>
              </a:p>
            </p:txBody>
          </p:sp>
        </p:grpSp>
        <p:sp>
          <p:nvSpPr>
            <p:cNvPr id="169" name="TextBox 168">
              <a:extLst>
                <a:ext uri="{FF2B5EF4-FFF2-40B4-BE49-F238E27FC236}">
                  <a16:creationId xmlns:a16="http://schemas.microsoft.com/office/drawing/2014/main" id="{EF4D8CA2-AE70-472D-B4B5-C46C72008DD2}"/>
                </a:ext>
              </a:extLst>
            </p:cNvPr>
            <p:cNvSpPr txBox="1"/>
            <p:nvPr/>
          </p:nvSpPr>
          <p:spPr>
            <a:xfrm>
              <a:off x="2497070" y="2726538"/>
              <a:ext cx="1485933" cy="254943"/>
            </a:xfrm>
            <a:prstGeom prst="rect">
              <a:avLst/>
            </a:prstGeom>
            <a:noFill/>
          </p:spPr>
          <p:txBody>
            <a:bodyPr wrap="square" rtlCol="0">
              <a:spAutoFit/>
            </a:bodyPr>
            <a:lstStyle/>
            <a:p>
              <a:r>
                <a:rPr lang="en-US" sz="1333" dirty="0">
                  <a:solidFill>
                    <a:schemeClr val="bg2"/>
                  </a:solidFill>
                  <a:latin typeface="+mn-lt"/>
                </a:rPr>
                <a:t>Webex Calling</a:t>
              </a:r>
            </a:p>
          </p:txBody>
        </p:sp>
        <p:sp>
          <p:nvSpPr>
            <p:cNvPr id="170" name="TextBox 169">
              <a:extLst>
                <a:ext uri="{FF2B5EF4-FFF2-40B4-BE49-F238E27FC236}">
                  <a16:creationId xmlns:a16="http://schemas.microsoft.com/office/drawing/2014/main" id="{99AF657D-B330-4C7D-A5DA-AA498A5B7EBA}"/>
                </a:ext>
              </a:extLst>
            </p:cNvPr>
            <p:cNvSpPr txBox="1"/>
            <p:nvPr/>
          </p:nvSpPr>
          <p:spPr>
            <a:xfrm>
              <a:off x="2506850" y="2525218"/>
              <a:ext cx="1284650" cy="254943"/>
            </a:xfrm>
            <a:prstGeom prst="rect">
              <a:avLst/>
            </a:prstGeom>
            <a:noFill/>
          </p:spPr>
          <p:txBody>
            <a:bodyPr wrap="square" rtlCol="0">
              <a:spAutoFit/>
            </a:bodyPr>
            <a:lstStyle/>
            <a:p>
              <a:r>
                <a:rPr lang="en-US" sz="1333" dirty="0">
                  <a:solidFill>
                    <a:schemeClr val="bg2"/>
                  </a:solidFill>
                  <a:latin typeface="+mn-lt"/>
                </a:rPr>
                <a:t>Webex Teams</a:t>
              </a:r>
            </a:p>
          </p:txBody>
        </p:sp>
        <p:grpSp>
          <p:nvGrpSpPr>
            <p:cNvPr id="171" name="Group 170">
              <a:extLst>
                <a:ext uri="{FF2B5EF4-FFF2-40B4-BE49-F238E27FC236}">
                  <a16:creationId xmlns:a16="http://schemas.microsoft.com/office/drawing/2014/main" id="{D94B7B70-4A2F-4816-8A24-F1F0A6FF42F1}"/>
                </a:ext>
              </a:extLst>
            </p:cNvPr>
            <p:cNvGrpSpPr/>
            <p:nvPr/>
          </p:nvGrpSpPr>
          <p:grpSpPr>
            <a:xfrm>
              <a:off x="4658047" y="2045900"/>
              <a:ext cx="2635550" cy="704943"/>
              <a:chOff x="167151" y="3833590"/>
              <a:chExt cx="3437424" cy="919425"/>
            </a:xfrm>
          </p:grpSpPr>
          <p:sp>
            <p:nvSpPr>
              <p:cNvPr id="177" name="Rounded Rectangle 80">
                <a:extLst>
                  <a:ext uri="{FF2B5EF4-FFF2-40B4-BE49-F238E27FC236}">
                    <a16:creationId xmlns:a16="http://schemas.microsoft.com/office/drawing/2014/main" id="{79312B97-759B-4933-AE36-062091452853}"/>
                  </a:ext>
                </a:extLst>
              </p:cNvPr>
              <p:cNvSpPr/>
              <p:nvPr/>
            </p:nvSpPr>
            <p:spPr>
              <a:xfrm>
                <a:off x="167151" y="3833590"/>
                <a:ext cx="3437424" cy="919425"/>
              </a:xfrm>
              <a:prstGeom prst="roundRect">
                <a:avLst>
                  <a:gd name="adj" fmla="val 5966"/>
                </a:avLst>
              </a:prstGeom>
              <a:solidFill>
                <a:srgbClr val="FFFFFF"/>
              </a:solidFill>
              <a:ln w="38100">
                <a:solidFill>
                  <a:schemeClr val="accent2"/>
                </a:solidFill>
              </a:ln>
            </p:spPr>
            <p:txBody>
              <a:bodyPr wrap="none" lIns="0" tIns="0" rIns="0" bIns="0" anchor="t">
                <a:noAutofit/>
              </a:bodyPr>
              <a:lstStyle/>
              <a:p>
                <a:pPr algn="ctr">
                  <a:lnSpc>
                    <a:spcPct val="90000"/>
                  </a:lnSpc>
                  <a:spcBef>
                    <a:spcPts val="800"/>
                  </a:spcBef>
                  <a:defRPr/>
                </a:pPr>
                <a:endParaRPr lang="en-US" kern="0" dirty="0">
                  <a:solidFill>
                    <a:srgbClr val="6EBE4A">
                      <a:lumMod val="75000"/>
                    </a:srgbClr>
                  </a:solidFill>
                  <a:latin typeface="CiscoSansTT ExtraLight"/>
                  <a:ea typeface="ＭＳ Ｐゴシック" charset="0"/>
                </a:endParaRPr>
              </a:p>
            </p:txBody>
          </p:sp>
          <p:pic>
            <p:nvPicPr>
              <p:cNvPr id="178" name="cisco-meraki-logo.jpg">
                <a:extLst>
                  <a:ext uri="{FF2B5EF4-FFF2-40B4-BE49-F238E27FC236}">
                    <a16:creationId xmlns:a16="http://schemas.microsoft.com/office/drawing/2014/main" id="{06E4292E-132C-4720-8577-9D34745E7EBF}"/>
                  </a:ext>
                </a:extLst>
              </p:cNvPr>
              <p:cNvPicPr/>
              <p:nvPr/>
            </p:nvPicPr>
            <p:blipFill>
              <a:blip r:embed="rId6" cstate="screen">
                <a:extLst>
                  <a:ext uri="{28A0092B-C50C-407E-A947-70E740481C1C}">
                    <a14:useLocalDpi xmlns:a14="http://schemas.microsoft.com/office/drawing/2010/main"/>
                  </a:ext>
                </a:extLst>
              </a:blip>
              <a:stretch>
                <a:fillRect/>
              </a:stretch>
            </p:blipFill>
            <p:spPr>
              <a:xfrm>
                <a:off x="499794" y="4022446"/>
                <a:ext cx="2783006" cy="541710"/>
              </a:xfrm>
              <a:prstGeom prst="rect">
                <a:avLst/>
              </a:prstGeom>
              <a:ln w="12700">
                <a:miter lim="400000"/>
              </a:ln>
            </p:spPr>
          </p:pic>
        </p:grpSp>
        <p:grpSp>
          <p:nvGrpSpPr>
            <p:cNvPr id="172" name="Group 171">
              <a:extLst>
                <a:ext uri="{FF2B5EF4-FFF2-40B4-BE49-F238E27FC236}">
                  <a16:creationId xmlns:a16="http://schemas.microsoft.com/office/drawing/2014/main" id="{02822C45-8759-4D8B-A3A6-B12D6AB7B8F3}"/>
                </a:ext>
              </a:extLst>
            </p:cNvPr>
            <p:cNvGrpSpPr>
              <a:grpSpLocks noChangeAspect="1"/>
            </p:cNvGrpSpPr>
            <p:nvPr/>
          </p:nvGrpSpPr>
          <p:grpSpPr>
            <a:xfrm>
              <a:off x="5659451" y="3022749"/>
              <a:ext cx="1918235" cy="950216"/>
              <a:chOff x="836085" y="1496592"/>
              <a:chExt cx="538984" cy="266991"/>
            </a:xfrm>
            <a:solidFill>
              <a:srgbClr val="92D050"/>
            </a:solidFill>
          </p:grpSpPr>
          <p:sp>
            <p:nvSpPr>
              <p:cNvPr id="174" name="Freeform 751">
                <a:extLst>
                  <a:ext uri="{FF2B5EF4-FFF2-40B4-BE49-F238E27FC236}">
                    <a16:creationId xmlns:a16="http://schemas.microsoft.com/office/drawing/2014/main" id="{DF5ED670-5785-4D91-B387-315465A59FA6}"/>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grpFill/>
              <a:ln>
                <a:noFill/>
              </a:ln>
            </p:spPr>
            <p:txBody>
              <a:bodyPr vert="horz" wrap="square" lIns="162560" tIns="81280" rIns="162560" bIns="81280" numCol="1" anchor="t" anchorCtr="0" compatLnSpc="1">
                <a:prstTxWarp prst="textNoShape">
                  <a:avLst/>
                </a:prstTxWarp>
              </a:bodyPr>
              <a:lstStyle/>
              <a:p>
                <a:pPr defTabSz="812760">
                  <a:defRPr/>
                </a:pPr>
                <a:endParaRPr lang="en-US" sz="320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175" name="Freeform 752">
                <a:extLst>
                  <a:ext uri="{FF2B5EF4-FFF2-40B4-BE49-F238E27FC236}">
                    <a16:creationId xmlns:a16="http://schemas.microsoft.com/office/drawing/2014/main" id="{FD6B676D-05DC-4653-9465-A1E832CEE0FB}"/>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grpFill/>
              <a:ln>
                <a:noFill/>
              </a:ln>
            </p:spPr>
            <p:txBody>
              <a:bodyPr vert="horz" wrap="square" lIns="162560" tIns="81280" rIns="162560" bIns="81280" numCol="1" anchor="t" anchorCtr="0" compatLnSpc="1">
                <a:prstTxWarp prst="textNoShape">
                  <a:avLst/>
                </a:prstTxWarp>
              </a:bodyPr>
              <a:lstStyle/>
              <a:p>
                <a:pPr defTabSz="812760">
                  <a:defRPr/>
                </a:pPr>
                <a:endParaRPr lang="en-US" sz="3200" dirty="0">
                  <a:solidFill>
                    <a:srgbClr val="282828"/>
                  </a:solidFill>
                  <a:latin typeface="CiscoSansTT ExtraLight" panose="020B0303020201020303" pitchFamily="34" charset="0"/>
                  <a:cs typeface="CiscoSansTT ExtraLight" panose="020B0303020201020303" pitchFamily="34" charset="0"/>
                  <a:sym typeface="Arial"/>
                </a:endParaRPr>
              </a:p>
            </p:txBody>
          </p:sp>
          <p:sp>
            <p:nvSpPr>
              <p:cNvPr id="176" name="Freeform 753">
                <a:extLst>
                  <a:ext uri="{FF2B5EF4-FFF2-40B4-BE49-F238E27FC236}">
                    <a16:creationId xmlns:a16="http://schemas.microsoft.com/office/drawing/2014/main" id="{ADBA5AE2-44E8-4D31-967B-64018E7E236F}"/>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grpFill/>
              <a:ln>
                <a:noFill/>
              </a:ln>
            </p:spPr>
            <p:txBody>
              <a:bodyPr vert="horz" wrap="square" lIns="162560" tIns="81280" rIns="162560" bIns="81280" numCol="1" anchor="t" anchorCtr="0" compatLnSpc="1">
                <a:prstTxWarp prst="textNoShape">
                  <a:avLst/>
                </a:prstTxWarp>
              </a:bodyPr>
              <a:lstStyle/>
              <a:p>
                <a:pPr defTabSz="812760">
                  <a:defRPr/>
                </a:pPr>
                <a:endParaRPr lang="en-US" sz="3200" dirty="0">
                  <a:solidFill>
                    <a:srgbClr val="282828"/>
                  </a:solidFill>
                  <a:latin typeface="CiscoSansTT ExtraLight" panose="020B0303020201020303" pitchFamily="34" charset="0"/>
                  <a:cs typeface="CiscoSansTT ExtraLight" panose="020B0303020201020303" pitchFamily="34" charset="0"/>
                  <a:sym typeface="Arial"/>
                </a:endParaRPr>
              </a:p>
            </p:txBody>
          </p:sp>
        </p:grpSp>
        <p:pic>
          <p:nvPicPr>
            <p:cNvPr id="173" name="Picture 172">
              <a:extLst>
                <a:ext uri="{FF2B5EF4-FFF2-40B4-BE49-F238E27FC236}">
                  <a16:creationId xmlns:a16="http://schemas.microsoft.com/office/drawing/2014/main" id="{8DFF68E0-4347-4499-BA43-67C2023CF3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96293" y="3499436"/>
              <a:ext cx="1695126" cy="1383957"/>
            </a:xfrm>
            <a:prstGeom prst="flowChartConnector">
              <a:avLst/>
            </a:prstGeom>
          </p:spPr>
        </p:pic>
      </p:grpSp>
      <p:sp>
        <p:nvSpPr>
          <p:cNvPr id="279" name="Title 1">
            <a:extLst>
              <a:ext uri="{FF2B5EF4-FFF2-40B4-BE49-F238E27FC236}">
                <a16:creationId xmlns:a16="http://schemas.microsoft.com/office/drawing/2014/main" id="{33F89FD4-1B5F-45A6-8BC8-832DF85740A0}"/>
              </a:ext>
            </a:extLst>
          </p:cNvPr>
          <p:cNvSpPr txBox="1">
            <a:spLocks/>
          </p:cNvSpPr>
          <p:nvPr/>
        </p:nvSpPr>
        <p:spPr bwMode="auto">
          <a:xfrm>
            <a:off x="640081" y="455085"/>
            <a:ext cx="5646420"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Work from Home</a:t>
            </a:r>
          </a:p>
        </p:txBody>
      </p:sp>
    </p:spTree>
    <p:extLst>
      <p:ext uri="{BB962C8B-B14F-4D97-AF65-F5344CB8AC3E}">
        <p14:creationId xmlns:p14="http://schemas.microsoft.com/office/powerpoint/2010/main" val="400659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81453-FB9B-4962-A4F5-D789FE41C30E}"/>
              </a:ext>
            </a:extLst>
          </p:cNvPr>
          <p:cNvSpPr>
            <a:spLocks noGrp="1"/>
          </p:cNvSpPr>
          <p:nvPr>
            <p:ph type="title"/>
          </p:nvPr>
        </p:nvSpPr>
        <p:spPr>
          <a:xfrm>
            <a:off x="1159667" y="359509"/>
            <a:ext cx="3634843" cy="1794189"/>
          </a:xfrm>
        </p:spPr>
        <p:txBody>
          <a:bodyPr/>
          <a:lstStyle/>
          <a:p>
            <a:r>
              <a:rPr lang="en-US" sz="4000" b="1" dirty="0">
                <a:solidFill>
                  <a:schemeClr val="bg2"/>
                </a:solidFill>
              </a:rPr>
              <a:t>How Hard Is It to Get Set Up?</a:t>
            </a:r>
          </a:p>
        </p:txBody>
      </p:sp>
      <p:sp>
        <p:nvSpPr>
          <p:cNvPr id="4" name="Content Placeholder 3">
            <a:extLst>
              <a:ext uri="{FF2B5EF4-FFF2-40B4-BE49-F238E27FC236}">
                <a16:creationId xmlns:a16="http://schemas.microsoft.com/office/drawing/2014/main" id="{2ECBDD4F-E0D4-425A-99AC-2840D6F8101A}"/>
              </a:ext>
            </a:extLst>
          </p:cNvPr>
          <p:cNvSpPr>
            <a:spLocks noGrp="1"/>
          </p:cNvSpPr>
          <p:nvPr>
            <p:ph type="body" sz="quarter" idx="10"/>
          </p:nvPr>
        </p:nvSpPr>
        <p:spPr>
          <a:xfrm>
            <a:off x="6796618" y="722842"/>
            <a:ext cx="4734983" cy="5412316"/>
          </a:xfrm>
        </p:spPr>
        <p:txBody>
          <a:bodyPr/>
          <a:lstStyle/>
          <a:p>
            <a:pPr marL="0" indent="0">
              <a:lnSpc>
                <a:spcPct val="110000"/>
              </a:lnSpc>
              <a:buNone/>
            </a:pPr>
            <a:r>
              <a:rPr lang="en-US" sz="2400" dirty="0">
                <a:solidFill>
                  <a:schemeClr val="tx2"/>
                </a:solidFill>
              </a:rPr>
              <a:t>You don’t have to be a technology expert to get set up with remote work. </a:t>
            </a:r>
          </a:p>
          <a:p>
            <a:pPr marL="0" indent="0">
              <a:lnSpc>
                <a:spcPct val="110000"/>
              </a:lnSpc>
              <a:buNone/>
            </a:pPr>
            <a:r>
              <a:rPr lang="en-US" sz="2400" dirty="0">
                <a:solidFill>
                  <a:schemeClr val="tx2"/>
                </a:solidFill>
              </a:rPr>
              <a:t>Even if you don’t have a large (or any) IT team, you can do it. But you need tools that:</a:t>
            </a:r>
          </a:p>
          <a:p>
            <a:pPr marL="0" indent="0">
              <a:lnSpc>
                <a:spcPct val="110000"/>
              </a:lnSpc>
              <a:buNone/>
            </a:pPr>
            <a:endParaRPr lang="en-US" sz="500" dirty="0">
              <a:solidFill>
                <a:schemeClr val="tx2"/>
              </a:solidFill>
            </a:endParaRPr>
          </a:p>
          <a:p>
            <a:pPr lvl="1">
              <a:lnSpc>
                <a:spcPct val="110000"/>
              </a:lnSpc>
            </a:pPr>
            <a:r>
              <a:rPr lang="en-US" sz="2400" dirty="0">
                <a:solidFill>
                  <a:schemeClr val="tx2"/>
                </a:solidFill>
              </a:rPr>
              <a:t>Work together well</a:t>
            </a:r>
          </a:p>
          <a:p>
            <a:pPr lvl="1">
              <a:lnSpc>
                <a:spcPct val="110000"/>
              </a:lnSpc>
            </a:pPr>
            <a:r>
              <a:rPr lang="en-US" sz="2400" dirty="0">
                <a:solidFill>
                  <a:schemeClr val="tx2"/>
                </a:solidFill>
              </a:rPr>
              <a:t>Are easy to use and simple to maintain</a:t>
            </a:r>
          </a:p>
          <a:p>
            <a:pPr lvl="1">
              <a:lnSpc>
                <a:spcPct val="110000"/>
              </a:lnSpc>
            </a:pPr>
            <a:r>
              <a:rPr lang="en-US" sz="2400" dirty="0">
                <a:solidFill>
                  <a:schemeClr val="tx2"/>
                </a:solidFill>
              </a:rPr>
              <a:t>Don’t get in the way of employee productivity</a:t>
            </a:r>
          </a:p>
        </p:txBody>
      </p:sp>
      <p:grpSp>
        <p:nvGrpSpPr>
          <p:cNvPr id="2" name="Group 1">
            <a:extLst>
              <a:ext uri="{FF2B5EF4-FFF2-40B4-BE49-F238E27FC236}">
                <a16:creationId xmlns:a16="http://schemas.microsoft.com/office/drawing/2014/main" id="{160B18F6-C652-4B2B-9BDC-CA95B1147ABA}"/>
              </a:ext>
            </a:extLst>
          </p:cNvPr>
          <p:cNvGrpSpPr/>
          <p:nvPr/>
        </p:nvGrpSpPr>
        <p:grpSpPr>
          <a:xfrm>
            <a:off x="781904" y="2243680"/>
            <a:ext cx="4390367" cy="3994347"/>
            <a:chOff x="1410724" y="2741091"/>
            <a:chExt cx="3173405" cy="2887158"/>
          </a:xfrm>
        </p:grpSpPr>
        <p:pic>
          <p:nvPicPr>
            <p:cNvPr id="11" name="Picture 10">
              <a:extLst>
                <a:ext uri="{FF2B5EF4-FFF2-40B4-BE49-F238E27FC236}">
                  <a16:creationId xmlns:a16="http://schemas.microsoft.com/office/drawing/2014/main" id="{4F3F9200-08B2-45E8-88B3-C5796AEA9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724" y="4184669"/>
              <a:ext cx="1443579" cy="1443579"/>
            </a:xfrm>
            <a:prstGeom prst="rect">
              <a:avLst/>
            </a:prstGeom>
          </p:spPr>
        </p:pic>
        <p:pic>
          <p:nvPicPr>
            <p:cNvPr id="12" name="Picture 11">
              <a:extLst>
                <a:ext uri="{FF2B5EF4-FFF2-40B4-BE49-F238E27FC236}">
                  <a16:creationId xmlns:a16="http://schemas.microsoft.com/office/drawing/2014/main" id="{92DE8DC7-FAC8-4E98-BCEE-03F3E9F90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226" y="2741091"/>
              <a:ext cx="1446401" cy="1443579"/>
            </a:xfrm>
            <a:prstGeom prst="rect">
              <a:avLst/>
            </a:prstGeom>
          </p:spPr>
        </p:pic>
        <p:pic>
          <p:nvPicPr>
            <p:cNvPr id="13" name="Picture 12">
              <a:extLst>
                <a:ext uri="{FF2B5EF4-FFF2-40B4-BE49-F238E27FC236}">
                  <a16:creationId xmlns:a16="http://schemas.microsoft.com/office/drawing/2014/main" id="{E9763233-1AA1-4076-B0BF-8A1B94EA0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550" y="4184670"/>
              <a:ext cx="1443579" cy="1443579"/>
            </a:xfrm>
            <a:prstGeom prst="rect">
              <a:avLst/>
            </a:prstGeom>
          </p:spPr>
        </p:pic>
      </p:grpSp>
    </p:spTree>
    <p:extLst>
      <p:ext uri="{BB962C8B-B14F-4D97-AF65-F5344CB8AC3E}">
        <p14:creationId xmlns:p14="http://schemas.microsoft.com/office/powerpoint/2010/main" val="254349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7F0A05-C5A3-4A38-A505-5A5961DF19A6}"/>
              </a:ext>
            </a:extLst>
          </p:cNvPr>
          <p:cNvSpPr txBox="1">
            <a:spLocks/>
          </p:cNvSpPr>
          <p:nvPr/>
        </p:nvSpPr>
        <p:spPr bwMode="auto">
          <a:xfrm>
            <a:off x="1207007" y="1"/>
            <a:ext cx="109849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noAutofit/>
          </a:bodyPr>
          <a:lstStyle>
            <a:lvl1pPr marL="0" indent="0" algn="l" defTabSz="912261" rtl="0" eaLnBrk="1" fontAlgn="base" hangingPunct="1">
              <a:lnSpc>
                <a:spcPct val="90000"/>
              </a:lnSpc>
              <a:spcBef>
                <a:spcPct val="0"/>
              </a:spcBef>
              <a:spcAft>
                <a:spcPct val="0"/>
              </a:spcAft>
              <a:buFont typeface="Arial" panose="020B0604020202020204" pitchFamily="34" charset="0"/>
              <a:buNone/>
              <a:defRPr lang="en-US" sz="6133" b="0" i="0" u="none" kern="1200" spc="0" baseline="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6600" b="1" dirty="0">
                <a:solidFill>
                  <a:schemeClr val="bg2"/>
                </a:solidFill>
                <a:latin typeface="CiscoSansTT" panose="020B0503020201020303" pitchFamily="34" charset="0"/>
                <a:cs typeface="CiscoSansTT" panose="020B0503020201020303" pitchFamily="34" charset="0"/>
              </a:rPr>
              <a:t>Collaborate Easily and </a:t>
            </a:r>
            <a:br>
              <a:rPr lang="en-US" sz="6600" b="1" dirty="0">
                <a:solidFill>
                  <a:schemeClr val="bg2"/>
                </a:solidFill>
                <a:latin typeface="CiscoSansTT" panose="020B0503020201020303" pitchFamily="34" charset="0"/>
                <a:cs typeface="CiscoSansTT" panose="020B0503020201020303" pitchFamily="34" charset="0"/>
              </a:rPr>
            </a:br>
            <a:r>
              <a:rPr lang="en-US" sz="6600" b="1" dirty="0">
                <a:solidFill>
                  <a:schemeClr val="bg2"/>
                </a:solidFill>
                <a:latin typeface="CiscoSansTT" panose="020B0503020201020303" pitchFamily="34" charset="0"/>
                <a:cs typeface="CiscoSansTT" panose="020B0503020201020303" pitchFamily="34" charset="0"/>
              </a:rPr>
              <a:t>Securely</a:t>
            </a:r>
          </a:p>
        </p:txBody>
      </p:sp>
    </p:spTree>
    <p:extLst>
      <p:ext uri="{BB962C8B-B14F-4D97-AF65-F5344CB8AC3E}">
        <p14:creationId xmlns:p14="http://schemas.microsoft.com/office/powerpoint/2010/main" val="25624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B98D-2869-475E-952C-3525BD2820EE}"/>
              </a:ext>
            </a:extLst>
          </p:cNvPr>
          <p:cNvSpPr>
            <a:spLocks noGrp="1"/>
          </p:cNvSpPr>
          <p:nvPr>
            <p:ph type="title"/>
          </p:nvPr>
        </p:nvSpPr>
        <p:spPr>
          <a:xfrm>
            <a:off x="539377" y="463550"/>
            <a:ext cx="5103284" cy="1936750"/>
          </a:xfrm>
        </p:spPr>
        <p:txBody>
          <a:bodyPr/>
          <a:lstStyle/>
          <a:p>
            <a:r>
              <a:rPr lang="en-US" sz="4000" b="1" dirty="0">
                <a:solidFill>
                  <a:schemeClr val="bg2"/>
                </a:solidFill>
              </a:rPr>
              <a:t>Make Sure Your Videoconferences Are Secure</a:t>
            </a:r>
          </a:p>
        </p:txBody>
      </p:sp>
      <p:sp>
        <p:nvSpPr>
          <p:cNvPr id="3" name="Content Placeholder 2">
            <a:extLst>
              <a:ext uri="{FF2B5EF4-FFF2-40B4-BE49-F238E27FC236}">
                <a16:creationId xmlns:a16="http://schemas.microsoft.com/office/drawing/2014/main" id="{EC71A138-0CA9-4E92-B745-7A9DFE6EF7A7}"/>
              </a:ext>
            </a:extLst>
          </p:cNvPr>
          <p:cNvSpPr>
            <a:spLocks noGrp="1"/>
          </p:cNvSpPr>
          <p:nvPr>
            <p:ph type="body" sz="quarter" idx="10"/>
          </p:nvPr>
        </p:nvSpPr>
        <p:spPr>
          <a:xfrm>
            <a:off x="6549341" y="2006000"/>
            <a:ext cx="5206864" cy="4369100"/>
          </a:xfrm>
        </p:spPr>
        <p:txBody>
          <a:bodyPr/>
          <a:lstStyle/>
          <a:p>
            <a:pPr lvl="1">
              <a:lnSpc>
                <a:spcPct val="120000"/>
              </a:lnSpc>
            </a:pPr>
            <a:r>
              <a:rPr lang="en-US" sz="2300" b="1" dirty="0">
                <a:solidFill>
                  <a:schemeClr val="tx2"/>
                </a:solidFill>
              </a:rPr>
              <a:t>Secure</a:t>
            </a:r>
            <a:r>
              <a:rPr lang="en-US" sz="2300" dirty="0">
                <a:solidFill>
                  <a:schemeClr val="tx2"/>
                </a:solidFill>
              </a:rPr>
              <a:t> with built-in encryption to protect the privacy of both the data in use and in transit</a:t>
            </a:r>
          </a:p>
          <a:p>
            <a:pPr lvl="1">
              <a:lnSpc>
                <a:spcPct val="120000"/>
              </a:lnSpc>
            </a:pPr>
            <a:r>
              <a:rPr lang="en-US" sz="2300" b="1" dirty="0">
                <a:solidFill>
                  <a:schemeClr val="tx2"/>
                </a:solidFill>
              </a:rPr>
              <a:t>Easy to use</a:t>
            </a:r>
            <a:r>
              <a:rPr lang="en-US" sz="2300" dirty="0">
                <a:solidFill>
                  <a:schemeClr val="tx2"/>
                </a:solidFill>
              </a:rPr>
              <a:t> with one-click sign-on, high-quality video, and simple screen sharing</a:t>
            </a:r>
          </a:p>
          <a:p>
            <a:pPr lvl="1">
              <a:lnSpc>
                <a:spcPct val="120000"/>
              </a:lnSpc>
            </a:pPr>
            <a:r>
              <a:rPr lang="en-US" sz="2300" b="1" dirty="0">
                <a:solidFill>
                  <a:schemeClr val="tx2"/>
                </a:solidFill>
              </a:rPr>
              <a:t>Flexible</a:t>
            </a:r>
            <a:r>
              <a:rPr lang="en-US" sz="2300" dirty="0">
                <a:solidFill>
                  <a:schemeClr val="tx2"/>
                </a:solidFill>
              </a:rPr>
              <a:t> so you can participate from browsers, mobile, or video room devices—even third-party devices</a:t>
            </a:r>
          </a:p>
        </p:txBody>
      </p:sp>
      <p:pic>
        <p:nvPicPr>
          <p:cNvPr id="16" name="Picture 15">
            <a:extLst>
              <a:ext uri="{FF2B5EF4-FFF2-40B4-BE49-F238E27FC236}">
                <a16:creationId xmlns:a16="http://schemas.microsoft.com/office/drawing/2014/main" id="{62888741-D512-4C5E-B42A-6D8678BF5E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795" y="2836697"/>
            <a:ext cx="5309736" cy="2985268"/>
          </a:xfrm>
          <a:prstGeom prst="rect">
            <a:avLst/>
          </a:prstGeom>
          <a:ln w="6350" cap="rnd">
            <a:solidFill>
              <a:schemeClr val="bg2">
                <a:lumMod val="75000"/>
              </a:schemeClr>
            </a:solidFill>
          </a:ln>
        </p:spPr>
      </p:pic>
      <p:sp>
        <p:nvSpPr>
          <p:cNvPr id="4" name="Rectangle 3">
            <a:extLst>
              <a:ext uri="{FF2B5EF4-FFF2-40B4-BE49-F238E27FC236}">
                <a16:creationId xmlns:a16="http://schemas.microsoft.com/office/drawing/2014/main" id="{087E2B77-1C3D-44AF-98C8-F31F9FC83377}"/>
              </a:ext>
            </a:extLst>
          </p:cNvPr>
          <p:cNvSpPr/>
          <p:nvPr/>
        </p:nvSpPr>
        <p:spPr>
          <a:xfrm>
            <a:off x="6782953" y="518527"/>
            <a:ext cx="4973252" cy="1467453"/>
          </a:xfrm>
          <a:prstGeom prst="rect">
            <a:avLst/>
          </a:prstGeom>
        </p:spPr>
        <p:txBody>
          <a:bodyPr wrap="square">
            <a:spAutoFit/>
          </a:bodyPr>
          <a:lstStyle/>
          <a:p>
            <a:pPr marL="0" indent="0">
              <a:lnSpc>
                <a:spcPct val="110000"/>
              </a:lnSpc>
              <a:buNone/>
            </a:pPr>
            <a:r>
              <a:rPr lang="en-US" sz="2800" dirty="0">
                <a:solidFill>
                  <a:schemeClr val="tx2"/>
                </a:solidFill>
                <a:latin typeface="+mj-lt"/>
              </a:rPr>
              <a:t>Video conferencing makes communication easy, but it needs to be:</a:t>
            </a:r>
          </a:p>
        </p:txBody>
      </p:sp>
    </p:spTree>
    <p:extLst>
      <p:ext uri="{BB962C8B-B14F-4D97-AF65-F5344CB8AC3E}">
        <p14:creationId xmlns:p14="http://schemas.microsoft.com/office/powerpoint/2010/main" val="349271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3BB0477-3A5D-AB46-A8AA-9F00FCB3DA46}"/>
              </a:ext>
            </a:extLst>
          </p:cNvPr>
          <p:cNvGrpSpPr/>
          <p:nvPr/>
        </p:nvGrpSpPr>
        <p:grpSpPr>
          <a:xfrm>
            <a:off x="-6196" y="1584372"/>
            <a:ext cx="11773653" cy="4752617"/>
            <a:chOff x="4690" y="1584373"/>
            <a:chExt cx="7840281" cy="4519084"/>
          </a:xfrm>
        </p:grpSpPr>
        <p:sp>
          <p:nvSpPr>
            <p:cNvPr id="29" name="Rectangle 28">
              <a:extLst>
                <a:ext uri="{FF2B5EF4-FFF2-40B4-BE49-F238E27FC236}">
                  <a16:creationId xmlns:a16="http://schemas.microsoft.com/office/drawing/2014/main" id="{5A47B107-2EF4-4FD4-BBBE-70C7662C9857}"/>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6" name="Oval 5">
              <a:extLst>
                <a:ext uri="{FF2B5EF4-FFF2-40B4-BE49-F238E27FC236}">
                  <a16:creationId xmlns:a16="http://schemas.microsoft.com/office/drawing/2014/main" id="{F113171A-D281-F248-8E43-805869E685D2}"/>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9296B070-DB87-4105-81FB-2ED93C0CC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9800" y="1516796"/>
            <a:ext cx="4634379" cy="2605567"/>
          </a:xfrm>
          <a:prstGeom prst="rect">
            <a:avLst/>
          </a:prstGeom>
          <a:ln w="6350" cap="rnd">
            <a:solidFill>
              <a:schemeClr val="bg2">
                <a:lumMod val="75000"/>
              </a:schemeClr>
            </a:solidFill>
          </a:ln>
        </p:spPr>
      </p:pic>
      <p:sp>
        <p:nvSpPr>
          <p:cNvPr id="3" name="Text Placeholder 2"/>
          <p:cNvSpPr>
            <a:spLocks noGrp="1"/>
          </p:cNvSpPr>
          <p:nvPr>
            <p:ph type="body" sz="quarter" idx="10"/>
          </p:nvPr>
        </p:nvSpPr>
        <p:spPr>
          <a:xfrm>
            <a:off x="465120" y="2836247"/>
            <a:ext cx="5034680" cy="3224151"/>
          </a:xfrm>
        </p:spPr>
        <p:txBody>
          <a:bodyPr anchor="ctr"/>
          <a:lstStyle/>
          <a:p>
            <a:pPr>
              <a:lnSpc>
                <a:spcPct val="100000"/>
              </a:lnSpc>
              <a:spcBef>
                <a:spcPts val="1067"/>
              </a:spcBef>
              <a:buClr>
                <a:schemeClr val="bg2"/>
              </a:buClr>
              <a:buFont typeface="Arial" panose="020B0604020202020204" pitchFamily="34" charset="0"/>
              <a:buChar char="•"/>
            </a:pPr>
            <a:r>
              <a:rPr lang="en-US" sz="2000" dirty="0">
                <a:solidFill>
                  <a:schemeClr val="bg2"/>
                </a:solidFill>
              </a:rPr>
              <a:t>Easy to use</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Strong security and privacy</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Video-first experience</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Anyone can join from any device</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Easily share content</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Record meetings</a:t>
            </a:r>
          </a:p>
          <a:p>
            <a:pPr>
              <a:lnSpc>
                <a:spcPct val="100000"/>
              </a:lnSpc>
              <a:spcBef>
                <a:spcPts val="1067"/>
              </a:spcBef>
              <a:buClr>
                <a:schemeClr val="bg2"/>
              </a:buClr>
              <a:buFont typeface="Arial" panose="020B0604020202020204" pitchFamily="34" charset="0"/>
              <a:buChar char="•"/>
            </a:pPr>
            <a:r>
              <a:rPr lang="en-US" sz="2000" dirty="0">
                <a:solidFill>
                  <a:schemeClr val="bg2"/>
                </a:solidFill>
              </a:rPr>
              <a:t>Integrates with your apps</a:t>
            </a:r>
          </a:p>
        </p:txBody>
      </p:sp>
      <p:sp>
        <p:nvSpPr>
          <p:cNvPr id="2" name="Title 1"/>
          <p:cNvSpPr>
            <a:spLocks noGrp="1"/>
          </p:cNvSpPr>
          <p:nvPr>
            <p:ph type="title"/>
          </p:nvPr>
        </p:nvSpPr>
        <p:spPr>
          <a:xfrm>
            <a:off x="1513736" y="521010"/>
            <a:ext cx="10077077" cy="702109"/>
          </a:xfrm>
        </p:spPr>
        <p:txBody>
          <a:bodyPr/>
          <a:lstStyle/>
          <a:p>
            <a:pPr>
              <a:lnSpc>
                <a:spcPct val="100000"/>
              </a:lnSpc>
            </a:pPr>
            <a:r>
              <a:rPr lang="en-US" sz="3200" b="1" dirty="0"/>
              <a:t>Cisco </a:t>
            </a:r>
            <a:r>
              <a:rPr lang="en-US" sz="3200" b="1" dirty="0" err="1"/>
              <a:t>Webex</a:t>
            </a:r>
            <a:r>
              <a:rPr lang="en-US" sz="3200" b="1" dirty="0"/>
              <a:t> Meetings</a:t>
            </a:r>
          </a:p>
        </p:txBody>
      </p:sp>
      <p:grpSp>
        <p:nvGrpSpPr>
          <p:cNvPr id="21" name="Group 20">
            <a:extLst>
              <a:ext uri="{FF2B5EF4-FFF2-40B4-BE49-F238E27FC236}">
                <a16:creationId xmlns:a16="http://schemas.microsoft.com/office/drawing/2014/main" id="{5AF5FD7C-B458-424E-B057-18B1846A0C02}"/>
              </a:ext>
            </a:extLst>
          </p:cNvPr>
          <p:cNvGrpSpPr/>
          <p:nvPr/>
        </p:nvGrpSpPr>
        <p:grpSpPr>
          <a:xfrm>
            <a:off x="570935" y="414799"/>
            <a:ext cx="853131" cy="850597"/>
            <a:chOff x="7172325" y="-973138"/>
            <a:chExt cx="2673351" cy="2665413"/>
          </a:xfrm>
        </p:grpSpPr>
        <p:sp>
          <p:nvSpPr>
            <p:cNvPr id="22" name="Oval 15">
              <a:extLst>
                <a:ext uri="{FF2B5EF4-FFF2-40B4-BE49-F238E27FC236}">
                  <a16:creationId xmlns:a16="http://schemas.microsoft.com/office/drawing/2014/main" id="{EBA19094-C1C8-487D-B432-E5097D9C9DFD}"/>
                </a:ext>
              </a:extLst>
            </p:cNvPr>
            <p:cNvSpPr>
              <a:spLocks noChangeArrowheads="1"/>
            </p:cNvSpPr>
            <p:nvPr/>
          </p:nvSpPr>
          <p:spPr bwMode="auto">
            <a:xfrm>
              <a:off x="7519988" y="-498475"/>
              <a:ext cx="1876425" cy="1870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076" fontAlgn="auto">
                <a:spcBef>
                  <a:spcPts val="0"/>
                </a:spcBef>
                <a:spcAft>
                  <a:spcPts val="0"/>
                </a:spcAft>
                <a:defRPr/>
              </a:pPr>
              <a:endParaRPr lang="en-US" sz="1400" dirty="0">
                <a:solidFill>
                  <a:srgbClr val="676767"/>
                </a:solidFill>
                <a:latin typeface="CiscoSansTT"/>
                <a:ea typeface="+mn-ea"/>
                <a:cs typeface="CiscoSansTT ExtraLight" panose="020B0303020201020303" pitchFamily="34" charset="0"/>
                <a:sym typeface="Arial"/>
              </a:endParaRPr>
            </a:p>
          </p:txBody>
        </p:sp>
        <p:sp>
          <p:nvSpPr>
            <p:cNvPr id="23" name="Freeform 16">
              <a:extLst>
                <a:ext uri="{FF2B5EF4-FFF2-40B4-BE49-F238E27FC236}">
                  <a16:creationId xmlns:a16="http://schemas.microsoft.com/office/drawing/2014/main" id="{E545B5BB-2A34-4655-AAAB-21687C38F8B0}"/>
                </a:ext>
              </a:extLst>
            </p:cNvPr>
            <p:cNvSpPr>
              <a:spLocks/>
            </p:cNvSpPr>
            <p:nvPr/>
          </p:nvSpPr>
          <p:spPr bwMode="auto">
            <a:xfrm>
              <a:off x="7493002" y="-525460"/>
              <a:ext cx="2097086" cy="2090740"/>
            </a:xfrm>
            <a:custGeom>
              <a:avLst/>
              <a:gdLst>
                <a:gd name="T0" fmla="*/ 252 w 313"/>
                <a:gd name="T1" fmla="*/ 31 h 313"/>
                <a:gd name="T2" fmla="*/ 209 w 313"/>
                <a:gd name="T3" fmla="*/ 0 h 313"/>
                <a:gd name="T4" fmla="*/ 179 w 313"/>
                <a:gd name="T5" fmla="*/ 179 h 313"/>
                <a:gd name="T6" fmla="*/ 0 w 313"/>
                <a:gd name="T7" fmla="*/ 209 h 313"/>
                <a:gd name="T8" fmla="*/ 30 w 313"/>
                <a:gd name="T9" fmla="*/ 251 h 313"/>
                <a:gd name="T10" fmla="*/ 31 w 313"/>
                <a:gd name="T11" fmla="*/ 252 h 313"/>
                <a:gd name="T12" fmla="*/ 252 w 313"/>
                <a:gd name="T13" fmla="*/ 252 h 313"/>
                <a:gd name="T14" fmla="*/ 252 w 313"/>
                <a:gd name="T15" fmla="*/ 31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 h="313">
                  <a:moveTo>
                    <a:pt x="252" y="31"/>
                  </a:moveTo>
                  <a:cubicBezTo>
                    <a:pt x="239" y="18"/>
                    <a:pt x="225" y="8"/>
                    <a:pt x="209" y="0"/>
                  </a:cubicBezTo>
                  <a:cubicBezTo>
                    <a:pt x="237" y="58"/>
                    <a:pt x="227" y="130"/>
                    <a:pt x="179" y="179"/>
                  </a:cubicBezTo>
                  <a:cubicBezTo>
                    <a:pt x="130" y="227"/>
                    <a:pt x="58" y="237"/>
                    <a:pt x="0" y="209"/>
                  </a:cubicBezTo>
                  <a:cubicBezTo>
                    <a:pt x="8" y="224"/>
                    <a:pt x="17" y="238"/>
                    <a:pt x="30" y="251"/>
                  </a:cubicBezTo>
                  <a:cubicBezTo>
                    <a:pt x="31" y="252"/>
                    <a:pt x="31" y="252"/>
                    <a:pt x="31" y="252"/>
                  </a:cubicBezTo>
                  <a:cubicBezTo>
                    <a:pt x="92" y="313"/>
                    <a:pt x="191" y="313"/>
                    <a:pt x="252" y="252"/>
                  </a:cubicBezTo>
                  <a:cubicBezTo>
                    <a:pt x="313" y="191"/>
                    <a:pt x="313" y="92"/>
                    <a:pt x="252" y="31"/>
                  </a:cubicBez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076" fontAlgn="auto">
                <a:spcBef>
                  <a:spcPts val="0"/>
                </a:spcBef>
                <a:spcAft>
                  <a:spcPts val="0"/>
                </a:spcAft>
                <a:defRPr/>
              </a:pPr>
              <a:endParaRPr lang="en-US" sz="1400" dirty="0">
                <a:solidFill>
                  <a:srgbClr val="676767"/>
                </a:solidFill>
                <a:latin typeface="CiscoSansTT"/>
                <a:ea typeface="+mn-ea"/>
                <a:cs typeface="CiscoSansTT ExtraLight" panose="020B0303020201020303" pitchFamily="34" charset="0"/>
                <a:sym typeface="Arial"/>
              </a:endParaRPr>
            </a:p>
          </p:txBody>
        </p:sp>
        <p:sp>
          <p:nvSpPr>
            <p:cNvPr id="24" name="Freeform 17">
              <a:extLst>
                <a:ext uri="{FF2B5EF4-FFF2-40B4-BE49-F238E27FC236}">
                  <a16:creationId xmlns:a16="http://schemas.microsoft.com/office/drawing/2014/main" id="{92A20450-2855-4662-B661-435F1318A731}"/>
                </a:ext>
              </a:extLst>
            </p:cNvPr>
            <p:cNvSpPr>
              <a:spLocks/>
            </p:cNvSpPr>
            <p:nvPr/>
          </p:nvSpPr>
          <p:spPr bwMode="auto">
            <a:xfrm>
              <a:off x="7172325" y="-973138"/>
              <a:ext cx="2263777" cy="2359027"/>
            </a:xfrm>
            <a:custGeom>
              <a:avLst/>
              <a:gdLst>
                <a:gd name="T0" fmla="*/ 80 w 338"/>
                <a:gd name="T1" fmla="*/ 353 h 353"/>
                <a:gd name="T2" fmla="*/ 56 w 338"/>
                <a:gd name="T3" fmla="*/ 343 h 353"/>
                <a:gd name="T4" fmla="*/ 0 w 338"/>
                <a:gd name="T5" fmla="*/ 209 h 353"/>
                <a:gd name="T6" fmla="*/ 56 w 338"/>
                <a:gd name="T7" fmla="*/ 75 h 353"/>
                <a:gd name="T8" fmla="*/ 324 w 338"/>
                <a:gd name="T9" fmla="*/ 75 h 353"/>
                <a:gd name="T10" fmla="*/ 324 w 338"/>
                <a:gd name="T11" fmla="*/ 123 h 353"/>
                <a:gd name="T12" fmla="*/ 276 w 338"/>
                <a:gd name="T13" fmla="*/ 123 h 353"/>
                <a:gd name="T14" fmla="*/ 104 w 338"/>
                <a:gd name="T15" fmla="*/ 123 h 353"/>
                <a:gd name="T16" fmla="*/ 69 w 338"/>
                <a:gd name="T17" fmla="*/ 209 h 353"/>
                <a:gd name="T18" fmla="*/ 104 w 338"/>
                <a:gd name="T19" fmla="*/ 295 h 353"/>
                <a:gd name="T20" fmla="*/ 104 w 338"/>
                <a:gd name="T21" fmla="*/ 343 h 353"/>
                <a:gd name="T22" fmla="*/ 80 w 338"/>
                <a:gd name="T23"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3">
                  <a:moveTo>
                    <a:pt x="80" y="353"/>
                  </a:moveTo>
                  <a:cubicBezTo>
                    <a:pt x="71" y="353"/>
                    <a:pt x="62" y="350"/>
                    <a:pt x="56" y="343"/>
                  </a:cubicBezTo>
                  <a:cubicBezTo>
                    <a:pt x="20" y="308"/>
                    <a:pt x="0" y="260"/>
                    <a:pt x="0" y="209"/>
                  </a:cubicBezTo>
                  <a:cubicBezTo>
                    <a:pt x="0" y="158"/>
                    <a:pt x="20" y="110"/>
                    <a:pt x="56" y="75"/>
                  </a:cubicBezTo>
                  <a:cubicBezTo>
                    <a:pt x="130" y="0"/>
                    <a:pt x="250" y="0"/>
                    <a:pt x="324" y="75"/>
                  </a:cubicBezTo>
                  <a:cubicBezTo>
                    <a:pt x="338" y="88"/>
                    <a:pt x="338" y="110"/>
                    <a:pt x="324" y="123"/>
                  </a:cubicBezTo>
                  <a:cubicBezTo>
                    <a:pt x="311" y="136"/>
                    <a:pt x="289" y="136"/>
                    <a:pt x="276" y="123"/>
                  </a:cubicBezTo>
                  <a:cubicBezTo>
                    <a:pt x="229" y="76"/>
                    <a:pt x="152" y="76"/>
                    <a:pt x="104" y="123"/>
                  </a:cubicBezTo>
                  <a:cubicBezTo>
                    <a:pt x="81" y="146"/>
                    <a:pt x="69" y="177"/>
                    <a:pt x="69" y="209"/>
                  </a:cubicBezTo>
                  <a:cubicBezTo>
                    <a:pt x="69" y="241"/>
                    <a:pt x="81" y="272"/>
                    <a:pt x="104" y="295"/>
                  </a:cubicBezTo>
                  <a:cubicBezTo>
                    <a:pt x="118" y="308"/>
                    <a:pt x="118" y="330"/>
                    <a:pt x="104" y="343"/>
                  </a:cubicBezTo>
                  <a:cubicBezTo>
                    <a:pt x="97" y="350"/>
                    <a:pt x="89" y="353"/>
                    <a:pt x="80" y="353"/>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076" fontAlgn="auto">
                <a:spcBef>
                  <a:spcPts val="0"/>
                </a:spcBef>
                <a:spcAft>
                  <a:spcPts val="0"/>
                </a:spcAft>
                <a:defRPr/>
              </a:pPr>
              <a:endParaRPr lang="en-US" sz="1400" dirty="0">
                <a:solidFill>
                  <a:srgbClr val="676767"/>
                </a:solidFill>
                <a:latin typeface="CiscoSansTT"/>
                <a:ea typeface="+mn-ea"/>
                <a:cs typeface="CiscoSansTT ExtraLight" panose="020B0303020201020303" pitchFamily="34" charset="0"/>
                <a:sym typeface="Arial"/>
              </a:endParaRPr>
            </a:p>
          </p:txBody>
        </p:sp>
        <p:sp>
          <p:nvSpPr>
            <p:cNvPr id="25" name="Freeform 18">
              <a:extLst>
                <a:ext uri="{FF2B5EF4-FFF2-40B4-BE49-F238E27FC236}">
                  <a16:creationId xmlns:a16="http://schemas.microsoft.com/office/drawing/2014/main" id="{10C046C3-7B79-4B42-8D7E-672C77CDD83C}"/>
                </a:ext>
              </a:extLst>
            </p:cNvPr>
            <p:cNvSpPr>
              <a:spLocks/>
            </p:cNvSpPr>
            <p:nvPr/>
          </p:nvSpPr>
          <p:spPr bwMode="auto">
            <a:xfrm>
              <a:off x="7453313" y="-565150"/>
              <a:ext cx="2392363" cy="2257425"/>
            </a:xfrm>
            <a:custGeom>
              <a:avLst/>
              <a:gdLst>
                <a:gd name="T0" fmla="*/ 148 w 357"/>
                <a:gd name="T1" fmla="*/ 338 h 338"/>
                <a:gd name="T2" fmla="*/ 14 w 357"/>
                <a:gd name="T3" fmla="*/ 282 h 338"/>
                <a:gd name="T4" fmla="*/ 14 w 357"/>
                <a:gd name="T5" fmla="*/ 234 h 338"/>
                <a:gd name="T6" fmla="*/ 62 w 357"/>
                <a:gd name="T7" fmla="*/ 234 h 338"/>
                <a:gd name="T8" fmla="*/ 234 w 357"/>
                <a:gd name="T9" fmla="*/ 234 h 338"/>
                <a:gd name="T10" fmla="*/ 234 w 357"/>
                <a:gd name="T11" fmla="*/ 62 h 338"/>
                <a:gd name="T12" fmla="*/ 234 w 357"/>
                <a:gd name="T13" fmla="*/ 14 h 338"/>
                <a:gd name="T14" fmla="*/ 282 w 357"/>
                <a:gd name="T15" fmla="*/ 14 h 338"/>
                <a:gd name="T16" fmla="*/ 282 w 357"/>
                <a:gd name="T17" fmla="*/ 282 h 338"/>
                <a:gd name="T18" fmla="*/ 148 w 357"/>
                <a:gd name="T19"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38">
                  <a:moveTo>
                    <a:pt x="148" y="338"/>
                  </a:moveTo>
                  <a:cubicBezTo>
                    <a:pt x="99" y="338"/>
                    <a:pt x="51" y="319"/>
                    <a:pt x="14" y="282"/>
                  </a:cubicBezTo>
                  <a:cubicBezTo>
                    <a:pt x="0" y="269"/>
                    <a:pt x="0" y="247"/>
                    <a:pt x="14" y="234"/>
                  </a:cubicBezTo>
                  <a:cubicBezTo>
                    <a:pt x="27" y="221"/>
                    <a:pt x="49" y="221"/>
                    <a:pt x="62" y="234"/>
                  </a:cubicBezTo>
                  <a:cubicBezTo>
                    <a:pt x="110" y="281"/>
                    <a:pt x="187" y="281"/>
                    <a:pt x="234" y="234"/>
                  </a:cubicBezTo>
                  <a:cubicBezTo>
                    <a:pt x="281" y="187"/>
                    <a:pt x="281" y="109"/>
                    <a:pt x="234" y="62"/>
                  </a:cubicBezTo>
                  <a:cubicBezTo>
                    <a:pt x="221" y="49"/>
                    <a:pt x="221" y="27"/>
                    <a:pt x="234" y="14"/>
                  </a:cubicBezTo>
                  <a:cubicBezTo>
                    <a:pt x="247" y="0"/>
                    <a:pt x="269" y="0"/>
                    <a:pt x="282" y="14"/>
                  </a:cubicBezTo>
                  <a:cubicBezTo>
                    <a:pt x="357" y="88"/>
                    <a:pt x="357" y="208"/>
                    <a:pt x="282" y="282"/>
                  </a:cubicBezTo>
                  <a:cubicBezTo>
                    <a:pt x="245" y="319"/>
                    <a:pt x="197" y="338"/>
                    <a:pt x="148" y="338"/>
                  </a:cubicBezTo>
                  <a:close/>
                </a:path>
              </a:pathLst>
            </a:custGeom>
            <a:solidFill>
              <a:srgbClr val="005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076" fontAlgn="auto">
                <a:spcBef>
                  <a:spcPts val="0"/>
                </a:spcBef>
                <a:spcAft>
                  <a:spcPts val="0"/>
                </a:spcAft>
                <a:defRPr/>
              </a:pPr>
              <a:endParaRPr lang="en-US" sz="1400" dirty="0">
                <a:solidFill>
                  <a:srgbClr val="676767"/>
                </a:solidFill>
                <a:latin typeface="CiscoSansTT"/>
                <a:ea typeface="+mn-ea"/>
                <a:cs typeface="CiscoSansTT ExtraLight" panose="020B0303020201020303" pitchFamily="34" charset="0"/>
                <a:sym typeface="Arial"/>
              </a:endParaRPr>
            </a:p>
          </p:txBody>
        </p:sp>
      </p:grpSp>
      <p:pic>
        <p:nvPicPr>
          <p:cNvPr id="16" name="Picture 15">
            <a:extLst>
              <a:ext uri="{FF2B5EF4-FFF2-40B4-BE49-F238E27FC236}">
                <a16:creationId xmlns:a16="http://schemas.microsoft.com/office/drawing/2014/main" id="{7AFD76CB-9932-43E5-B47E-6CC4496987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8305" y="4239348"/>
            <a:ext cx="4137141" cy="2326007"/>
          </a:xfrm>
          <a:prstGeom prst="rect">
            <a:avLst/>
          </a:prstGeom>
          <a:ln w="6350" cap="rnd">
            <a:solidFill>
              <a:schemeClr val="bg2">
                <a:lumMod val="75000"/>
              </a:schemeClr>
            </a:solidFill>
          </a:ln>
        </p:spPr>
      </p:pic>
      <p:grpSp>
        <p:nvGrpSpPr>
          <p:cNvPr id="4" name="Group 3">
            <a:extLst>
              <a:ext uri="{FF2B5EF4-FFF2-40B4-BE49-F238E27FC236}">
                <a16:creationId xmlns:a16="http://schemas.microsoft.com/office/drawing/2014/main" id="{CF83573E-2CE3-4A52-800C-C9D18FCFDC1A}"/>
              </a:ext>
            </a:extLst>
          </p:cNvPr>
          <p:cNvGrpSpPr/>
          <p:nvPr/>
        </p:nvGrpSpPr>
        <p:grpSpPr>
          <a:xfrm>
            <a:off x="8653112" y="497675"/>
            <a:ext cx="3073767" cy="1410064"/>
            <a:chOff x="4851221" y="1447053"/>
            <a:chExt cx="1943441" cy="863362"/>
          </a:xfrm>
        </p:grpSpPr>
        <p:grpSp>
          <p:nvGrpSpPr>
            <p:cNvPr id="17" name="Group 16">
              <a:extLst>
                <a:ext uri="{FF2B5EF4-FFF2-40B4-BE49-F238E27FC236}">
                  <a16:creationId xmlns:a16="http://schemas.microsoft.com/office/drawing/2014/main" id="{9B8CC2CB-1D1B-40CF-AAEF-51509FA7C1F4}"/>
                </a:ext>
              </a:extLst>
            </p:cNvPr>
            <p:cNvGrpSpPr/>
            <p:nvPr/>
          </p:nvGrpSpPr>
          <p:grpSpPr>
            <a:xfrm>
              <a:off x="4851221" y="1447053"/>
              <a:ext cx="1943441" cy="863362"/>
              <a:chOff x="4653839" y="4375243"/>
              <a:chExt cx="1943441" cy="863362"/>
            </a:xfrm>
          </p:grpSpPr>
          <p:pic>
            <p:nvPicPr>
              <p:cNvPr id="18" name="Picture 17">
                <a:extLst>
                  <a:ext uri="{FF2B5EF4-FFF2-40B4-BE49-F238E27FC236}">
                    <a16:creationId xmlns:a16="http://schemas.microsoft.com/office/drawing/2014/main" id="{1034F34F-5105-4E86-8845-90201012E9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5193879" y="3835203"/>
                <a:ext cx="863362" cy="1943441"/>
              </a:xfrm>
              <a:prstGeom prst="roundRect">
                <a:avLst/>
              </a:prstGeom>
            </p:spPr>
          </p:pic>
          <p:pic>
            <p:nvPicPr>
              <p:cNvPr id="19" name="Picture 2">
                <a:extLst>
                  <a:ext uri="{FF2B5EF4-FFF2-40B4-BE49-F238E27FC236}">
                    <a16:creationId xmlns:a16="http://schemas.microsoft.com/office/drawing/2014/main" id="{221D509C-4C01-483E-BA89-7108A156A4E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41882" y="4432292"/>
                <a:ext cx="1395737" cy="749263"/>
              </a:xfrm>
              <a:prstGeom prst="rect">
                <a:avLst/>
              </a:prstGeom>
              <a:noFill/>
              <a:ln w="9525">
                <a:solidFill>
                  <a:srgbClr val="282828"/>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pic>
          <p:nvPicPr>
            <p:cNvPr id="20" name="Picture 19">
              <a:extLst>
                <a:ext uri="{FF2B5EF4-FFF2-40B4-BE49-F238E27FC236}">
                  <a16:creationId xmlns:a16="http://schemas.microsoft.com/office/drawing/2014/main" id="{EE96151D-A645-41DB-8B52-7C7816EE8C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39235" y="1511700"/>
              <a:ext cx="1395765" cy="729900"/>
            </a:xfrm>
            <a:prstGeom prst="rect">
              <a:avLst/>
            </a:prstGeom>
          </p:spPr>
        </p:pic>
      </p:grpSp>
      <p:sp>
        <p:nvSpPr>
          <p:cNvPr id="5" name="TextBox 4">
            <a:extLst>
              <a:ext uri="{FF2B5EF4-FFF2-40B4-BE49-F238E27FC236}">
                <a16:creationId xmlns:a16="http://schemas.microsoft.com/office/drawing/2014/main" id="{C19D6638-8321-9B4C-80C9-A7F0728BEB61}"/>
              </a:ext>
            </a:extLst>
          </p:cNvPr>
          <p:cNvSpPr txBox="1"/>
          <p:nvPr/>
        </p:nvSpPr>
        <p:spPr>
          <a:xfrm>
            <a:off x="499357" y="1814564"/>
            <a:ext cx="4851420" cy="954107"/>
          </a:xfrm>
          <a:prstGeom prst="rect">
            <a:avLst/>
          </a:prstGeom>
          <a:noFill/>
        </p:spPr>
        <p:txBody>
          <a:bodyPr wrap="square" rtlCol="0">
            <a:spAutoFit/>
          </a:bodyPr>
          <a:lstStyle/>
          <a:p>
            <a:r>
              <a:rPr lang="en-US" sz="2800" b="1" dirty="0">
                <a:solidFill>
                  <a:schemeClr val="bg2"/>
                </a:solidFill>
                <a:latin typeface="+mj-lt"/>
              </a:rPr>
              <a:t>The #1 Web conferencing platform in the world</a:t>
            </a:r>
          </a:p>
        </p:txBody>
      </p:sp>
    </p:spTree>
    <p:extLst>
      <p:ext uri="{BB962C8B-B14F-4D97-AF65-F5344CB8AC3E}">
        <p14:creationId xmlns:p14="http://schemas.microsoft.com/office/powerpoint/2010/main" val="33743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F5FAF64-41CD-40D5-B5E6-48AEF34CAAA5}"/>
              </a:ext>
            </a:extLst>
          </p:cNvPr>
          <p:cNvGrpSpPr/>
          <p:nvPr/>
        </p:nvGrpSpPr>
        <p:grpSpPr>
          <a:xfrm>
            <a:off x="-6196" y="1584372"/>
            <a:ext cx="11773653" cy="4752617"/>
            <a:chOff x="4690" y="1584373"/>
            <a:chExt cx="7840281" cy="4519084"/>
          </a:xfrm>
        </p:grpSpPr>
        <p:sp>
          <p:nvSpPr>
            <p:cNvPr id="15" name="Rectangle 14">
              <a:extLst>
                <a:ext uri="{FF2B5EF4-FFF2-40B4-BE49-F238E27FC236}">
                  <a16:creationId xmlns:a16="http://schemas.microsoft.com/office/drawing/2014/main" id="{BB4B8E14-0BD8-4F5D-93B8-7EC4AEECD322}"/>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16" name="Oval 15">
              <a:extLst>
                <a:ext uri="{FF2B5EF4-FFF2-40B4-BE49-F238E27FC236}">
                  <a16:creationId xmlns:a16="http://schemas.microsoft.com/office/drawing/2014/main" id="{BD63F7C7-868A-49A5-AB8A-F9D2142566AC}"/>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2" descr="Try Webex Meetings Video Conferencing for free">
            <a:extLst>
              <a:ext uri="{FF2B5EF4-FFF2-40B4-BE49-F238E27FC236}">
                <a16:creationId xmlns:a16="http://schemas.microsoft.com/office/drawing/2014/main" id="{B91D255F-A7EF-4BED-BA85-FB1A70D7F7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9" t="40322" r="8579" b="12039"/>
          <a:stretch/>
        </p:blipFill>
        <p:spPr bwMode="auto">
          <a:xfrm>
            <a:off x="6266814" y="3092583"/>
            <a:ext cx="4973326" cy="3439463"/>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5AB22971-E173-3648-881F-BD331C4CF22B}"/>
              </a:ext>
            </a:extLst>
          </p:cNvPr>
          <p:cNvSpPr txBox="1">
            <a:spLocks/>
          </p:cNvSpPr>
          <p:nvPr/>
        </p:nvSpPr>
        <p:spPr>
          <a:xfrm>
            <a:off x="4584313" y="2570187"/>
            <a:ext cx="5486740" cy="3376687"/>
          </a:xfrm>
          <a:prstGeom prst="rect">
            <a:avLst/>
          </a:prstGeom>
        </p:spPr>
        <p:txBody>
          <a:bodyPr anchor="ct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Clr>
                <a:schemeClr val="bg2"/>
              </a:buClr>
            </a:pPr>
            <a:endParaRPr lang="en-US" dirty="0">
              <a:solidFill>
                <a:schemeClr val="bg2"/>
              </a:solidFill>
            </a:endParaRPr>
          </a:p>
        </p:txBody>
      </p:sp>
      <p:sp>
        <p:nvSpPr>
          <p:cNvPr id="9" name="TextBox 8">
            <a:extLst>
              <a:ext uri="{FF2B5EF4-FFF2-40B4-BE49-F238E27FC236}">
                <a16:creationId xmlns:a16="http://schemas.microsoft.com/office/drawing/2014/main" id="{C8E0B891-5AD6-954B-85F8-3EA35A56C1E5}"/>
              </a:ext>
            </a:extLst>
          </p:cNvPr>
          <p:cNvSpPr txBox="1"/>
          <p:nvPr/>
        </p:nvSpPr>
        <p:spPr>
          <a:xfrm>
            <a:off x="519946" y="1828793"/>
            <a:ext cx="9183941" cy="954107"/>
          </a:xfrm>
          <a:prstGeom prst="rect">
            <a:avLst/>
          </a:prstGeom>
          <a:noFill/>
        </p:spPr>
        <p:txBody>
          <a:bodyPr wrap="square" rtlCol="0">
            <a:spAutoFit/>
          </a:bodyPr>
          <a:lstStyle/>
          <a:p>
            <a:r>
              <a:rPr lang="en-US" sz="2800" b="1" dirty="0">
                <a:solidFill>
                  <a:schemeClr val="bg2"/>
                </a:solidFill>
                <a:latin typeface="+mn-lt"/>
              </a:rPr>
              <a:t>Make it easy for team members to stay on the same page using a virtual workspace that allows users to:</a:t>
            </a:r>
          </a:p>
        </p:txBody>
      </p:sp>
      <p:sp>
        <p:nvSpPr>
          <p:cNvPr id="13" name="Title 1">
            <a:extLst>
              <a:ext uri="{FF2B5EF4-FFF2-40B4-BE49-F238E27FC236}">
                <a16:creationId xmlns:a16="http://schemas.microsoft.com/office/drawing/2014/main" id="{5BB0E9C5-5D22-47FF-9213-DFE94D0DDDFB}"/>
              </a:ext>
            </a:extLst>
          </p:cNvPr>
          <p:cNvSpPr txBox="1">
            <a:spLocks/>
          </p:cNvSpPr>
          <p:nvPr/>
        </p:nvSpPr>
        <p:spPr bwMode="auto">
          <a:xfrm>
            <a:off x="640081" y="455085"/>
            <a:ext cx="10858499"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b="0" i="0" u="none" kern="1200" dirty="0">
                <a:solidFill>
                  <a:schemeClr val="bg1"/>
                </a:solidFill>
                <a:latin typeface="+mj-lt"/>
                <a:ea typeface="ＭＳ Ｐゴシック" charset="0"/>
                <a:cs typeface="Tipo de letra del sistema Fina"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sz="3200" b="1" dirty="0"/>
              <a:t>Encourage Team Collaboration</a:t>
            </a:r>
          </a:p>
        </p:txBody>
      </p:sp>
      <p:sp>
        <p:nvSpPr>
          <p:cNvPr id="17" name="Text Placeholder 2">
            <a:extLst>
              <a:ext uri="{FF2B5EF4-FFF2-40B4-BE49-F238E27FC236}">
                <a16:creationId xmlns:a16="http://schemas.microsoft.com/office/drawing/2014/main" id="{660BB882-E698-4A87-8DC5-7ACCBD5D64B4}"/>
              </a:ext>
            </a:extLst>
          </p:cNvPr>
          <p:cNvSpPr txBox="1">
            <a:spLocks/>
          </p:cNvSpPr>
          <p:nvPr/>
        </p:nvSpPr>
        <p:spPr>
          <a:xfrm>
            <a:off x="465119" y="2959265"/>
            <a:ext cx="5630881" cy="3101133"/>
          </a:xfrm>
          <a:prstGeom prst="rect">
            <a:avLst/>
          </a:prstGeom>
        </p:spPr>
        <p:txBody>
          <a:bodyPr anchor="ct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600"/>
              </a:spcBef>
              <a:buClr>
                <a:schemeClr val="bg2"/>
              </a:buClr>
            </a:pPr>
            <a:r>
              <a:rPr lang="en-US" dirty="0">
                <a:solidFill>
                  <a:schemeClr val="bg2"/>
                </a:solidFill>
              </a:rPr>
              <a:t>Securely exchange messages and files across devices</a:t>
            </a:r>
          </a:p>
          <a:p>
            <a:pPr>
              <a:lnSpc>
                <a:spcPct val="100000"/>
              </a:lnSpc>
              <a:spcBef>
                <a:spcPts val="600"/>
              </a:spcBef>
              <a:buClr>
                <a:schemeClr val="bg2"/>
              </a:buClr>
            </a:pPr>
            <a:r>
              <a:rPr lang="en-US" dirty="0">
                <a:solidFill>
                  <a:schemeClr val="bg2"/>
                </a:solidFill>
              </a:rPr>
              <a:t>Easily search the space to find conversations and documents</a:t>
            </a:r>
          </a:p>
          <a:p>
            <a:pPr>
              <a:lnSpc>
                <a:spcPct val="100000"/>
              </a:lnSpc>
              <a:spcBef>
                <a:spcPts val="600"/>
              </a:spcBef>
              <a:buClr>
                <a:schemeClr val="bg2"/>
              </a:buClr>
            </a:pPr>
            <a:r>
              <a:rPr lang="en-US" dirty="0">
                <a:solidFill>
                  <a:schemeClr val="bg2"/>
                </a:solidFill>
              </a:rPr>
              <a:t>Privately message one person or create a group chat in seconds</a:t>
            </a:r>
          </a:p>
          <a:p>
            <a:pPr>
              <a:lnSpc>
                <a:spcPct val="100000"/>
              </a:lnSpc>
              <a:spcBef>
                <a:spcPts val="600"/>
              </a:spcBef>
              <a:buClr>
                <a:schemeClr val="bg2"/>
              </a:buClr>
            </a:pPr>
            <a:r>
              <a:rPr lang="en-US" dirty="0">
                <a:solidFill>
                  <a:schemeClr val="bg2"/>
                </a:solidFill>
              </a:rPr>
              <a:t>Easily brainstorm with a digital whiteboard</a:t>
            </a:r>
          </a:p>
          <a:p>
            <a:pPr>
              <a:lnSpc>
                <a:spcPct val="100000"/>
              </a:lnSpc>
              <a:spcBef>
                <a:spcPts val="600"/>
              </a:spcBef>
              <a:buClr>
                <a:schemeClr val="bg2"/>
              </a:buClr>
            </a:pPr>
            <a:r>
              <a:rPr lang="en-US" dirty="0">
                <a:solidFill>
                  <a:schemeClr val="bg2"/>
                </a:solidFill>
              </a:rPr>
              <a:t>Integrate with meetings to keep the collaboration going</a:t>
            </a:r>
          </a:p>
        </p:txBody>
      </p:sp>
    </p:spTree>
    <p:extLst>
      <p:ext uri="{BB962C8B-B14F-4D97-AF65-F5344CB8AC3E}">
        <p14:creationId xmlns:p14="http://schemas.microsoft.com/office/powerpoint/2010/main" val="22188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41C722E-EA83-4F49-860F-A1EE11952104}"/>
              </a:ext>
            </a:extLst>
          </p:cNvPr>
          <p:cNvGrpSpPr/>
          <p:nvPr/>
        </p:nvGrpSpPr>
        <p:grpSpPr>
          <a:xfrm>
            <a:off x="-6196" y="1584372"/>
            <a:ext cx="11773653" cy="4752617"/>
            <a:chOff x="4690" y="1584373"/>
            <a:chExt cx="7840281" cy="4519084"/>
          </a:xfrm>
        </p:grpSpPr>
        <p:sp>
          <p:nvSpPr>
            <p:cNvPr id="35" name="Rectangle 34">
              <a:extLst>
                <a:ext uri="{FF2B5EF4-FFF2-40B4-BE49-F238E27FC236}">
                  <a16:creationId xmlns:a16="http://schemas.microsoft.com/office/drawing/2014/main" id="{A2062A47-A41E-42E4-840B-B6364F252B7C}"/>
                </a:ext>
              </a:extLst>
            </p:cNvPr>
            <p:cNvSpPr/>
            <p:nvPr/>
          </p:nvSpPr>
          <p:spPr>
            <a:xfrm>
              <a:off x="4690" y="1584374"/>
              <a:ext cx="6466114" cy="4519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dirty="0">
                <a:solidFill>
                  <a:srgbClr val="005073"/>
                </a:solidFill>
                <a:latin typeface="CiscoSansTT ExtraLight"/>
              </a:endParaRPr>
            </a:p>
          </p:txBody>
        </p:sp>
        <p:sp>
          <p:nvSpPr>
            <p:cNvPr id="36" name="Oval 35">
              <a:extLst>
                <a:ext uri="{FF2B5EF4-FFF2-40B4-BE49-F238E27FC236}">
                  <a16:creationId xmlns:a16="http://schemas.microsoft.com/office/drawing/2014/main" id="{736BC3F2-FE79-4426-B682-C685DB6CBE2F}"/>
                </a:ext>
              </a:extLst>
            </p:cNvPr>
            <p:cNvSpPr/>
            <p:nvPr/>
          </p:nvSpPr>
          <p:spPr>
            <a:xfrm>
              <a:off x="4928817" y="1584373"/>
              <a:ext cx="2916154" cy="451908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Placeholder 2"/>
          <p:cNvSpPr txBox="1">
            <a:spLocks/>
          </p:cNvSpPr>
          <p:nvPr/>
        </p:nvSpPr>
        <p:spPr>
          <a:xfrm>
            <a:off x="480997" y="2493170"/>
            <a:ext cx="3578303" cy="3281228"/>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82029" indent="-182029" defTabSz="912239">
              <a:lnSpc>
                <a:spcPct val="120000"/>
              </a:lnSpc>
              <a:spcBef>
                <a:spcPts val="600"/>
              </a:spcBef>
              <a:buClr>
                <a:schemeClr val="bg2"/>
              </a:buClr>
              <a:buSzPct val="80000"/>
              <a:defRPr/>
            </a:pPr>
            <a:r>
              <a:rPr lang="en-US" sz="2000" dirty="0">
                <a:solidFill>
                  <a:srgbClr val="FFFFFF"/>
                </a:solidFill>
                <a:latin typeface="+mj-lt"/>
                <a:cs typeface="CiscoSansTT Light" panose="020B0503020201020303" pitchFamily="34" charset="0"/>
              </a:rPr>
              <a:t>Team communication and collaboration: individual and team messaging, secure file sharing, video calling</a:t>
            </a:r>
          </a:p>
          <a:p>
            <a:pPr marL="182029" indent="-182029" defTabSz="912239">
              <a:lnSpc>
                <a:spcPct val="120000"/>
              </a:lnSpc>
              <a:spcBef>
                <a:spcPts val="600"/>
              </a:spcBef>
              <a:buClr>
                <a:schemeClr val="bg2"/>
              </a:buClr>
              <a:buSzPct val="80000"/>
              <a:defRPr/>
            </a:pPr>
            <a:endParaRPr lang="en-US" sz="2000" dirty="0">
              <a:solidFill>
                <a:srgbClr val="FFFFFF"/>
              </a:solidFill>
              <a:latin typeface="+mj-lt"/>
              <a:cs typeface="CiscoSansTT Light" panose="020B0503020201020303" pitchFamily="34" charset="0"/>
            </a:endParaRPr>
          </a:p>
          <a:p>
            <a:pPr marL="182029" lvl="1" indent="-182029" defTabSz="912239">
              <a:lnSpc>
                <a:spcPct val="120000"/>
              </a:lnSpc>
              <a:buClr>
                <a:schemeClr val="bg2"/>
              </a:buClr>
              <a:buSzPct val="80000"/>
              <a:defRPr/>
            </a:pPr>
            <a:r>
              <a:rPr lang="en-US" sz="2000" dirty="0">
                <a:solidFill>
                  <a:srgbClr val="FFFFFF"/>
                </a:solidFill>
                <a:latin typeface="+mj-lt"/>
                <a:cs typeface="CiscoSansTT Light" panose="020B0503020201020303" pitchFamily="34" charset="0"/>
              </a:rPr>
              <a:t>Integrated with WebEx Calling, meeting, and video services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5081" y="906752"/>
            <a:ext cx="3795242" cy="2134824"/>
          </a:xfrm>
          <a:prstGeom prst="rect">
            <a:avLst/>
          </a:prstGeom>
          <a:ln w="6350" cap="rnd">
            <a:solidFill>
              <a:schemeClr val="bg2">
                <a:lumMod val="75000"/>
              </a:schemeClr>
            </a:solidFill>
            <a:miter lim="800000"/>
          </a:ln>
        </p:spPr>
      </p:pic>
      <p:pic>
        <p:nvPicPr>
          <p:cNvPr id="12" name="Picture 11">
            <a:extLst>
              <a:ext uri="{FF2B5EF4-FFF2-40B4-BE49-F238E27FC236}">
                <a16:creationId xmlns:a16="http://schemas.microsoft.com/office/drawing/2014/main" id="{9CD29261-9DD6-4818-9980-917A67103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480997" y="377809"/>
            <a:ext cx="997927" cy="997927"/>
          </a:xfrm>
          <a:prstGeom prst="rect">
            <a:avLst/>
          </a:prstGeom>
        </p:spPr>
      </p:pic>
      <p:sp>
        <p:nvSpPr>
          <p:cNvPr id="33" name="Title 1">
            <a:extLst>
              <a:ext uri="{FF2B5EF4-FFF2-40B4-BE49-F238E27FC236}">
                <a16:creationId xmlns:a16="http://schemas.microsoft.com/office/drawing/2014/main" id="{1B508EB0-9B5E-487F-A505-3B6D8AE183FC}"/>
              </a:ext>
            </a:extLst>
          </p:cNvPr>
          <p:cNvSpPr txBox="1">
            <a:spLocks/>
          </p:cNvSpPr>
          <p:nvPr/>
        </p:nvSpPr>
        <p:spPr bwMode="auto">
          <a:xfrm>
            <a:off x="1513737" y="521010"/>
            <a:ext cx="5140230" cy="7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nSpc>
                <a:spcPct val="100000"/>
              </a:lnSpc>
            </a:pPr>
            <a:r>
              <a:rPr lang="en-US" sz="3200" b="1" dirty="0"/>
              <a:t>Cisco </a:t>
            </a:r>
            <a:r>
              <a:rPr lang="en-US" sz="3200" b="1" dirty="0" err="1"/>
              <a:t>Webex</a:t>
            </a:r>
            <a:r>
              <a:rPr lang="en-US" sz="3200" b="1" dirty="0"/>
              <a:t> Teams</a:t>
            </a:r>
          </a:p>
        </p:txBody>
      </p:sp>
      <p:sp>
        <p:nvSpPr>
          <p:cNvPr id="37" name="TextBox 36">
            <a:extLst>
              <a:ext uri="{FF2B5EF4-FFF2-40B4-BE49-F238E27FC236}">
                <a16:creationId xmlns:a16="http://schemas.microsoft.com/office/drawing/2014/main" id="{6AE7D53F-7881-4DF1-97E2-A921BF937639}"/>
              </a:ext>
            </a:extLst>
          </p:cNvPr>
          <p:cNvSpPr txBox="1"/>
          <p:nvPr/>
        </p:nvSpPr>
        <p:spPr>
          <a:xfrm>
            <a:off x="480997" y="1865632"/>
            <a:ext cx="5596643" cy="523220"/>
          </a:xfrm>
          <a:prstGeom prst="rect">
            <a:avLst/>
          </a:prstGeom>
          <a:noFill/>
        </p:spPr>
        <p:txBody>
          <a:bodyPr wrap="square" rtlCol="0">
            <a:spAutoFit/>
          </a:bodyPr>
          <a:lstStyle/>
          <a:p>
            <a:r>
              <a:rPr lang="en-US" sz="2800" b="1" dirty="0">
                <a:solidFill>
                  <a:schemeClr val="bg2"/>
                </a:solidFill>
                <a:latin typeface="+mj-lt"/>
              </a:rPr>
              <a:t>Make your team more productive</a:t>
            </a:r>
          </a:p>
        </p:txBody>
      </p:sp>
      <p:sp>
        <p:nvSpPr>
          <p:cNvPr id="8" name="Rectangle 7">
            <a:extLst>
              <a:ext uri="{FF2B5EF4-FFF2-40B4-BE49-F238E27FC236}">
                <a16:creationId xmlns:a16="http://schemas.microsoft.com/office/drawing/2014/main" id="{24BD553D-5724-4327-B316-5E9D9B4C1763}"/>
              </a:ext>
            </a:extLst>
          </p:cNvPr>
          <p:cNvSpPr/>
          <p:nvPr/>
        </p:nvSpPr>
        <p:spPr>
          <a:xfrm>
            <a:off x="6235082" y="906752"/>
            <a:ext cx="3790949" cy="2134824"/>
          </a:xfrm>
          <a:prstGeom prst="rect">
            <a:avLst/>
          </a:prstGeom>
          <a:gradFill flip="none" rotWithShape="1">
            <a:gsLst>
              <a:gs pos="0">
                <a:schemeClr val="bg2">
                  <a:alpha val="0"/>
                </a:schemeClr>
              </a:gs>
              <a:gs pos="61000">
                <a:schemeClr val="accent2">
                  <a:alpha val="25000"/>
                </a:schemeClr>
              </a:gs>
              <a:gs pos="100000">
                <a:schemeClr val="accent2">
                  <a:alpha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0449" y="2996293"/>
            <a:ext cx="3795243" cy="2134824"/>
          </a:xfrm>
          <a:prstGeom prst="rect">
            <a:avLst/>
          </a:prstGeom>
          <a:ln w="6350" cap="rnd">
            <a:solidFill>
              <a:schemeClr val="bg2">
                <a:lumMod val="75000"/>
              </a:schemeClr>
            </a:solidFill>
            <a:miter lim="800000"/>
          </a:ln>
        </p:spPr>
      </p:pic>
      <p:sp>
        <p:nvSpPr>
          <p:cNvPr id="40" name="Rectangle 39">
            <a:extLst>
              <a:ext uri="{FF2B5EF4-FFF2-40B4-BE49-F238E27FC236}">
                <a16:creationId xmlns:a16="http://schemas.microsoft.com/office/drawing/2014/main" id="{40374E73-1671-429D-88A2-ED7755DA5786}"/>
              </a:ext>
            </a:extLst>
          </p:cNvPr>
          <p:cNvSpPr/>
          <p:nvPr/>
        </p:nvSpPr>
        <p:spPr>
          <a:xfrm>
            <a:off x="7710449" y="2996292"/>
            <a:ext cx="3795243" cy="2143890"/>
          </a:xfrm>
          <a:prstGeom prst="rect">
            <a:avLst/>
          </a:prstGeom>
          <a:gradFill flip="none" rotWithShape="1">
            <a:gsLst>
              <a:gs pos="0">
                <a:schemeClr val="bg2">
                  <a:alpha val="0"/>
                </a:schemeClr>
              </a:gs>
              <a:gs pos="76000">
                <a:schemeClr val="bg1">
                  <a:alpha val="25000"/>
                </a:schemeClr>
              </a:gs>
              <a:gs pos="100000">
                <a:schemeClr val="bg1">
                  <a:alpha val="5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9995" y="4514068"/>
            <a:ext cx="3823852" cy="2150918"/>
          </a:xfrm>
          <a:prstGeom prst="rect">
            <a:avLst/>
          </a:prstGeom>
          <a:ln w="6350" cap="rnd">
            <a:solidFill>
              <a:schemeClr val="bg2">
                <a:lumMod val="75000"/>
              </a:schemeClr>
            </a:solidFill>
            <a:miter lim="800000"/>
          </a:ln>
        </p:spPr>
      </p:pic>
      <p:sp>
        <p:nvSpPr>
          <p:cNvPr id="41" name="Rectangle 40">
            <a:extLst>
              <a:ext uri="{FF2B5EF4-FFF2-40B4-BE49-F238E27FC236}">
                <a16:creationId xmlns:a16="http://schemas.microsoft.com/office/drawing/2014/main" id="{51BA35A8-9BDB-4AC7-9616-0F2496745F1B}"/>
              </a:ext>
            </a:extLst>
          </p:cNvPr>
          <p:cNvSpPr/>
          <p:nvPr/>
        </p:nvSpPr>
        <p:spPr>
          <a:xfrm>
            <a:off x="4339995" y="4525324"/>
            <a:ext cx="3823852" cy="2150918"/>
          </a:xfrm>
          <a:prstGeom prst="rect">
            <a:avLst/>
          </a:prstGeom>
          <a:gradFill flip="none" rotWithShape="1">
            <a:gsLst>
              <a:gs pos="0">
                <a:schemeClr val="bg2">
                  <a:alpha val="0"/>
                </a:schemeClr>
              </a:gs>
              <a:gs pos="52000">
                <a:schemeClr val="accent5">
                  <a:alpha val="25000"/>
                </a:schemeClr>
              </a:gs>
              <a:gs pos="100000">
                <a:schemeClr val="accent5">
                  <a:alpha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653713" y="5476154"/>
            <a:ext cx="3558444" cy="681037"/>
          </a:xfrm>
          <a:prstGeom prst="roundRect">
            <a:avLst>
              <a:gd name="adj" fmla="val 50000"/>
            </a:avLst>
          </a:prstGeom>
          <a:solidFill>
            <a:schemeClr val="accent5"/>
          </a:solidFill>
        </p:spPr>
        <p:txBody>
          <a:bodyPr wrap="square" rtlCol="0" anchor="ctr">
            <a:noAutofit/>
          </a:bodyPr>
          <a:lstStyle>
            <a:defPPr>
              <a:defRPr lang="en-US"/>
            </a:defPPr>
            <a:lvl1pPr algn="ctr">
              <a:defRPr sz="1200">
                <a:solidFill>
                  <a:schemeClr val="bg2"/>
                </a:solidFill>
                <a:latin typeface="+mn-lt"/>
              </a:defRPr>
            </a:lvl1pPr>
          </a:lstStyle>
          <a:p>
            <a:pPr defTabSz="609570">
              <a:defRPr/>
            </a:pPr>
            <a:r>
              <a:rPr lang="en-US" sz="1600" b="1" dirty="0">
                <a:latin typeface="CiscoSansTT ExtraLight"/>
                <a:cs typeface="+mn-cs"/>
              </a:rPr>
              <a:t>Democratized in-meeting content sharing and meeting control</a:t>
            </a:r>
          </a:p>
        </p:txBody>
      </p:sp>
      <p:sp>
        <p:nvSpPr>
          <p:cNvPr id="26" name="TextBox 25"/>
          <p:cNvSpPr txBox="1"/>
          <p:nvPr/>
        </p:nvSpPr>
        <p:spPr>
          <a:xfrm>
            <a:off x="4673646" y="3516991"/>
            <a:ext cx="3578303" cy="681037"/>
          </a:xfrm>
          <a:prstGeom prst="roundRect">
            <a:avLst>
              <a:gd name="adj" fmla="val 50000"/>
            </a:avLst>
          </a:prstGeom>
          <a:solidFill>
            <a:schemeClr val="bg1"/>
          </a:solidFill>
        </p:spPr>
        <p:txBody>
          <a:bodyPr wrap="square" rtlCol="0" anchor="ctr">
            <a:noAutofit/>
          </a:bodyPr>
          <a:lstStyle>
            <a:defPPr>
              <a:defRPr lang="en-US"/>
            </a:defPPr>
            <a:lvl1pPr algn="ctr">
              <a:defRPr sz="1200">
                <a:solidFill>
                  <a:schemeClr val="bg2"/>
                </a:solidFill>
                <a:latin typeface="+mn-lt"/>
              </a:defRPr>
            </a:lvl1pPr>
          </a:lstStyle>
          <a:p>
            <a:pPr defTabSz="609570">
              <a:defRPr/>
            </a:pPr>
            <a:r>
              <a:rPr lang="en-US" sz="1600" b="1" dirty="0">
                <a:latin typeface="CiscoSansTT ExtraLight"/>
                <a:cs typeface="+mn-cs"/>
              </a:rPr>
              <a:t>Easy access to messages and content at any time</a:t>
            </a:r>
          </a:p>
        </p:txBody>
      </p:sp>
      <p:sp>
        <p:nvSpPr>
          <p:cNvPr id="22" name="TextBox 21"/>
          <p:cNvSpPr txBox="1"/>
          <p:nvPr/>
        </p:nvSpPr>
        <p:spPr>
          <a:xfrm>
            <a:off x="8294574" y="1735655"/>
            <a:ext cx="3578303" cy="681037"/>
          </a:xfrm>
          <a:prstGeom prst="roundRect">
            <a:avLst>
              <a:gd name="adj" fmla="val 50000"/>
            </a:avLst>
          </a:prstGeom>
          <a:solidFill>
            <a:schemeClr val="accent2"/>
          </a:solidFill>
        </p:spPr>
        <p:txBody>
          <a:bodyPr wrap="square" rtlCol="0" anchor="ctr">
            <a:noAutofit/>
          </a:bodyPr>
          <a:lstStyle>
            <a:defPPr>
              <a:defRPr lang="en-US"/>
            </a:defPPr>
            <a:lvl1pPr algn="ctr">
              <a:defRPr sz="1200">
                <a:solidFill>
                  <a:schemeClr val="bg2"/>
                </a:solidFill>
                <a:latin typeface="+mn-lt"/>
              </a:defRPr>
            </a:lvl1pPr>
          </a:lstStyle>
          <a:p>
            <a:pPr defTabSz="609570">
              <a:defRPr/>
            </a:pPr>
            <a:r>
              <a:rPr lang="en-US" sz="1600" b="1" dirty="0">
                <a:latin typeface="CiscoSansTT ExtraLight"/>
                <a:cs typeface="+mn-cs"/>
              </a:rPr>
              <a:t>Discussions and file sharing before, during, and after meetings</a:t>
            </a:r>
          </a:p>
        </p:txBody>
      </p:sp>
    </p:spTree>
    <p:extLst>
      <p:ext uri="{BB962C8B-B14F-4D97-AF65-F5344CB8AC3E}">
        <p14:creationId xmlns:p14="http://schemas.microsoft.com/office/powerpoint/2010/main" val="41684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isco Presentation Toolkit&amp;quot;&quot;/&gt;&lt;property id=&quot;20307&quot; value=&quot;305&quot;/&gt;&lt;/object&gt;&lt;object type=&quot;3&quot; unique_id=&quot;10004&quot;&gt;&lt;property id=&quot;20148&quot; value=&quot;5&quot;/&gt;&lt;property id=&quot;20300&quot; value=&quot;Slide 3 - &amp;quot;Editable Illustrations&amp;quot;&quot;/&gt;&lt;property id=&quot;20307&quot; value=&quot;306&quot;/&gt;&lt;/object&gt;&lt;object type=&quot;3&quot; unique_id=&quot;10005&quot;&gt;&lt;property id=&quot;20148&quot; value=&quot;5&quot;/&gt;&lt;property id=&quot;20300&quot; value=&quot;Slide 4 - &amp;quot;Editable Illustrations&amp;quot;&quot;/&gt;&lt;property id=&quot;20307&quot; value=&quot;307&quot;/&gt;&lt;/object&gt;&lt;object type=&quot;3&quot; unique_id=&quot;10006&quot;&gt;&lt;property id=&quot;20148&quot; value=&quot;5&quot;/&gt;&lt;property id=&quot;20300&quot; value=&quot;Slide 5 - &amp;quot;Cisco Blue arrows&amp;quot;&quot;/&gt;&lt;property id=&quot;20307&quot; value=&quot;308&quot;/&gt;&lt;/object&gt;&lt;object type=&quot;3&quot; unique_id=&quot;10007&quot;&gt;&lt;property id=&quot;20148&quot; value=&quot;5&quot;/&gt;&lt;property id=&quot;20300&quot; value=&quot;Slide 6 - &amp;quot;Green arrows&amp;quot;&quot;/&gt;&lt;property id=&quot;20307&quot; value=&quot;309&quot;/&gt;&lt;/object&gt;&lt;object type=&quot;3&quot; unique_id=&quot;10008&quot;&gt;&lt;property id=&quot;20148&quot; value=&quot;5&quot;/&gt;&lt;property id=&quot;20300&quot; value=&quot;Slide 7 - &amp;quot;Indigo arrows&amp;quot;&quot;/&gt;&lt;property id=&quot;20307&quot; value=&quot;310&quot;/&gt;&lt;/object&gt;&lt;object type=&quot;3&quot; unique_id=&quot;10009&quot;&gt;&lt;property id=&quot;20148&quot; value=&quot;5&quot;/&gt;&lt;property id=&quot;20300&quot; value=&quot;Slide 8 - &amp;quot;Orange arrows&amp;quot;&quot;/&gt;&lt;property id=&quot;20307&quot; value=&quot;311&quot;/&gt;&lt;/object&gt;&lt;object type=&quot;3&quot; unique_id=&quot;10010&quot;&gt;&lt;property id=&quot;20148&quot; value=&quot;5&quot;/&gt;&lt;property id=&quot;20300&quot; value=&quot;Slide 9 - &amp;quot;Red arrows&amp;quot;&quot;/&gt;&lt;property id=&quot;20307&quot; value=&quot;312&quot;/&gt;&lt;/object&gt;&lt;object type=&quot;3&quot; unique_id=&quot;10011&quot;&gt;&lt;property id=&quot;20148&quot; value=&quot;5&quot;/&gt;&lt;property id=&quot;20300&quot; value=&quot;Slide 10 - &amp;quot;Tines&amp;quot;&quot;/&gt;&lt;property id=&quot;20307&quot; value=&quot;313&quot;/&gt;&lt;/object&gt;&lt;object type=&quot;3&quot; unique_id=&quot;10012&quot;&gt;&lt;property id=&quot;20148&quot; value=&quot;5&quot;/&gt;&lt;property id=&quot;20300&quot; value=&quot;Slide 11 - &amp;quot;Tines&amp;quot;&quot;/&gt;&lt;property id=&quot;20307&quot; value=&quot;314&quot;/&gt;&lt;/object&gt;&lt;object type=&quot;3&quot; unique_id=&quot;10013&quot;&gt;&lt;property id=&quot;20148&quot; value=&quot;5&quot;/&gt;&lt;property id=&quot;20300&quot; value=&quot;Slide 12 - &amp;quot;Puzzle pieces&amp;quot;&quot;/&gt;&lt;property id=&quot;20307&quot; value=&quot;315&quot;/&gt;&lt;/object&gt;&lt;object type=&quot;3&quot; unique_id=&quot;10014&quot;&gt;&lt;property id=&quot;20148&quot; value=&quot;5&quot;/&gt;&lt;property id=&quot;20300&quot; value=&quot;Slide 13 - &amp;quot;Full-color icons&amp;quot;&quot;/&gt;&lt;property id=&quot;20307&quot; value=&quot;316&quot;/&gt;&lt;/object&gt;&lt;object type=&quot;3&quot; unique_id=&quot;10015&quot;&gt;&lt;property id=&quot;20148&quot; value=&quot;5&quot;/&gt;&lt;property id=&quot;20300&quot; value=&quot;Slide 14 - &amp;quot;Full-color icons&amp;quot;&quot;/&gt;&lt;property id=&quot;20307&quot; value=&quot;317&quot;/&gt;&lt;/object&gt;&lt;object type=&quot;3&quot; unique_id=&quot;10016&quot;&gt;&lt;property id=&quot;20148&quot; value=&quot;5&quot;/&gt;&lt;property id=&quot;20300&quot; value=&quot;Slide 15 - &amp;quot;Full-color icons&amp;quot;&quot;/&gt;&lt;property id=&quot;20307&quot; value=&quot;318&quot;/&gt;&lt;/object&gt;&lt;object type=&quot;3&quot; unique_id=&quot;10017&quot;&gt;&lt;property id=&quot;20148&quot; value=&quot;5&quot;/&gt;&lt;property id=&quot;20300&quot; value=&quot;Slide 16 - &amp;quot;Cisco Blue icons&amp;quot;&quot;/&gt;&lt;property id=&quot;20307&quot; value=&quot;319&quot;/&gt;&lt;/object&gt;&lt;object type=&quot;3&quot; unique_id=&quot;10018&quot;&gt;&lt;property id=&quot;20148&quot; value=&quot;5&quot;/&gt;&lt;property id=&quot;20300&quot; value=&quot;Slide 17 - &amp;quot;Cisco Blue icons&amp;quot;&quot;/&gt;&lt;property id=&quot;20307&quot; value=&quot;320&quot;/&gt;&lt;/object&gt;&lt;object type=&quot;3&quot; unique_id=&quot;10019&quot;&gt;&lt;property id=&quot;20148&quot; value=&quot;5&quot;/&gt;&lt;property id=&quot;20300&quot; value=&quot;Slide 18 - &amp;quot;Cisco Blue icons&amp;quot;&quot;/&gt;&lt;property id=&quot;20307&quot; value=&quot;321&quot;/&gt;&lt;/object&gt;&lt;object type=&quot;3&quot; unique_id=&quot;10020&quot;&gt;&lt;property id=&quot;20148&quot; value=&quot;5&quot;/&gt;&lt;property id=&quot;20300&quot; value=&quot;Slide 22 - &amp;quot;Full-color cloud icons&amp;quot;&quot;/&gt;&lt;property id=&quot;20307&quot; value=&quot;322&quot;/&gt;&lt;/object&gt;&lt;object type=&quot;3&quot; unique_id=&quot;10021&quot;&gt;&lt;property id=&quot;20148&quot; value=&quot;5&quot;/&gt;&lt;property id=&quot;20300&quot; value=&quot;Slide 23 - &amp;quot;Full-color cloud icons&amp;quot;&quot;/&gt;&lt;property id=&quot;20307&quot; value=&quot;323&quot;/&gt;&lt;/object&gt;&lt;object type=&quot;3&quot; unique_id=&quot;10022&quot;&gt;&lt;property id=&quot;20148&quot; value=&quot;5&quot;/&gt;&lt;property id=&quot;20300&quot; value=&quot;Slide 24 - &amp;quot;Cisco Blue cloud icons&amp;quot;&quot;/&gt;&lt;property id=&quot;20307&quot; value=&quot;324&quot;/&gt;&lt;/object&gt;&lt;object type=&quot;3&quot; unique_id=&quot;10023&quot;&gt;&lt;property id=&quot;20148&quot; value=&quot;5&quot;/&gt;&lt;property id=&quot;20300&quot; value=&quot;Slide 25 - &amp;quot;Cisco Blue cloud icons&amp;quot;&quot;/&gt;&lt;property id=&quot;20307&quot; value=&quot;325&quot;/&gt;&lt;/object&gt;&lt;object type=&quot;3&quot; unique_id=&quot;10024&quot;&gt;&lt;property id=&quot;20148&quot; value=&quot;5&quot;/&gt;&lt;property id=&quot;20300&quot; value=&quot;Slide 28 - &amp;quot;Full-color services icons&amp;quot;&quot;/&gt;&lt;property id=&quot;20307&quot; value=&quot;326&quot;/&gt;&lt;/object&gt;&lt;object type=&quot;3&quot; unique_id=&quot;10025&quot;&gt;&lt;property id=&quot;20148&quot; value=&quot;5&quot;/&gt;&lt;property id=&quot;20300&quot; value=&quot;Slide 29 - &amp;quot;Full-color services icons&amp;quot;&quot;/&gt;&lt;property id=&quot;20307&quot; value=&quot;327&quot;/&gt;&lt;/object&gt;&lt;object type=&quot;3&quot; unique_id=&quot;10026&quot;&gt;&lt;property id=&quot;20148&quot; value=&quot;5&quot;/&gt;&lt;property id=&quot;20300&quot; value=&quot;Slide 30 - &amp;quot;Cisco Blue services icons&amp;quot;&quot;/&gt;&lt;property id=&quot;20307&quot; value=&quot;328&quot;/&gt;&lt;/object&gt;&lt;object type=&quot;3&quot; unique_id=&quot;10027&quot;&gt;&lt;property id=&quot;20148&quot; value=&quot;5&quot;/&gt;&lt;property id=&quot;20300&quot; value=&quot;Slide 31 - &amp;quot;Cisco Blue services icons&amp;quot;&quot;/&gt;&lt;property id=&quot;20307&quot; value=&quot;329&quot;/&gt;&lt;/object&gt;&lt;object type=&quot;3&quot; unique_id=&quot;10028&quot;&gt;&lt;property id=&quot;20148&quot; value=&quot;5&quot;/&gt;&lt;property id=&quot;20300&quot; value=&quot;Slide 34 - &amp;quot;Calendar/timeline components&amp;quot;&quot;/&gt;&lt;property id=&quot;20307&quot; value=&quot;330&quot;/&gt;&lt;/object&gt;&lt;object type=&quot;3&quot; unique_id=&quot;10029&quot;&gt;&lt;property id=&quot;20148&quot; value=&quot;5&quot;/&gt;&lt;property id=&quot;20300&quot; value=&quot;Slide 35 - &amp;quot;Timeline&amp;quot;&quot;/&gt;&lt;property id=&quot;20307&quot; value=&quot;331&quot;/&gt;&lt;/object&gt;&lt;object type=&quot;3&quot; unique_id=&quot;10030&quot;&gt;&lt;property id=&quot;20148&quot; value=&quot;5&quot;/&gt;&lt;property id=&quot;20300&quot; value=&quot;Slide 36 - &amp;quot;Animated timeline&amp;quot;&quot;/&gt;&lt;property id=&quot;20307&quot; value=&quot;332&quot;/&gt;&lt;/object&gt;&lt;object type=&quot;3&quot; unique_id=&quot;10031&quot;&gt;&lt;property id=&quot;20148&quot; value=&quot;5&quot;/&gt;&lt;property id=&quot;20300&quot; value=&quot;Slide 37 - &amp;quot;Animated timeline&amp;quot;&quot;/&gt;&lt;property id=&quot;20307&quot; value=&quot;333&quot;/&gt;&lt;/object&gt;&lt;object type=&quot;3&quot; unique_id=&quot;10032&quot;&gt;&lt;property id=&quot;20148&quot; value=&quot;5&quot;/&gt;&lt;property id=&quot;20300&quot; value=&quot;Slide 38 - &amp;quot;Animated timeline: 7 phases&amp;quot;&quot;/&gt;&lt;property id=&quot;20307&quot; value=&quot;334&quot;/&gt;&lt;/object&gt;&lt;object type=&quot;3&quot; unique_id=&quot;10033&quot;&gt;&lt;property id=&quot;20148&quot; value=&quot;5&quot;/&gt;&lt;property id=&quot;20300&quot; value=&quot;Slide 39 - &amp;quot;Timeline chronological&amp;quot;&quot;/&gt;&lt;property id=&quot;20307&quot; value=&quot;335&quot;/&gt;&lt;/object&gt;&lt;object type=&quot;3&quot; unique_id=&quot;10034&quot;&gt;&lt;property id=&quot;20148&quot; value=&quot;5&quot;/&gt;&lt;property id=&quot;20300&quot; value=&quot;Slide 40 - &amp;quot;Timeline chronological phases&amp;quot;&quot;/&gt;&lt;property id=&quot;20307&quot; value=&quot;336&quot;/&gt;&lt;/object&gt;&lt;object type=&quot;3&quot; unique_id=&quot;10035&quot;&gt;&lt;property id=&quot;20148&quot; value=&quot;5&quot;/&gt;&lt;property id=&quot;20300&quot; value=&quot;Slide 41 - &amp;quot;Chronological phases&amp;quot;&quot;/&gt;&lt;property id=&quot;20307&quot; value=&quot;337&quot;/&gt;&lt;/object&gt;&lt;object type=&quot;3&quot; unique_id=&quot;10036&quot;&gt;&lt;property id=&quot;20148&quot; value=&quot;5&quot;/&gt;&lt;property id=&quot;20300&quot; value=&quot;Slide 42 - &amp;quot;Timeline chronological grid&amp;quot;&quot;/&gt;&lt;property id=&quot;20307&quot; value=&quot;338&quot;/&gt;&lt;/object&gt;&lt;object type=&quot;3&quot; unique_id=&quot;10037&quot;&gt;&lt;property id=&quot;20148&quot; value=&quot;5&quot;/&gt;&lt;property id=&quot;20300&quot; value=&quot;Slide 43 - &amp;quot;Chronological phases&amp;quot;&quot;/&gt;&lt;property id=&quot;20307&quot; value=&quot;339&quot;/&gt;&lt;/object&gt;&lt;object type=&quot;3&quot; unique_id=&quot;10038&quot;&gt;&lt;property id=&quot;20148&quot; value=&quot;5&quot;/&gt;&lt;property id=&quot;20300&quot; value=&quot;Slide 44 - &amp;quot;Chronological runner&amp;quot;&quot;/&gt;&lt;property id=&quot;20307&quot; value=&quot;340&quot;/&gt;&lt;/object&gt;&lt;object type=&quot;3&quot; unique_id=&quot;10039&quot;&gt;&lt;property id=&quot;20148&quot; value=&quot;5&quot;/&gt;&lt;property id=&quot;20300&quot; value=&quot;Slide 45 - &amp;quot;Calendar month&amp;quot;&quot;/&gt;&lt;property id=&quot;20307&quot; value=&quot;341&quot;/&gt;&lt;/object&gt;&lt;object type=&quot;3&quot; unique_id=&quot;10040&quot;&gt;&lt;property id=&quot;20148&quot; value=&quot;5&quot;/&gt;&lt;property id=&quot;20300&quot; value=&quot;Slide 46 - &amp;quot;Calendar quarter&amp;quot;&quot;/&gt;&lt;property id=&quot;20307&quot; value=&quot;342&quot;/&gt;&lt;/object&gt;&lt;object type=&quot;3&quot; unique_id=&quot;10041&quot;&gt;&lt;property id=&quot;20148&quot; value=&quot;5&quot;/&gt;&lt;property id=&quot;20300&quot; value=&quot;Slide 47 - &amp;quot;Calendar month linear animated&amp;quot;&quot;/&gt;&lt;property id=&quot;20307&quot; value=&quot;343&quot;/&gt;&lt;/object&gt;&lt;object type=&quot;3&quot; unique_id=&quot;10042&quot;&gt;&lt;property id=&quot;20148&quot; value=&quot;5&quot;/&gt;&lt;property id=&quot;20300&quot; value=&quot;Slide 48 - &amp;quot;Calendar fiscal year animated&amp;quot;&quot;/&gt;&lt;property id=&quot;20307&quot; value=&quot;344&quot;/&gt;&lt;/object&gt;&lt;object type=&quot;3&quot; unique_id=&quot;10043&quot;&gt;&lt;property id=&quot;20148&quot; value=&quot;5&quot;/&gt;&lt;property id=&quot;20300&quot; value=&quot;Slide 49 - &amp;quot;Key dates&amp;quot;&quot;/&gt;&lt;property id=&quot;20307&quot; value=&quot;345&quot;/&gt;&lt;/object&gt;&lt;object type=&quot;3&quot; unique_id=&quot;10044&quot;&gt;&lt;property id=&quot;20148&quot; value=&quot;5&quot;/&gt;&lt;property id=&quot;20300&quot; value=&quot;Slide 50 - &amp;quot;About this template&amp;quot;&quot;/&gt;&lt;property id=&quot;20307&quot; value=&quot;346&quot;/&gt;&lt;/object&gt;&lt;object type=&quot;3&quot; unique_id=&quot;10045&quot;&gt;&lt;property id=&quot;20148&quot; value=&quot;5&quot;/&gt;&lt;property id=&quot;20300&quot; value=&quot;Slide 51 - &amp;quot;Legend&amp;quot;&quot;/&gt;&lt;property id=&quot;20307&quot; value=&quot;347&quot;/&gt;&lt;/object&gt;&lt;object type=&quot;3&quot; unique_id=&quot;10046&quot;&gt;&lt;property id=&quot;20148&quot; value=&quot;5&quot;/&gt;&lt;property id=&quot;20300&quot; value=&quot;Slide 52 - &amp;quot;Add fiscal year here&amp;quot;&quot;/&gt;&lt;property id=&quot;20307&quot; value=&quot;348&quot;/&gt;&lt;/object&gt;&lt;object type=&quot;3&quot; unique_id=&quot;10047&quot;&gt;&lt;property id=&quot;20148&quot; value=&quot;5&quot;/&gt;&lt;property id=&quot;20300&quot; value=&quot;Slide 53 - &amp;quot;August&amp;quot;&quot;/&gt;&lt;property id=&quot;20307&quot; value=&quot;349&quot;/&gt;&lt;/object&gt;&lt;object type=&quot;3&quot; unique_id=&quot;10048&quot;&gt;&lt;property id=&quot;20148&quot; value=&quot;5&quot;/&gt;&lt;property id=&quot;20300&quot; value=&quot;Slide 54 - &amp;quot;September&amp;quot;&quot;/&gt;&lt;property id=&quot;20307&quot; value=&quot;350&quot;/&gt;&lt;/object&gt;&lt;object type=&quot;3&quot; unique_id=&quot;10049&quot;&gt;&lt;property id=&quot;20148&quot; value=&quot;5&quot;/&gt;&lt;property id=&quot;20300&quot; value=&quot;Slide 55 - &amp;quot;October&amp;quot;&quot;/&gt;&lt;property id=&quot;20307&quot; value=&quot;351&quot;/&gt;&lt;/object&gt;&lt;object type=&quot;3&quot; unique_id=&quot;10050&quot;&gt;&lt;property id=&quot;20148&quot; value=&quot;5&quot;/&gt;&lt;property id=&quot;20300&quot; value=&quot;Slide 56 - &amp;quot;November&amp;quot;&quot;/&gt;&lt;property id=&quot;20307&quot; value=&quot;352&quot;/&gt;&lt;/object&gt;&lt;object type=&quot;3&quot; unique_id=&quot;10051&quot;&gt;&lt;property id=&quot;20148&quot; value=&quot;5&quot;/&gt;&lt;property id=&quot;20300&quot; value=&quot;Slide 57 - &amp;quot;December&amp;quot;&quot;/&gt;&lt;property id=&quot;20307&quot; value=&quot;353&quot;/&gt;&lt;/object&gt;&lt;object type=&quot;3&quot; unique_id=&quot;10052&quot;&gt;&lt;property id=&quot;20148&quot; value=&quot;5&quot;/&gt;&lt;property id=&quot;20300&quot; value=&quot;Slide 58 - &amp;quot;January&amp;quot;&quot;/&gt;&lt;property id=&quot;20307&quot; value=&quot;354&quot;/&gt;&lt;/object&gt;&lt;object type=&quot;3&quot; unique_id=&quot;10053&quot;&gt;&lt;property id=&quot;20148&quot; value=&quot;5&quot;/&gt;&lt;property id=&quot;20300&quot; value=&quot;Slide 59 - &amp;quot;February&amp;quot;&quot;/&gt;&lt;property id=&quot;20307&quot; value=&quot;355&quot;/&gt;&lt;/object&gt;&lt;object type=&quot;3&quot; unique_id=&quot;10054&quot;&gt;&lt;property id=&quot;20148&quot; value=&quot;5&quot;/&gt;&lt;property id=&quot;20300&quot; value=&quot;Slide 60 - &amp;quot;March&amp;quot;&quot;/&gt;&lt;property id=&quot;20307&quot; value=&quot;356&quot;/&gt;&lt;/object&gt;&lt;object type=&quot;3&quot; unique_id=&quot;10055&quot;&gt;&lt;property id=&quot;20148&quot; value=&quot;5&quot;/&gt;&lt;property id=&quot;20300&quot; value=&quot;Slide 61 - &amp;quot;April&amp;quot;&quot;/&gt;&lt;property id=&quot;20307&quot; value=&quot;357&quot;/&gt;&lt;/object&gt;&lt;object type=&quot;3&quot; unique_id=&quot;10056&quot;&gt;&lt;property id=&quot;20148&quot; value=&quot;5&quot;/&gt;&lt;property id=&quot;20300&quot; value=&quot;Slide 62 - &amp;quot;May&amp;quot;&quot;/&gt;&lt;property id=&quot;20307&quot; value=&quot;358&quot;/&gt;&lt;/object&gt;&lt;object type=&quot;3&quot; unique_id=&quot;10057&quot;&gt;&lt;property id=&quot;20148&quot; value=&quot;5&quot;/&gt;&lt;property id=&quot;20300&quot; value=&quot;Slide 63 - &amp;quot;June&amp;quot;&quot;/&gt;&lt;property id=&quot;20307&quot; value=&quot;359&quot;/&gt;&lt;/object&gt;&lt;object type=&quot;3&quot; unique_id=&quot;10058&quot;&gt;&lt;property id=&quot;20148&quot; value=&quot;5&quot;/&gt;&lt;property id=&quot;20300&quot; value=&quot;Slide 64 - &amp;quot;July&amp;quot;&quot;/&gt;&lt;property id=&quot;20307&quot; value=&quot;360&quot;/&gt;&lt;/object&gt;&lt;object type=&quot;3&quot; unique_id=&quot;10059&quot;&gt;&lt;property id=&quot;20148&quot; value=&quot;5&quot;/&gt;&lt;property id=&quot;20300&quot; value=&quot;Slide 65 - &amp;quot;Graphic elements&amp;quot;&quot;/&gt;&lt;property id=&quot;20307&quot; value=&quot;361&quot;/&gt;&lt;/object&gt;&lt;object type=&quot;3&quot; unique_id=&quot;10060&quot;&gt;&lt;property id=&quot;20148&quot; value=&quot;5&quot;/&gt;&lt;property id=&quot;20300&quot; value=&quot;Slide 66 - &amp;quot;Graphic elements&amp;quot;&quot;/&gt;&lt;property id=&quot;20307&quot; value=&quot;362&quot;/&gt;&lt;/object&gt;&lt;object type=&quot;3&quot; unique_id=&quot;10061&quot;&gt;&lt;property id=&quot;20148&quot; value=&quot;5&quot;/&gt;&lt;property id=&quot;20300&quot; value=&quot;Slide 67 - &amp;quot;Infographic template&amp;quot;&quot;/&gt;&lt;property id=&quot;20307&quot; value=&quot;364&quot;/&gt;&lt;/object&gt;&lt;object type=&quot;3&quot; unique_id=&quot;10062&quot;&gt;&lt;property id=&quot;20148&quot; value=&quot;5&quot;/&gt;&lt;property id=&quot;20300&quot; value=&quot;Slide 68 - &amp;quot;Roadmap&amp;quot;&quot;/&gt;&lt;property id=&quot;20307&quot; value=&quot;365&quot;/&gt;&lt;/object&gt;&lt;object type=&quot;3&quot; unique_id=&quot;10063&quot;&gt;&lt;property id=&quot;20148&quot; value=&quot;5&quot;/&gt;&lt;property id=&quot;20300&quot; value=&quot;Slide 69 - &amp;quot;Pyramid&amp;quot;&quot;/&gt;&lt;property id=&quot;20307&quot; value=&quot;366&quot;/&gt;&lt;/object&gt;&lt;object type=&quot;3&quot; unique_id=&quot;10064&quot;&gt;&lt;property id=&quot;20148&quot; value=&quot;5&quot;/&gt;&lt;property id=&quot;20300&quot; value=&quot;Slide 70 - &amp;quot;Pyramid inverted extended animated&amp;quot;&quot;/&gt;&lt;property id=&quot;20307&quot; value=&quot;367&quot;/&gt;&lt;/object&gt;&lt;object type=&quot;3&quot; unique_id=&quot;10065&quot;&gt;&lt;property id=&quot;20148&quot; value=&quot;5&quot;/&gt;&lt;property id=&quot;20300&quot; value=&quot;Slide 71 - &amp;quot;Pyramid&amp;quot;&quot;/&gt;&lt;property id=&quot;20307&quot; value=&quot;368&quot;/&gt;&lt;/object&gt;&lt;object type=&quot;3&quot; unique_id=&quot;10066&quot;&gt;&lt;property id=&quot;20148&quot; value=&quot;5&quot;/&gt;&lt;property id=&quot;20300&quot; value=&quot;Slide 72 - &amp;quot;Add a title here&amp;quot;&quot;/&gt;&lt;property id=&quot;20307&quot; value=&quot;369&quot;/&gt;&lt;/object&gt;&lt;object type=&quot;3&quot; unique_id=&quot;10067&quot;&gt;&lt;property id=&quot;20148&quot; value=&quot;5&quot;/&gt;&lt;property id=&quot;20300&quot; value=&quot;Slide 73 - &amp;quot;Title goes here&amp;quot;&quot;/&gt;&lt;property id=&quot;20307&quot; value=&quot;370&quot;/&gt;&lt;/object&gt;&lt;object type=&quot;3&quot; unique_id=&quot;10068&quot;&gt;&lt;property id=&quot;20148&quot; value=&quot;5&quot;/&gt;&lt;property id=&quot;20300&quot; value=&quot;Slide 74&quot;/&gt;&lt;property id=&quot;20307&quot; value=&quot;371&quot;/&gt;&lt;/object&gt;&lt;object type=&quot;3&quot; unique_id=&quot;10069&quot;&gt;&lt;property id=&quot;20148&quot; value=&quot;5&quot;/&gt;&lt;property id=&quot;20300&quot; value=&quot;Slide 75 - &amp;quot;Chasm animated&amp;quot;&quot;/&gt;&lt;property id=&quot;20307&quot; value=&quot;372&quot;/&gt;&lt;/object&gt;&lt;object type=&quot;3&quot; unique_id=&quot;10070&quot;&gt;&lt;property id=&quot;20148&quot; value=&quot;5&quot;/&gt;&lt;property id=&quot;20300&quot; value=&quot;Slide 76 - &amp;quot;Chasm two-tone animated&amp;quot;&quot;/&gt;&lt;property id=&quot;20307&quot; value=&quot;373&quot;/&gt;&lt;/object&gt;&lt;object type=&quot;3&quot; unique_id=&quot;10071&quot;&gt;&lt;property id=&quot;20148&quot; value=&quot;5&quot;/&gt;&lt;property id=&quot;20300&quot; value=&quot;Slide 77 - &amp;quot;Circle quartered A&amp;quot;&quot;/&gt;&lt;property id=&quot;20307&quot; value=&quot;374&quot;/&gt;&lt;/object&gt;&lt;object type=&quot;3&quot; unique_id=&quot;10072&quot;&gt;&lt;property id=&quot;20148&quot; value=&quot;5&quot;/&gt;&lt;property id=&quot;20300&quot; value=&quot;Slide 78 - &amp;quot;Squares&amp;quot;&quot;/&gt;&lt;property id=&quot;20307&quot; value=&quot;375&quot;/&gt;&lt;/object&gt;&lt;object type=&quot;3&quot; unique_id=&quot;10073&quot;&gt;&lt;property id=&quot;20148&quot; value=&quot;5&quot;/&gt;&lt;property id=&quot;20300&quot; value=&quot;Slide 79 - &amp;quot;Diagrams matrix rectangles grid animated&amp;quot;&quot;/&gt;&lt;property id=&quot;20307&quot; value=&quot;376&quot;/&gt;&lt;/object&gt;&lt;object type=&quot;3&quot; unique_id=&quot;10074&quot;&gt;&lt;property id=&quot;20148&quot; value=&quot;5&quot;/&gt;&lt;property id=&quot;20300&quot; value=&quot;Slide 80 - &amp;quot;Diagrams matrix squares&amp;quot;&quot;/&gt;&lt;property id=&quot;20307&quot; value=&quot;377&quot;/&gt;&lt;/object&gt;&lt;object type=&quot;3&quot; unique_id=&quot;10075&quot;&gt;&lt;property id=&quot;20148&quot; value=&quot;5&quot;/&gt;&lt;property id=&quot;20300&quot; value=&quot;Slide 81 - &amp;quot;Diagrams matrix table&amp;quot;&quot;/&gt;&lt;property id=&quot;20307&quot; value=&quot;378&quot;/&gt;&lt;/object&gt;&lt;object type=&quot;3&quot; unique_id=&quot;10076&quot;&gt;&lt;property id=&quot;20148&quot; value=&quot;5&quot;/&gt;&lt;property id=&quot;20300&quot; value=&quot;Slide 82 - &amp;quot;Diagrams process circle arrows&amp;quot;&quot;/&gt;&lt;property id=&quot;20307&quot; value=&quot;379&quot;/&gt;&lt;/object&gt;&lt;object type=&quot;3&quot; unique_id=&quot;10077&quot;&gt;&lt;property id=&quot;20148&quot; value=&quot;5&quot;/&gt;&lt;property id=&quot;20300&quot; value=&quot;Slide 83 - &amp;quot;Diagrams relationships circles rectangles animated&amp;quot;&quot;/&gt;&lt;property id=&quot;20307&quot; value=&quot;380&quot;/&gt;&lt;/object&gt;&lt;object type=&quot;3&quot; unique_id=&quot;10078&quot;&gt;&lt;property id=&quot;20148&quot; value=&quot;5&quot;/&gt;&lt;property id=&quot;20300&quot; value=&quot;Slide 84 - &amp;quot;Diagrams relationships tines drill-down animated&amp;quot;&quot;/&gt;&lt;property id=&quot;20307&quot; value=&quot;381&quot;/&gt;&lt;/object&gt;&lt;object type=&quot;3&quot; unique_id=&quot;10079&quot;&gt;&lt;property id=&quot;20148&quot; value=&quot;5&quot;/&gt;&lt;property id=&quot;20300&quot; value=&quot;Slide 85 - &amp;quot;Project name&amp;quot;&quot;/&gt;&lt;property id=&quot;20307&quot; value=&quot;382&quot;/&gt;&lt;/object&gt;&lt;object type=&quot;3&quot; unique_id=&quot;10080&quot;&gt;&lt;property id=&quot;20148&quot; value=&quot;5&quot;/&gt;&lt;property id=&quot;20300&quot; value=&quot;Slide 86 - &amp;quot;Agenda list&amp;quot;&quot;/&gt;&lt;property id=&quot;20307&quot; value=&quot;383&quot;/&gt;&lt;/object&gt;&lt;object type=&quot;3&quot; unique_id=&quot;10081&quot;&gt;&lt;property id=&quot;20148&quot; value=&quot;5&quot;/&gt;&lt;property id=&quot;20300&quot; value=&quot;Slide 87 - &amp;quot;Agenda list&amp;quot;&quot;/&gt;&lt;property id=&quot;20307&quot; value=&quot;384&quot;/&gt;&lt;/object&gt;&lt;object type=&quot;3&quot; unique_id=&quot;10082&quot;&gt;&lt;property id=&quot;20148&quot; value=&quot;5&quot;/&gt;&lt;property id=&quot;20300&quot; value=&quot;Slide 88 - &amp;quot;Agenda table&amp;quot;&quot;/&gt;&lt;property id=&quot;20307&quot; value=&quot;385&quot;/&gt;&lt;/object&gt;&lt;object type=&quot;3&quot; unique_id=&quot;10083&quot;&gt;&lt;property id=&quot;20148&quot; value=&quot;5&quot;/&gt;&lt;property id=&quot;20300&quot; value=&quot;Slide 89 - &amp;quot;Product life cycle&amp;quot;&quot;/&gt;&lt;property id=&quot;20307&quot; value=&quot;386&quot;/&gt;&lt;/object&gt;&lt;object type=&quot;3&quot; unique_id=&quot;10084&quot;&gt;&lt;property id=&quot;20148&quot; value=&quot;5&quot;/&gt;&lt;property id=&quot;20300&quot; value=&quot;Slide 90 - &amp;quot;Questions?&amp;quot;&quot;/&gt;&lt;property id=&quot;20307&quot; value=&quot;387&quot;/&gt;&lt;/object&gt;&lt;object type=&quot;3&quot; unique_id=&quot;10085&quot;&gt;&lt;property id=&quot;20148&quot; value=&quot;5&quot;/&gt;&lt;property id=&quot;20300&quot; value=&quot;Slide 91 - &amp;quot;Questions?&amp;quot;&quot;/&gt;&lt;property id=&quot;20307&quot; value=&quot;388&quot;/&gt;&lt;/object&gt;&lt;object type=&quot;3&quot; unique_id=&quot;10086&quot;&gt;&lt;property id=&quot;20148&quot; value=&quot;5&quot;/&gt;&lt;property id=&quot;20300&quot; value=&quot;Slide 92 - &amp;quot;RACI model definitions&amp;quot;&quot;/&gt;&lt;property id=&quot;20307&quot; value=&quot;389&quot;/&gt;&lt;/object&gt;&lt;object type=&quot;3&quot; unique_id=&quot;10087&quot;&gt;&lt;property id=&quot;20148&quot; value=&quot;5&quot;/&gt;&lt;property id=&quot;20300&quot; value=&quot;Slide 93 - &amp;quot;Seating chart&amp;quot;&quot;/&gt;&lt;property id=&quot;20307&quot; value=&quot;390&quot;/&gt;&lt;/object&gt;&lt;object type=&quot;3&quot; unique_id=&quot;10088&quot;&gt;&lt;property id=&quot;20148&quot; value=&quot;5&quot;/&gt;&lt;property id=&quot;20300&quot; value=&quot;Slide 94 - &amp;quot;Seating chart&amp;quot;&quot;/&gt;&lt;property id=&quot;20307&quot; value=&quot;391&quot;/&gt;&lt;/object&gt;&lt;object type=&quot;3&quot; unique_id=&quot;10089&quot;&gt;&lt;property id=&quot;20148&quot; value=&quot;5&quot;/&gt;&lt;property id=&quot;20300&quot; value=&quot;Slide 95 - &amp;quot;Award  title here&amp;quot;&quot;/&gt;&lt;property id=&quot;20307&quot; value=&quot;392&quot;/&gt;&lt;/object&gt;&lt;object type=&quot;3&quot; unique_id=&quot;10090&quot;&gt;&lt;property id=&quot;20148&quot; value=&quot;5&quot;/&gt;&lt;property id=&quot;20300&quot; value=&quot;Slide 96 - &amp;quot;Vision statement goes here&amp;quot;&quot;/&gt;&lt;property id=&quot;20307&quot; value=&quot;393&quot;/&gt;&lt;/object&gt;&lt;object type=&quot;3&quot; unique_id=&quot;10091&quot;&gt;&lt;property id=&quot;20148&quot; value=&quot;5&quot;/&gt;&lt;property id=&quot;20300&quot; value=&quot;Slide 97 - &amp;quot;Vision statement goes here&amp;quot;&quot;/&gt;&lt;property id=&quot;20307&quot; value=&quot;394&quot;/&gt;&lt;/object&gt;&lt;object type=&quot;3&quot; unique_id=&quot;10092&quot;&gt;&lt;property id=&quot;20148&quot; value=&quot;5&quot;/&gt;&lt;property id=&quot;20300&quot; value=&quot;Slide 98 - &amp;quot;Vision This is placeholder text. Enter your text here.&amp;quot;&quot;/&gt;&lt;property id=&quot;20307&quot; value=&quot;395&quot;/&gt;&lt;/object&gt;&lt;object type=&quot;3&quot; unique_id=&quot;10093&quot;&gt;&lt;property id=&quot;20148&quot; value=&quot;5&quot;/&gt;&lt;property id=&quot;20300&quot; value=&quot;Slide 99&quot;/&gt;&lt;property id=&quot;20307&quot; value=&quot;396&quot;/&gt;&lt;/object&gt;&lt;object type=&quot;3&quot; unique_id=&quot;10094&quot;&gt;&lt;property id=&quot;20148&quot; value=&quot;5&quot;/&gt;&lt;property id=&quot;20300&quot; value=&quot;Slide 100 - &amp;quot;Grid drill-down&amp;quot;&quot;/&gt;&lt;property id=&quot;20307&quot; value=&quot;397&quot;/&gt;&lt;/object&gt;&lt;object type=&quot;3&quot; unique_id=&quot;10095&quot;&gt;&lt;property id=&quot;20148&quot; value=&quot;5&quot;/&gt;&lt;property id=&quot;20300&quot; value=&quot;Slide 101 - &amp;quot;Horizontal checkmark animated&amp;quot;&quot;/&gt;&lt;property id=&quot;20307&quot; value=&quot;398&quot;/&gt;&lt;/object&gt;&lt;object type=&quot;3&quot; unique_id=&quot;10096&quot;&gt;&lt;property id=&quot;20148&quot; value=&quot;5&quot;/&gt;&lt;property id=&quot;20300&quot; value=&quot;Slide 102 - &amp;quot;Horizontal drill-down animated&amp;quot;&quot;/&gt;&lt;property id=&quot;20307&quot; value=&quot;399&quot;/&gt;&lt;/object&gt;&lt;object type=&quot;3&quot; unique_id=&quot;10097&quot;&gt;&lt;property id=&quot;20148&quot; value=&quot;5&quot;/&gt;&lt;property id=&quot;20300&quot; value=&quot;Slide 103 - &amp;quot;Horizontal three-column arrows animated&amp;quot;&quot;/&gt;&lt;property id=&quot;20307&quot; value=&quot;400&quot;/&gt;&lt;/object&gt;&lt;object type=&quot;3&quot; unique_id=&quot;10098&quot;&gt;&lt;property id=&quot;20148&quot; value=&quot;5&quot;/&gt;&lt;property id=&quot;20300&quot; value=&quot;Slide 104 - &amp;quot;Vertical three-column drill-down animated&amp;quot;&quot;/&gt;&lt;property id=&quot;20307&quot; value=&quot;401&quot;/&gt;&lt;/object&gt;&lt;object type=&quot;3&quot; unique_id=&quot;10099&quot;&gt;&lt;property id=&quot;20148&quot; value=&quot;5&quot;/&gt;&lt;property id=&quot;20300&quot; value=&quot;Slide 105 - &amp;quot;Diagrams cost comparison area chart&amp;quot;&quot;/&gt;&lt;property id=&quot;20307&quot; value=&quot;402&quot;/&gt;&lt;/object&gt;&lt;object type=&quot;3&quot; unique_id=&quot;10100&quot;&gt;&lt;property id=&quot;20148&quot; value=&quot;5&quot;/&gt;&lt;property id=&quot;20300&quot; value=&quot;Slide 106&quot;/&gt;&lt;property id=&quot;20307&quot; value=&quot;403&quot;/&gt;&lt;/object&gt;&lt;object type=&quot;3&quot; unique_id=&quot;10101&quot;&gt;&lt;property id=&quot;20148&quot; value=&quot;5&quot;/&gt;&lt;property id=&quot;20300&quot; value=&quot;Slide 107&quot;/&gt;&lt;property id=&quot;20307&quot; value=&quot;404&quot;/&gt;&lt;/object&gt;&lt;object type=&quot;3&quot; unique_id=&quot;10102&quot;&gt;&lt;property id=&quot;20148&quot; value=&quot;5&quot;/&gt;&lt;property id=&quot;20300&quot; value=&quot;Slide 108 - &amp;quot;Pie chart&amp;quot;&quot;/&gt;&lt;property id=&quot;20307&quot; value=&quot;405&quot;/&gt;&lt;/object&gt;&lt;object type=&quot;3&quot; unique_id=&quot;10103&quot;&gt;&lt;property id=&quot;20148&quot; value=&quot;5&quot;/&gt;&lt;property id=&quot;20300&quot; value=&quot;Slide 109 - &amp;quot;Place a headline here&amp;quot;&quot;/&gt;&lt;property id=&quot;20307&quot; value=&quot;406&quot;/&gt;&lt;/object&gt;&lt;object type=&quot;3&quot; unique_id=&quot;10104&quot;&gt;&lt;property id=&quot;20148&quot; value=&quot;5&quot;/&gt;&lt;property id=&quot;20300&quot; value=&quot;Slide 110&quot;/&gt;&lt;property id=&quot;20307&quot; value=&quot;407&quot;/&gt;&lt;/object&gt;&lt;object type=&quot;3&quot; unique_id=&quot;10105&quot;&gt;&lt;property id=&quot;20148&quot; value=&quot;5&quot;/&gt;&lt;property id=&quot;20300&quot; value=&quot;Slide 111 - &amp;quot;Area chart&amp;quot;&quot;/&gt;&lt;property id=&quot;20307&quot; value=&quot;408&quot;/&gt;&lt;/object&gt;&lt;object type=&quot;3&quot; unique_id=&quot;10106&quot;&gt;&lt;property id=&quot;20148&quot; value=&quot;5&quot;/&gt;&lt;property id=&quot;20300&quot; value=&quot;Slide 112 - &amp;quot;Bar chart – many &amp;quot;&quot;/&gt;&lt;property id=&quot;20307&quot; value=&quot;409&quot;/&gt;&lt;/object&gt;&lt;object type=&quot;3&quot; unique_id=&quot;10107&quot;&gt;&lt;property id=&quot;20148&quot; value=&quot;5&quot;/&gt;&lt;property id=&quot;20300&quot; value=&quot;Slide 113 - &amp;quot;Bar chart – few &amp;quot;&quot;/&gt;&lt;property id=&quot;20307&quot; value=&quot;410&quot;/&gt;&lt;/object&gt;&lt;object type=&quot;3&quot; unique_id=&quot;10108&quot;&gt;&lt;property id=&quot;20148&quot; value=&quot;5&quot;/&gt;&lt;property id=&quot;20300&quot; value=&quot;Slide 114 - &amp;quot;Bar chart column - many&amp;quot;&quot;/&gt;&lt;property id=&quot;20307&quot; value=&quot;413&quot;/&gt;&lt;/object&gt;&lt;object type=&quot;3&quot; unique_id=&quot;10109&quot;&gt;&lt;property id=&quot;20148&quot; value=&quot;5&quot;/&gt;&lt;property id=&quot;20300&quot; value=&quot;Slide 115 - &amp;quot;Bar chart column – few&amp;quot;&quot;/&gt;&lt;property id=&quot;20307&quot; value=&quot;411&quot;/&gt;&lt;/object&gt;&lt;object type=&quot;3&quot; unique_id=&quot;10110&quot;&gt;&lt;property id=&quot;20148&quot; value=&quot;5&quot;/&gt;&lt;property id=&quot;20300&quot; value=&quot;Slide 116 - &amp;quot;Bar chart comparison – few&amp;quot;&quot;/&gt;&lt;property id=&quot;20307&quot; value=&quot;412&quot;/&gt;&lt;/object&gt;&lt;object type=&quot;3&quot; unique_id=&quot;10111&quot;&gt;&lt;property id=&quot;20148&quot; value=&quot;5&quot;/&gt;&lt;property id=&quot;20300&quot; value=&quot;Slide 117 - &amp;quot;Doughnut chart&amp;quot;&quot;/&gt;&lt;property id=&quot;20307&quot; value=&quot;414&quot;/&gt;&lt;/object&gt;&lt;object type=&quot;3&quot; unique_id=&quot;10112&quot;&gt;&lt;property id=&quot;20148&quot; value=&quot;5&quot;/&gt;&lt;property id=&quot;20300&quot; value=&quot;Slide 118 - &amp;quot;Table simple color crisp column&amp;quot;&quot;/&gt;&lt;property id=&quot;20307&quot; value=&quot;415&quot;/&gt;&lt;/object&gt;&lt;object type=&quot;3&quot; unique_id=&quot;10113&quot;&gt;&lt;property id=&quot;20148&quot; value=&quot;5&quot;/&gt;&lt;property id=&quot;20300&quot; value=&quot;Slide 119 - &amp;quot;Table simple bold – many &amp;quot;&quot;/&gt;&lt;property id=&quot;20307&quot; value=&quot;416&quot;/&gt;&lt;/object&gt;&lt;object type=&quot;3&quot; unique_id=&quot;10114&quot;&gt;&lt;property id=&quot;20148&quot; value=&quot;5&quot;/&gt;&lt;property id=&quot;20300&quot; value=&quot;Slide 120 - &amp;quot;Table simple bold – few&amp;quot;&quot;/&gt;&lt;property id=&quot;20307&quot; value=&quot;417&quot;/&gt;&lt;/object&gt;&lt;object type=&quot;3&quot; unique_id=&quot;10115&quot;&gt;&lt;property id=&quot;20148&quot; value=&quot;5&quot;/&gt;&lt;property id=&quot;20300&quot; value=&quot;Slide 121 - &amp;quot;Table simple crisp rows – many&amp;quot;&quot;/&gt;&lt;property id=&quot;20307&quot; value=&quot;418&quot;/&gt;&lt;/object&gt;&lt;object type=&quot;3&quot; unique_id=&quot;10116&quot;&gt;&lt;property id=&quot;20148&quot; value=&quot;5&quot;/&gt;&lt;property id=&quot;20300&quot; value=&quot;Slide 122 - &amp;quot;Table crisp rows – few&amp;quot;&quot;/&gt;&lt;property id=&quot;20307&quot; value=&quot;419&quot;/&gt;&lt;/object&gt;&lt;object type=&quot;3&quot; unique_id=&quot;10117&quot;&gt;&lt;property id=&quot;20148&quot; value=&quot;5&quot;/&gt;&lt;property id=&quot;20300&quot; value=&quot;Slide 123 - &amp;quot;Comparative&amp;quot;&quot;/&gt;&lt;property id=&quot;20307&quot; value=&quot;420&quot;/&gt;&lt;/object&gt;&lt;object type=&quot;3&quot; unique_id=&quot;10118&quot;&gt;&lt;property id=&quot;20148&quot; value=&quot;5&quot;/&gt;&lt;property id=&quot;20300&quot; value=&quot;Slide 124 - &amp;quot;Comparative grid&amp;quot;&quot;/&gt;&lt;property id=&quot;20307&quot; value=&quot;421&quot;/&gt;&lt;/object&gt;&lt;object type=&quot;3&quot; unique_id=&quot;10119&quot;&gt;&lt;property id=&quot;20148&quot; value=&quot;5&quot;/&gt;&lt;property id=&quot;20300&quot; value=&quot;Slide 125 - &amp;quot;Milestone tracker vertical&amp;quot;&quot;/&gt;&lt;property id=&quot;20307&quot; value=&quot;422&quot;/&gt;&lt;/object&gt;&lt;object type=&quot;3&quot; unique_id=&quot;10120&quot;&gt;&lt;property id=&quot;20148&quot; value=&quot;5&quot;/&gt;&lt;property id=&quot;20300&quot; value=&quot;Slide 126 - &amp;quot;Photo A grid&amp;quot;&quot;/&gt;&lt;property id=&quot;20307&quot; value=&quot;423&quot;/&gt;&lt;/object&gt;&lt;object type=&quot;3&quot; unique_id=&quot;10121&quot;&gt;&lt;property id=&quot;20148&quot; value=&quot;5&quot;/&gt;&lt;property id=&quot;20300&quot; value=&quot;Slide 127 - &amp;quot;Photo primary 5 grid&amp;quot;&quot;/&gt;&lt;property id=&quot;20307&quot; value=&quot;424&quot;/&gt;&lt;/object&gt;&lt;object type=&quot;3&quot; unique_id=&quot;10122&quot;&gt;&lt;property id=&quot;20148&quot; value=&quot;5&quot;/&gt;&lt;property id=&quot;20300&quot; value=&quot;Slide 128 - &amp;quot;Photo B&amp;quot;&quot;/&gt;&lt;property id=&quot;20307&quot; value=&quot;425&quot;/&gt;&lt;/object&gt;&lt;object type=&quot;3&quot; unique_id=&quot;10123&quot;&gt;&lt;property id=&quot;20148&quot; value=&quot;5&quot;/&gt;&lt;property id=&quot;20300&quot; value=&quot;Slide 129 - &amp;quot;Photo B – drill-down&amp;quot;&quot;/&gt;&lt;property id=&quot;20307&quot; value=&quot;426&quot;/&gt;&lt;/object&gt;&lt;object type=&quot;3&quot; unique_id=&quot;10124&quot;&gt;&lt;property id=&quot;20148&quot; value=&quot;5&quot;/&gt;&lt;property id=&quot;20300&quot; value=&quot;Slide 130 - &amp;quot;Photo C – drill-down&amp;quot;&quot;/&gt;&lt;property id=&quot;20307&quot; value=&quot;427&quot;/&gt;&lt;/object&gt;&lt;object type=&quot;3&quot; unique_id=&quot;10125&quot;&gt;&lt;property id=&quot;20148&quot; value=&quot;5&quot;/&gt;&lt;property id=&quot;20300&quot; value=&quot;Slide 131 - &amp;quot;Editable map&amp;quot;&quot;/&gt;&lt;property id=&quot;20307&quot; value=&quot;428&quot;/&gt;&lt;/object&gt;&lt;object type=&quot;3&quot; unique_id=&quot;10126&quot;&gt;&lt;property id=&quot;20148&quot; value=&quot;5&quot;/&gt;&lt;property id=&quot;20300&quot; value=&quot;Slide 132 - &amp;quot;Africa and  Middle East&amp;quot;&quot;/&gt;&lt;property id=&quot;20307&quot; value=&quot;429&quot;/&gt;&lt;/object&gt;&lt;object type=&quot;3&quot; unique_id=&quot;10127&quot;&gt;&lt;property id=&quot;20148&quot; value=&quot;5&quot;/&gt;&lt;property id=&quot;20300&quot; value=&quot;Slide 133 - &amp;quot;Asia&amp;quot;&quot;/&gt;&lt;property id=&quot;20307&quot; value=&quot;430&quot;/&gt;&lt;/object&gt;&lt;object type=&quot;3&quot; unique_id=&quot;10128&quot;&gt;&lt;property id=&quot;20148&quot; value=&quot;5&quot;/&gt;&lt;property id=&quot;20300&quot; value=&quot;Slide 134 - &amp;quot;Europe&amp;quot;&quot;/&gt;&lt;property id=&quot;20307&quot; value=&quot;431&quot;/&gt;&lt;/object&gt;&lt;object type=&quot;3&quot; unique_id=&quot;10129&quot;&gt;&lt;property id=&quot;20148&quot; value=&quot;5&quot;/&gt;&lt;property id=&quot;20300&quot; value=&quot;Slide 135 - &amp;quot;Mexico and Latin America&amp;quot;&quot;/&gt;&lt;property id=&quot;20307&quot; value=&quot;432&quot;/&gt;&lt;/object&gt;&lt;object type=&quot;3&quot; unique_id=&quot;10130&quot;&gt;&lt;property id=&quot;20148&quot; value=&quot;5&quot;/&gt;&lt;property id=&quot;20300&quot; value=&quot;Slide 136 - &amp;quot;North America&amp;quot;&quot;/&gt;&lt;property id=&quot;20307&quot; value=&quot;433&quot;/&gt;&lt;/object&gt;&lt;object type=&quot;3&quot; unique_id=&quot;10131&quot;&gt;&lt;property id=&quot;20148&quot; value=&quot;5&quot;/&gt;&lt;property id=&quot;20300&quot; value=&quot;Slide 137 - &amp;quot;Russia&amp;quot;&quot;/&gt;&lt;property id=&quot;20307&quot; value=&quot;434&quot;/&gt;&lt;/object&gt;&lt;object type=&quot;3&quot; unique_id=&quot;10132&quot;&gt;&lt;property id=&quot;20148&quot; value=&quot;5&quot;/&gt;&lt;property id=&quot;20300&quot; value=&quot;Slide 138 - &amp;quot;South America&amp;quot;&quot;/&gt;&lt;property id=&quot;20307&quot; value=&quot;435&quot;/&gt;&lt;/object&gt;&lt;object type=&quot;3&quot; unique_id=&quot;10133&quot;&gt;&lt;property id=&quot;20148&quot; value=&quot;5&quot;/&gt;&lt;property id=&quot;20300&quot; value=&quot;Slide 139 - &amp;quot;Australia and  South Pacific&amp;quot;&quot;/&gt;&lt;property id=&quot;20307&quot; value=&quot;436&quot;/&gt;&lt;/object&gt;&lt;object type=&quot;3&quot; unique_id=&quot;10134&quot;&gt;&lt;property id=&quot;20148&quot; value=&quot;5&quot;/&gt;&lt;property id=&quot;20300&quot; value=&quot;Slide 140 - &amp;quot;USA&amp;quot;&quot;/&gt;&lt;property id=&quot;20307&quot; value=&quot;437&quot;/&gt;&lt;/object&gt;&lt;object type=&quot;3&quot; unique_id=&quot;10537&quot;&gt;&lt;property id=&quot;20148&quot; value=&quot;5&quot;/&gt;&lt;property id=&quot;20300&quot; value=&quot;Slide 26 - &amp;quot;Cisco Grey (Glyph) cloud icons&amp;quot;&quot;/&gt;&lt;property id=&quot;20307&quot; value=&quot;440&quot;/&gt;&lt;/object&gt;&lt;object type=&quot;3&quot; unique_id=&quot;10538&quot;&gt;&lt;property id=&quot;20148&quot; value=&quot;5&quot;/&gt;&lt;property id=&quot;20300&quot; value=&quot;Slide 27 - &amp;quot;Cisco Grey (Glyph) cloud icons&amp;quot;&quot;/&gt;&lt;property id=&quot;20307&quot; value=&quot;441&quot;/&gt;&lt;/object&gt;&lt;object type=&quot;3&quot; unique_id=&quot;10539&quot;&gt;&lt;property id=&quot;20148&quot; value=&quot;5&quot;/&gt;&lt;property id=&quot;20300&quot; value=&quot;Slide 32 - &amp;quot;Cisco Grey (Glyph) services icons&amp;quot;&quot;/&gt;&lt;property id=&quot;20307&quot; value=&quot;438&quot;/&gt;&lt;/object&gt;&lt;object type=&quot;3&quot; unique_id=&quot;10540&quot;&gt;&lt;property id=&quot;20148&quot; value=&quot;5&quot;/&gt;&lt;property id=&quot;20300&quot; value=&quot;Slide 33 - &amp;quot;Cisco Grey (Glyph) services icons&amp;quot;&quot;/&gt;&lt;property id=&quot;20307&quot; value=&quot;439&quot;/&gt;&lt;/object&gt;&lt;object type=&quot;3&quot; unique_id=&quot;11507&quot;&gt;&lt;property id=&quot;20148&quot; value=&quot;5&quot;/&gt;&lt;property id=&quot;20300&quot; value=&quot;Slide 19 - &amp;quot;Cisco Grey (Glyph) icons&amp;quot;&quot;/&gt;&lt;property id=&quot;20307&quot; value=&quot;442&quot;/&gt;&lt;/object&gt;&lt;object type=&quot;3&quot; unique_id=&quot;11508&quot;&gt;&lt;property id=&quot;20148&quot; value=&quot;5&quot;/&gt;&lt;property id=&quot;20300&quot; value=&quot;Slide 20 - &amp;quot;Cisco Grey (Glyph) icons&amp;quot;&quot;/&gt;&lt;property id=&quot;20307&quot; value=&quot;443&quot;/&gt;&lt;/object&gt;&lt;object type=&quot;3&quot; unique_id=&quot;11509&quot;&gt;&lt;property id=&quot;20148&quot; value=&quot;5&quot;/&gt;&lt;property id=&quot;20300&quot; value=&quot;Slide 21 - &amp;quot;Cisco Grey (Glyph) icons&amp;quot;&quot;/&gt;&lt;property id=&quot;20307&quot; value=&quot;444&quot;/&gt;&lt;/object&gt;&lt;object type=&quot;3&quot; unique_id=&quot;11934&quot;&gt;&lt;property id=&quot;20148&quot; value=&quot;5&quot;/&gt;&lt;property id=&quot;20300&quot; value=&quot;Slide 2 - &amp;quot;Please read&amp;quot;&quot;/&gt;&lt;property id=&quot;20307&quot; value=&quot;445&quot;/&gt;&lt;/objec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Presentation Toolkit" id="{49F550AA-4279-6743-9B2A-25BA240EE1FB}" vid="{0C01CEA6-4542-E142-9F47-5F3C30A0FFD0}"/>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Presentation Toolkit" id="{49F550AA-4279-6743-9B2A-25BA240EE1FB}" vid="{0C01CEA6-4542-E142-9F47-5F3C30A0FFD0}"/>
    </a:ext>
  </a:extLst>
</a:theme>
</file>

<file path=ppt/theme/theme3.xml><?xml version="1.0" encoding="utf-8"?>
<a:theme xmlns:a="http://schemas.openxmlformats.org/drawingml/2006/main" name="2_Blue theme 2015 16x9">
  <a:themeElements>
    <a:clrScheme name="Cisco Core Colors_2019_dark">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11708</TotalTime>
  <Words>2513</Words>
  <Application>Microsoft Office PowerPoint</Application>
  <PresentationFormat>Widescreen</PresentationFormat>
  <Paragraphs>297</Paragraphs>
  <Slides>24</Slides>
  <Notes>18</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.AppleSystemUIFont</vt:lpstr>
      <vt:lpstr>Arial</vt:lpstr>
      <vt:lpstr>Calibri</vt:lpstr>
      <vt:lpstr>Ciscolight</vt:lpstr>
      <vt:lpstr>CiscoSans</vt:lpstr>
      <vt:lpstr>CiscoSans ExtraLight</vt:lpstr>
      <vt:lpstr>CiscoSans Light</vt:lpstr>
      <vt:lpstr>CiscoSansTT</vt:lpstr>
      <vt:lpstr>CiscoSansTT ExtraLight</vt:lpstr>
      <vt:lpstr>CiscoSansTT Heavy</vt:lpstr>
      <vt:lpstr>CiscoSansTT Light</vt:lpstr>
      <vt:lpstr>CiscoSansTT Medium</vt:lpstr>
      <vt:lpstr>Franklin Gothic Book</vt:lpstr>
      <vt:lpstr>Proxima Nova</vt:lpstr>
      <vt:lpstr>System Font Regular</vt:lpstr>
      <vt:lpstr>Times New Roman</vt:lpstr>
      <vt:lpstr>Wingdings</vt:lpstr>
      <vt:lpstr>Blue theme 2015 16x9</vt:lpstr>
      <vt:lpstr>1_Blue theme 2015 16x9</vt:lpstr>
      <vt:lpstr>2_Blue theme 2015 16x9</vt:lpstr>
      <vt:lpstr>Work from Home  Customer Offers</vt:lpstr>
      <vt:lpstr>PowerPoint Presentation</vt:lpstr>
      <vt:lpstr>PowerPoint Presentation</vt:lpstr>
      <vt:lpstr>How Hard Is It to Get Set Up?</vt:lpstr>
      <vt:lpstr>PowerPoint Presentation</vt:lpstr>
      <vt:lpstr>Make Sure Your Videoconferences Are Secure</vt:lpstr>
      <vt:lpstr>Cisco Webex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Cisco Umbrella</vt:lpstr>
      <vt:lpstr>PowerPoint Presentation</vt:lpstr>
      <vt:lpstr>Secure Authentication</vt:lpstr>
      <vt:lpstr>PowerPoint Presentation</vt:lpstr>
      <vt:lpstr>PowerPoint Presentation</vt:lpstr>
      <vt:lpstr>Simplifying IT with Cloud Management</vt:lpstr>
      <vt:lpstr>Cisco Meraki Teleworker Solution</vt:lpstr>
      <vt:lpstr>Customer Offers</vt:lpstr>
      <vt:lpstr>New Office Customer Offers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Mathis</dc:creator>
  <cp:lastModifiedBy>dylan larocque</cp:lastModifiedBy>
  <cp:revision>329</cp:revision>
  <dcterms:created xsi:type="dcterms:W3CDTF">2020-05-11T13:19:57Z</dcterms:created>
  <dcterms:modified xsi:type="dcterms:W3CDTF">2020-10-06T15:47:15Z</dcterms:modified>
</cp:coreProperties>
</file>