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061897867" r:id="rId2"/>
    <p:sldId id="264" r:id="rId3"/>
    <p:sldId id="2061897865" r:id="rId4"/>
    <p:sldId id="2061897868" r:id="rId5"/>
    <p:sldId id="266" r:id="rId6"/>
    <p:sldId id="259" r:id="rId7"/>
    <p:sldId id="2061897858" r:id="rId8"/>
    <p:sldId id="2061897863" r:id="rId9"/>
    <p:sldId id="2061897862" r:id="rId10"/>
    <p:sldId id="2061897871" r:id="rId11"/>
    <p:sldId id="2061897870" r:id="rId12"/>
    <p:sldId id="2061897869" r:id="rId13"/>
    <p:sldId id="2061897859" r:id="rId14"/>
    <p:sldId id="2061897873" r:id="rId15"/>
    <p:sldId id="20618978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2B Contact" initials="B2B" lastIdx="1" clrIdx="0">
    <p:extLst>
      <p:ext uri="{19B8F6BF-5375-455C-9EA6-DF929625EA0E}">
        <p15:presenceInfo xmlns:p15="http://schemas.microsoft.com/office/powerpoint/2012/main" userId="B2B Contact" providerId="None"/>
      </p:ext>
    </p:extLst>
  </p:cmAuthor>
  <p:cmAuthor id="2" name="Microsoft Office User" initials="MOU" lastIdx="8"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B1C8"/>
    <a:srgbClr val="0A3D62"/>
    <a:srgbClr val="62BED4"/>
    <a:srgbClr val="3C6382"/>
    <a:srgbClr val="82CCDD"/>
    <a:srgbClr val="E55039"/>
    <a:srgbClr val="F6B93B"/>
    <a:srgbClr val="82CC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1491A-B284-425D-932C-1BEB84F95511}" type="datetimeFigureOut">
              <a:rPr lang="en-US" smtClean="0"/>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27007-85A9-4D56-8459-4BFD68BC858D}" type="slidenum">
              <a:rPr lang="en-US" smtClean="0"/>
              <a:t>‹#›</a:t>
            </a:fld>
            <a:endParaRPr lang="en-US"/>
          </a:p>
        </p:txBody>
      </p:sp>
    </p:spTree>
    <p:extLst>
      <p:ext uri="{BB962C8B-B14F-4D97-AF65-F5344CB8AC3E}">
        <p14:creationId xmlns:p14="http://schemas.microsoft.com/office/powerpoint/2010/main" val="283967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Cisco for Small Business?</a:t>
            </a:r>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1</a:t>
            </a:fld>
            <a:endParaRPr lang="en-US"/>
          </a:p>
        </p:txBody>
      </p:sp>
    </p:spTree>
    <p:extLst>
      <p:ext uri="{BB962C8B-B14F-4D97-AF65-F5344CB8AC3E}">
        <p14:creationId xmlns:p14="http://schemas.microsoft.com/office/powerpoint/2010/main" val="167291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15</a:t>
            </a:fld>
            <a:endParaRPr lang="en-US"/>
          </a:p>
        </p:txBody>
      </p:sp>
    </p:spTree>
    <p:extLst>
      <p:ext uri="{BB962C8B-B14F-4D97-AF65-F5344CB8AC3E}">
        <p14:creationId xmlns:p14="http://schemas.microsoft.com/office/powerpoint/2010/main" val="1439966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2</a:t>
            </a:fld>
            <a:endParaRPr lang="en-US"/>
          </a:p>
        </p:txBody>
      </p:sp>
    </p:spTree>
    <p:extLst>
      <p:ext uri="{BB962C8B-B14F-4D97-AF65-F5344CB8AC3E}">
        <p14:creationId xmlns:p14="http://schemas.microsoft.com/office/powerpoint/2010/main" val="3351437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5</a:t>
            </a:fld>
            <a:endParaRPr lang="en-US"/>
          </a:p>
        </p:txBody>
      </p:sp>
    </p:spTree>
    <p:extLst>
      <p:ext uri="{BB962C8B-B14F-4D97-AF65-F5344CB8AC3E}">
        <p14:creationId xmlns:p14="http://schemas.microsoft.com/office/powerpoint/2010/main" val="72178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6</a:t>
            </a:fld>
            <a:endParaRPr lang="en-US"/>
          </a:p>
        </p:txBody>
      </p:sp>
    </p:spTree>
    <p:extLst>
      <p:ext uri="{BB962C8B-B14F-4D97-AF65-F5344CB8AC3E}">
        <p14:creationId xmlns:p14="http://schemas.microsoft.com/office/powerpoint/2010/main" val="1681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7</a:t>
            </a:fld>
            <a:endParaRPr lang="en-US"/>
          </a:p>
        </p:txBody>
      </p:sp>
    </p:spTree>
    <p:extLst>
      <p:ext uri="{BB962C8B-B14F-4D97-AF65-F5344CB8AC3E}">
        <p14:creationId xmlns:p14="http://schemas.microsoft.com/office/powerpoint/2010/main" val="372007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9</a:t>
            </a:fld>
            <a:endParaRPr lang="en-US"/>
          </a:p>
        </p:txBody>
      </p:sp>
    </p:spTree>
    <p:extLst>
      <p:ext uri="{BB962C8B-B14F-4D97-AF65-F5344CB8AC3E}">
        <p14:creationId xmlns:p14="http://schemas.microsoft.com/office/powerpoint/2010/main" val="213129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11</a:t>
            </a:fld>
            <a:endParaRPr lang="en-US"/>
          </a:p>
        </p:txBody>
      </p:sp>
    </p:spTree>
    <p:extLst>
      <p:ext uri="{BB962C8B-B14F-4D97-AF65-F5344CB8AC3E}">
        <p14:creationId xmlns:p14="http://schemas.microsoft.com/office/powerpoint/2010/main" val="152681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solidFill>
                  <a:srgbClr val="E55039"/>
                </a:solidFill>
              </a:rPr>
              <a:t>Perform Plus</a:t>
            </a:r>
          </a:p>
          <a:p>
            <a:pPr marL="111125" indent="-111125">
              <a:buFont typeface="Arial" panose="020B0604020202020204" pitchFamily="34" charset="0"/>
              <a:buChar char="•"/>
            </a:pPr>
            <a:r>
              <a:rPr lang="en-US" sz="1200">
                <a:solidFill>
                  <a:srgbClr val="0A3D62"/>
                </a:solidFill>
              </a:rPr>
              <a:t>New performance incentive</a:t>
            </a:r>
          </a:p>
          <a:p>
            <a:pPr marL="111125" indent="-111125">
              <a:buFont typeface="Arial" panose="020B0604020202020204" pitchFamily="34" charset="0"/>
              <a:buChar char="•"/>
            </a:pPr>
            <a:r>
              <a:rPr lang="en-US" sz="1200">
                <a:solidFill>
                  <a:srgbClr val="0A3D62"/>
                </a:solidFill>
              </a:rPr>
              <a:t>Globally consistent</a:t>
            </a:r>
          </a:p>
          <a:p>
            <a:pPr marL="111125" indent="-111125">
              <a:buFont typeface="Arial" panose="020B0604020202020204" pitchFamily="34" charset="0"/>
              <a:buChar char="•"/>
            </a:pPr>
            <a:r>
              <a:rPr lang="en-US" sz="1200">
                <a:solidFill>
                  <a:srgbClr val="0A3D62"/>
                </a:solidFill>
              </a:rPr>
              <a:t>Rewards partners on overall product and software growth</a:t>
            </a:r>
          </a:p>
          <a:p>
            <a:pPr marL="111125" indent="-111125">
              <a:buFont typeface="Arial" panose="020B0604020202020204" pitchFamily="34" charset="0"/>
              <a:buChar char="•"/>
            </a:pPr>
            <a:r>
              <a:rPr lang="en-US" sz="1200">
                <a:solidFill>
                  <a:srgbClr val="0A3D62"/>
                </a:solidFill>
              </a:rPr>
              <a:t>+ bonuses for strategic growth</a:t>
            </a:r>
            <a:endParaRPr lang="en-US" sz="1200"/>
          </a:p>
          <a:p>
            <a:endParaRPr lang="en-US"/>
          </a:p>
          <a:p>
            <a:r>
              <a:rPr lang="en-US" sz="1800" b="1">
                <a:solidFill>
                  <a:srgbClr val="E55039"/>
                </a:solidFill>
              </a:rPr>
              <a:t>Streamlined Deal Registration</a:t>
            </a:r>
          </a:p>
          <a:p>
            <a:pPr marL="111125" indent="-111125">
              <a:buFont typeface="Arial" panose="020B0604020202020204" pitchFamily="34" charset="0"/>
              <a:buChar char="•"/>
            </a:pPr>
            <a:r>
              <a:rPr lang="en-US" sz="1200">
                <a:solidFill>
                  <a:srgbClr val="0A3D62"/>
                </a:solidFill>
              </a:rPr>
              <a:t>For deals &lt; $50K</a:t>
            </a:r>
          </a:p>
          <a:p>
            <a:pPr marL="111125" indent="-111125">
              <a:buFont typeface="Arial" panose="020B0604020202020204" pitchFamily="34" charset="0"/>
              <a:buChar char="•"/>
            </a:pPr>
            <a:r>
              <a:rPr lang="en-US" sz="1200">
                <a:solidFill>
                  <a:srgbClr val="0A3D62"/>
                </a:solidFill>
              </a:rPr>
              <a:t>Automated approvals and discounts</a:t>
            </a:r>
          </a:p>
          <a:p>
            <a:pPr marL="111125" indent="-111125">
              <a:buFont typeface="Arial" panose="020B0604020202020204" pitchFamily="34" charset="0"/>
              <a:buChar char="•"/>
            </a:pPr>
            <a:r>
              <a:rPr lang="en-US" sz="1200">
                <a:solidFill>
                  <a:srgbClr val="0A3D62"/>
                </a:solidFill>
              </a:rPr>
              <a:t>Helps partners close deals faster</a:t>
            </a:r>
          </a:p>
          <a:p>
            <a:pPr marL="111125" indent="-111125">
              <a:buFont typeface="Arial" panose="020B0604020202020204" pitchFamily="34" charset="0"/>
              <a:buChar char="•"/>
            </a:pPr>
            <a:endParaRPr lang="en-US" sz="1200">
              <a:solidFill>
                <a:srgbClr val="0A3D62"/>
              </a:solidFill>
            </a:endParaRPr>
          </a:p>
          <a:p>
            <a:r>
              <a:rPr lang="en-US" sz="1800" b="1">
                <a:solidFill>
                  <a:srgbClr val="E55039"/>
                </a:solidFill>
              </a:rPr>
              <a:t>CMSP Express</a:t>
            </a:r>
          </a:p>
          <a:p>
            <a:pPr marL="111125" indent="-111125">
              <a:buFont typeface="Arial" panose="020B0604020202020204" pitchFamily="34" charset="0"/>
              <a:buChar char="•"/>
            </a:pPr>
            <a:r>
              <a:rPr lang="en-US" sz="1200">
                <a:solidFill>
                  <a:srgbClr val="0A3D62"/>
                </a:solidFill>
              </a:rPr>
              <a:t>Redesigned Cloud and Managed Service program</a:t>
            </a:r>
          </a:p>
          <a:p>
            <a:pPr marL="111125" indent="-111125">
              <a:buFont typeface="Arial" panose="020B0604020202020204" pitchFamily="34" charset="0"/>
              <a:buChar char="•"/>
            </a:pPr>
            <a:r>
              <a:rPr lang="en-US" sz="1200">
                <a:solidFill>
                  <a:srgbClr val="0A3D62"/>
                </a:solidFill>
              </a:rPr>
              <a:t>Addresses the needs of Managed Services Providers selling into Small Business</a:t>
            </a:r>
          </a:p>
          <a:p>
            <a:pPr marL="111125" indent="-111125">
              <a:buFont typeface="Arial" panose="020B0604020202020204" pitchFamily="34" charset="0"/>
              <a:buChar char="•"/>
            </a:pPr>
            <a:endParaRPr lang="en-US" sz="1200">
              <a:solidFill>
                <a:srgbClr val="0A3D62"/>
              </a:solidFill>
            </a:endParaRPr>
          </a:p>
          <a:p>
            <a:r>
              <a:rPr lang="en-US" sz="1800" b="1">
                <a:solidFill>
                  <a:srgbClr val="E55039"/>
                </a:solidFill>
              </a:rPr>
              <a:t>X-Sell</a:t>
            </a:r>
          </a:p>
          <a:p>
            <a:pPr marL="111125" indent="-111125">
              <a:buFont typeface="Arial" panose="020B0604020202020204" pitchFamily="34" charset="0"/>
              <a:buChar char="•"/>
            </a:pPr>
            <a:r>
              <a:rPr lang="en-US" sz="1200">
                <a:solidFill>
                  <a:srgbClr val="0A3D62"/>
                </a:solidFill>
              </a:rPr>
              <a:t>A small business sell community</a:t>
            </a:r>
          </a:p>
          <a:p>
            <a:pPr marL="111125" indent="-111125">
              <a:buFont typeface="Arial" panose="020B0604020202020204" pitchFamily="34" charset="0"/>
              <a:buChar char="•"/>
            </a:pPr>
            <a:r>
              <a:rPr lang="en-US" sz="1200">
                <a:solidFill>
                  <a:srgbClr val="0A3D62"/>
                </a:solidFill>
              </a:rPr>
              <a:t>Co-investment with our partners</a:t>
            </a:r>
          </a:p>
          <a:p>
            <a:pPr marL="111125" indent="-111125">
              <a:buFont typeface="Arial" panose="020B0604020202020204" pitchFamily="34" charset="0"/>
              <a:buChar char="•"/>
            </a:pPr>
            <a:r>
              <a:rPr lang="en-US" sz="1200">
                <a:solidFill>
                  <a:srgbClr val="0A3D62"/>
                </a:solidFill>
              </a:rPr>
              <a:t>Cisco-led training</a:t>
            </a:r>
          </a:p>
          <a:p>
            <a:pPr marL="111125" indent="-111125">
              <a:buFont typeface="Arial" panose="020B0604020202020204" pitchFamily="34" charset="0"/>
              <a:buChar char="•"/>
            </a:pPr>
            <a:r>
              <a:rPr lang="en-US" sz="1200">
                <a:solidFill>
                  <a:srgbClr val="0A3D62"/>
                </a:solidFill>
              </a:rPr>
              <a:t>Joint selling to scale the tremendous opportunity</a:t>
            </a:r>
            <a:endParaRPr lang="en-US" sz="1200"/>
          </a:p>
          <a:p>
            <a:pPr marL="111125" indent="-111125">
              <a:buFont typeface="Arial" panose="020B0604020202020204" pitchFamily="34" charset="0"/>
              <a:buChar char="•"/>
            </a:pPr>
            <a:endParaRPr lang="en-US" sz="1200"/>
          </a:p>
          <a:p>
            <a:pPr marL="111125" indent="-111125">
              <a:buFont typeface="Arial" panose="020B0604020202020204" pitchFamily="34" charset="0"/>
              <a:buChar char="•"/>
            </a:pPr>
            <a:endParaRPr lang="en-US" sz="1200">
              <a:solidFill>
                <a:srgbClr val="0A3D62"/>
              </a:solidFill>
            </a:endParaRPr>
          </a:p>
          <a:p>
            <a:endParaRPr lang="en-US"/>
          </a:p>
        </p:txBody>
      </p:sp>
      <p:sp>
        <p:nvSpPr>
          <p:cNvPr id="4" name="Slide Number Placeholder 3"/>
          <p:cNvSpPr>
            <a:spLocks noGrp="1"/>
          </p:cNvSpPr>
          <p:nvPr>
            <p:ph type="sldNum" sz="quarter" idx="5"/>
          </p:nvPr>
        </p:nvSpPr>
        <p:spPr/>
        <p:txBody>
          <a:bodyPr/>
          <a:lstStyle/>
          <a:p>
            <a:fld id="{0C927007-85A9-4D56-8459-4BFD68BC858D}" type="slidenum">
              <a:rPr lang="en-US" smtClean="0"/>
              <a:t>12</a:t>
            </a:fld>
            <a:endParaRPr lang="en-US"/>
          </a:p>
        </p:txBody>
      </p:sp>
    </p:spTree>
    <p:extLst>
      <p:ext uri="{BB962C8B-B14F-4D97-AF65-F5344CB8AC3E}">
        <p14:creationId xmlns:p14="http://schemas.microsoft.com/office/powerpoint/2010/main" val="99020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27007-85A9-4D56-8459-4BFD68BC858D}" type="slidenum">
              <a:rPr lang="en-US" smtClean="0"/>
              <a:t>14</a:t>
            </a:fld>
            <a:endParaRPr lang="en-US"/>
          </a:p>
        </p:txBody>
      </p:sp>
    </p:spTree>
    <p:extLst>
      <p:ext uri="{BB962C8B-B14F-4D97-AF65-F5344CB8AC3E}">
        <p14:creationId xmlns:p14="http://schemas.microsoft.com/office/powerpoint/2010/main" val="68735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9E33-7FF2-43C3-888E-05D95CD3E1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A249A-7308-4C49-B513-3B9391831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32FB53-AF5A-4C50-B9DC-267AA25A9B71}"/>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E0EFD562-4568-426D-8A76-B3B036146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C50B7-C651-4F75-B6EA-D3E311F614D2}"/>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301157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F545-BE3B-4A78-B355-8EBC4036C3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374F4-AB9B-4376-B3B8-A055F833FE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A274-9F5A-4C2B-A27C-C28B0F1F73B4}"/>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58823DB6-3BC2-4DEA-BA2C-15B29A311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F39D1-5710-4A5F-87FA-021EB7717C5D}"/>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18362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E31BF9-A7FE-4154-84FC-09B6E80D94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6D2873-B339-4C19-ACE3-FEA6496B8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4DCDE-F36A-4128-8EE2-04A4B85EE69A}"/>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1CD1C535-BD9E-4F4E-AB93-5061BD009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5AD3B-286B-49E6-81FE-E5B40F0A5053}"/>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47556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A165-D2C5-4707-930C-FC42458ECC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04402-BFB3-419B-82CE-2BCF952A6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BA7D6-F463-4DA7-8FD4-ADBA6834FF03}"/>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F5580615-5FBF-479C-BC46-AC1449652E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09C88-279B-4A7F-92CD-DD1B949B40DA}"/>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226769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A62FC-A078-4EB7-B549-F2EBD355D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9368FA-07D2-49DC-B1E3-CD9DE536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F7983-5E5C-49F8-9F48-C48B2067725B}"/>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5211EDAC-B3C2-4C5B-8445-E1123A3E73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408B-5F6F-4051-B882-F0F7ED1EBACB}"/>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55382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0C1F-D443-40C7-BB04-BE341A1E96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65345-06B6-46B7-95B8-BBDCDD30CF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6EEF8-2F4A-4AAE-8B5B-F93DB24D18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6A188B-E763-412C-ADC1-6FB43DE2ABAB}"/>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E2EAB2AD-3609-4135-8E54-BDF177FBED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0BD038-B1CF-4218-91B4-DF6A858AAC49}"/>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20829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BA5C-1366-4C4E-BDA0-CC16EFFA7F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B4008-3605-4CBE-A5D5-9EC23EA91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02B90-045A-43B3-84E7-1D9B2C391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1B20A-A751-4DF8-B4F1-41E7DB36D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CDC56-0494-4D41-A5C4-BC033C8355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1D9BB7-6CDA-45E0-A9DE-46B6B32CC5A2}"/>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8" name="Footer Placeholder 7">
            <a:extLst>
              <a:ext uri="{FF2B5EF4-FFF2-40B4-BE49-F238E27FC236}">
                <a16:creationId xmlns:a16="http://schemas.microsoft.com/office/drawing/2014/main" id="{BD4A5F02-C4BB-4760-8191-B30D5745C0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D68535-6A7C-4D19-B893-D978C22CC6D2}"/>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57955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A39F-E635-4E65-8F46-536F567DD6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35D67-7D7B-4B03-9EE4-EE2278A4896F}"/>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4" name="Footer Placeholder 3">
            <a:extLst>
              <a:ext uri="{FF2B5EF4-FFF2-40B4-BE49-F238E27FC236}">
                <a16:creationId xmlns:a16="http://schemas.microsoft.com/office/drawing/2014/main" id="{F49CB5B5-FCF5-4F18-AB36-9D2D35C0F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618D2-07CB-4577-9C08-62616685FFFA}"/>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37490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D5FB4E-0F4B-4B49-9F11-205D016D292D}"/>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3" name="Footer Placeholder 2">
            <a:extLst>
              <a:ext uri="{FF2B5EF4-FFF2-40B4-BE49-F238E27FC236}">
                <a16:creationId xmlns:a16="http://schemas.microsoft.com/office/drawing/2014/main" id="{4D3B8695-D0B7-42EC-B29E-11770A2B91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15597-AD3D-4C7A-AA0C-74F8E4AAFC1C}"/>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149554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FA7A3-AB46-46E7-9F6F-BA6D13263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E4F01C-7F96-4085-B30D-267A2AF9D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6F39C-8AFF-4D52-B303-1D6D68BCA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2A257-B443-4B44-BDDD-EBFCED9EDBC4}"/>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DCB02B01-4942-4D80-A0D2-C5E630C9A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93A7D-7C8E-4D6D-955E-8C09B4BAA2BE}"/>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206204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2E64-CAB3-4518-B5CC-A4FAADE8AD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C352C-794A-411D-84CA-67C2CF45FF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7303F6-A689-4ADE-A580-CE0360800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AAA4D-6BA4-474C-8141-0CD393EA14CA}"/>
              </a:ext>
            </a:extLst>
          </p:cNvPr>
          <p:cNvSpPr>
            <a:spLocks noGrp="1"/>
          </p:cNvSpPr>
          <p:nvPr>
            <p:ph type="dt" sz="half" idx="10"/>
          </p:nvPr>
        </p:nvSpPr>
        <p:spPr/>
        <p:txBody>
          <a:bodyPr/>
          <a:lstStyle/>
          <a:p>
            <a:fld id="{86396732-7A25-4C06-87BF-247EBC044223}" type="datetimeFigureOut">
              <a:rPr lang="en-US" smtClean="0"/>
              <a:t>10/6/2020</a:t>
            </a:fld>
            <a:endParaRPr lang="en-US"/>
          </a:p>
        </p:txBody>
      </p:sp>
      <p:sp>
        <p:nvSpPr>
          <p:cNvPr id="6" name="Footer Placeholder 5">
            <a:extLst>
              <a:ext uri="{FF2B5EF4-FFF2-40B4-BE49-F238E27FC236}">
                <a16:creationId xmlns:a16="http://schemas.microsoft.com/office/drawing/2014/main" id="{D8691E1E-7D43-4256-A2E8-D3F268D0FB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E9913-51E9-4A0C-A580-5C2CDBDBABD0}"/>
              </a:ext>
            </a:extLst>
          </p:cNvPr>
          <p:cNvSpPr>
            <a:spLocks noGrp="1"/>
          </p:cNvSpPr>
          <p:nvPr>
            <p:ph type="sldNum" sz="quarter" idx="12"/>
          </p:nvPr>
        </p:nvSpPr>
        <p:spPr/>
        <p:txBody>
          <a:bodyPr/>
          <a:lstStyle/>
          <a:p>
            <a:fld id="{1DBDE159-9C53-4A7A-A754-A1CD75F2BD05}" type="slidenum">
              <a:rPr lang="en-US" smtClean="0"/>
              <a:t>‹#›</a:t>
            </a:fld>
            <a:endParaRPr lang="en-US"/>
          </a:p>
        </p:txBody>
      </p:sp>
    </p:spTree>
    <p:extLst>
      <p:ext uri="{BB962C8B-B14F-4D97-AF65-F5344CB8AC3E}">
        <p14:creationId xmlns:p14="http://schemas.microsoft.com/office/powerpoint/2010/main" val="99957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006D2-5E55-42B5-90AB-8AEA93F639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AD0E78-446B-4D28-A8AF-AC1A1D6A9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EA825-7202-4F1C-8083-FB34FD87E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96732-7A25-4C06-87BF-247EBC044223}" type="datetimeFigureOut">
              <a:rPr lang="en-US" smtClean="0"/>
              <a:t>10/6/2020</a:t>
            </a:fld>
            <a:endParaRPr lang="en-US"/>
          </a:p>
        </p:txBody>
      </p:sp>
      <p:sp>
        <p:nvSpPr>
          <p:cNvPr id="5" name="Footer Placeholder 4">
            <a:extLst>
              <a:ext uri="{FF2B5EF4-FFF2-40B4-BE49-F238E27FC236}">
                <a16:creationId xmlns:a16="http://schemas.microsoft.com/office/drawing/2014/main" id="{769F6AC8-802D-4047-90A1-CBFAE5C3E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0A9F7-8F3E-4476-9BE9-0EFC7A3A1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DE159-9C53-4A7A-A754-A1CD75F2BD05}" type="slidenum">
              <a:rPr lang="en-US" smtClean="0"/>
              <a:t>‹#›</a:t>
            </a:fld>
            <a:endParaRPr lang="en-US"/>
          </a:p>
        </p:txBody>
      </p:sp>
    </p:spTree>
    <p:extLst>
      <p:ext uri="{BB962C8B-B14F-4D97-AF65-F5344CB8AC3E}">
        <p14:creationId xmlns:p14="http://schemas.microsoft.com/office/powerpoint/2010/main" val="388807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10.svg"/><Relationship Id="rId4" Type="http://schemas.openxmlformats.org/officeDocument/2006/relationships/image" Target="../media/image32.sv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www.cisco.com/c/dam/en/us/products/se/2019/2/Collateral/express-spec-user-guide.pdf" TargetMode="External"/><Relationship Id="rId3" Type="http://schemas.openxmlformats.org/officeDocument/2006/relationships/hyperlink" Target="https://meraki.cisco.com/firstyearonus/en-terms" TargetMode="External"/><Relationship Id="rId7" Type="http://schemas.openxmlformats.org/officeDocument/2006/relationships/image" Target="../media/image4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hyperlink" Target="https://www.cisco.com/c/en/us/partners/market.html" TargetMode="External"/><Relationship Id="rId4" Type="http://schemas.openxmlformats.org/officeDocument/2006/relationships/image" Target="../media/image37.png"/><Relationship Id="rId9" Type="http://schemas.openxmlformats.org/officeDocument/2006/relationships/hyperlink" Target="https://www.cisco.com/c/dam/en/us/products/se/2018/12/Collateral/cpia-user-guide.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isco.com/c/en/us/partners/promotions/simpleit-partner-promotion.html" TargetMode="External"/><Relationship Id="rId13" Type="http://schemas.openxmlformats.org/officeDocument/2006/relationships/hyperlink" Target="https://www.cisco.com/c/en/us/products/switches/catalyst-1000-series-switches/index.html#~for-partners" TargetMode="External"/><Relationship Id="rId3" Type="http://schemas.openxmlformats.org/officeDocument/2006/relationships/image" Target="../media/image17.png"/><Relationship Id="rId7" Type="http://schemas.openxmlformats.org/officeDocument/2006/relationships/hyperlink" Target="https://www.cisco.com/c/dam/en_us/partners/downloads/partner/WWChannels/download/incentive/nfr-aag.pdf" TargetMode="External"/><Relationship Id="rId12" Type="http://schemas.openxmlformats.org/officeDocument/2006/relationships/hyperlink" Target="https://www.meraki-go.com/" TargetMode="External"/><Relationship Id="rId2" Type="http://schemas.openxmlformats.org/officeDocument/2006/relationships/notesSlide" Target="../notesSlides/notesSlide10.xml"/><Relationship Id="rId16" Type="http://schemas.openxmlformats.org/officeDocument/2006/relationships/hyperlink" Target="https://www.cisco.com/c/en/us/partners/market/logos.html" TargetMode="External"/><Relationship Id="rId1" Type="http://schemas.openxmlformats.org/officeDocument/2006/relationships/slideLayout" Target="../slideLayouts/slideLayout2.xml"/><Relationship Id="rId6" Type="http://schemas.openxmlformats.org/officeDocument/2006/relationships/hyperlink" Target="https://www.cisco.com/c/en/us/buy/payment-solutions/programs/easy-pay.html" TargetMode="External"/><Relationship Id="rId11" Type="http://schemas.openxmlformats.org/officeDocument/2006/relationships/hyperlink" Target="https://partnerlogo.cisco.com/#/" TargetMode="External"/><Relationship Id="rId5" Type="http://schemas.openxmlformats.org/officeDocument/2006/relationships/hyperlink" Target="https://www.cisco.com/c/dam/en_us/partners/downloads/partner/partner-with-cisco/select-certification-aag.pdf" TargetMode="External"/><Relationship Id="rId15" Type="http://schemas.openxmlformats.org/officeDocument/2006/relationships/hyperlink" Target="https://www.cisco.com/c/en/us/partners/incentives/deal-registration.html?flt0_general-table0=For%20North%20America&amp;flt0_general-table2=For%20Europe&amp;flt0_general-table1=For%20North%20America#~hunting-incentive-(oip)" TargetMode="External"/><Relationship Id="rId10" Type="http://schemas.openxmlformats.org/officeDocument/2006/relationships/hyperlink" Target="https://www.cisco.com/c/en/us/partners/incentives/value-incentive-program-vip.html?flt0_general-table0=For%20North%20America" TargetMode="External"/><Relationship Id="rId4" Type="http://schemas.openxmlformats.org/officeDocument/2006/relationships/image" Target="../media/image18.svg"/><Relationship Id="rId9" Type="http://schemas.openxmlformats.org/officeDocument/2006/relationships/hyperlink" Target="https://www.cisco.com/c/en/us/partners/market.html" TargetMode="External"/><Relationship Id="rId14" Type="http://schemas.openxmlformats.org/officeDocument/2006/relationships/hyperlink" Target="https://www.cisco.com/c/en/us/solutions/small-business/networking/wireles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wto.org/english/res_e/publications_e/wtr16_e.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6.png"/><Relationship Id="rId18" Type="http://schemas.openxmlformats.org/officeDocument/2006/relationships/image" Target="../media/image29.svg"/><Relationship Id="rId3" Type="http://schemas.openxmlformats.org/officeDocument/2006/relationships/image" Target="../media/image17.png"/><Relationship Id="rId7" Type="http://schemas.openxmlformats.org/officeDocument/2006/relationships/image" Target="../media/image22.png"/><Relationship Id="rId12" Type="http://schemas.openxmlformats.org/officeDocument/2006/relationships/image" Target="../media/image10.sv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svg"/><Relationship Id="rId20" Type="http://schemas.openxmlformats.org/officeDocument/2006/relationships/image" Target="../media/image12.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13.png"/><Relationship Id="rId15" Type="http://schemas.openxmlformats.org/officeDocument/2006/relationships/image" Target="../media/image26.png"/><Relationship Id="rId10" Type="http://schemas.openxmlformats.org/officeDocument/2006/relationships/image" Target="../media/image25.svg"/><Relationship Id="rId19"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24.png"/><Relationship Id="rId1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CCFC76B0-B9D4-4413-B726-023C4C1CAC69}"/>
              </a:ext>
            </a:extLst>
          </p:cNvPr>
          <p:cNvGrpSpPr/>
          <p:nvPr/>
        </p:nvGrpSpPr>
        <p:grpSpPr>
          <a:xfrm>
            <a:off x="-4303" y="111420"/>
            <a:ext cx="5503364" cy="6752653"/>
            <a:chOff x="-4303" y="111420"/>
            <a:chExt cx="5503364" cy="6752653"/>
          </a:xfrm>
        </p:grpSpPr>
        <p:sp>
          <p:nvSpPr>
            <p:cNvPr id="35" name="Freeform: Shape 34">
              <a:extLst>
                <a:ext uri="{FF2B5EF4-FFF2-40B4-BE49-F238E27FC236}">
                  <a16:creationId xmlns:a16="http://schemas.microsoft.com/office/drawing/2014/main" id="{A97E8917-A2DE-45AF-B1A4-A33D1A617BF1}"/>
                </a:ext>
              </a:extLst>
            </p:cNvPr>
            <p:cNvSpPr/>
            <p:nvPr/>
          </p:nvSpPr>
          <p:spPr>
            <a:xfrm>
              <a:off x="2328" y="391559"/>
              <a:ext cx="5496733" cy="6472514"/>
            </a:xfrm>
            <a:custGeom>
              <a:avLst/>
              <a:gdLst>
                <a:gd name="connsiteX0" fmla="*/ 0 w 5496733"/>
                <a:gd name="connsiteY0" fmla="*/ 0 h 6472514"/>
                <a:gd name="connsiteX1" fmla="*/ 1875337 w 5496733"/>
                <a:gd name="connsiteY1" fmla="*/ 0 h 6472514"/>
                <a:gd name="connsiteX2" fmla="*/ 5496733 w 5496733"/>
                <a:gd name="connsiteY2" fmla="*/ 3429000 h 6472514"/>
                <a:gd name="connsiteX3" fmla="*/ 3601509 w 5496733"/>
                <a:gd name="connsiteY3" fmla="*/ 6444138 h 6472514"/>
                <a:gd name="connsiteX4" fmla="*/ 3539299 w 5496733"/>
                <a:gd name="connsiteY4" fmla="*/ 6472514 h 6472514"/>
                <a:gd name="connsiteX5" fmla="*/ 0 w 5496733"/>
                <a:gd name="connsiteY5" fmla="*/ 6472514 h 6472514"/>
                <a:gd name="connsiteX6" fmla="*/ 0 w 5496733"/>
                <a:gd name="connsiteY6" fmla="*/ 0 h 64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472514">
                  <a:moveTo>
                    <a:pt x="0" y="0"/>
                  </a:moveTo>
                  <a:lnTo>
                    <a:pt x="1875337" y="0"/>
                  </a:lnTo>
                  <a:cubicBezTo>
                    <a:pt x="3875379" y="0"/>
                    <a:pt x="5496733" y="1535216"/>
                    <a:pt x="5496733" y="3429000"/>
                  </a:cubicBezTo>
                  <a:cubicBezTo>
                    <a:pt x="5496733" y="4730976"/>
                    <a:pt x="4730390" y="5863473"/>
                    <a:pt x="3601509" y="6444138"/>
                  </a:cubicBezTo>
                  <a:lnTo>
                    <a:pt x="3539299" y="6472514"/>
                  </a:lnTo>
                  <a:lnTo>
                    <a:pt x="0" y="6472514"/>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BD54FB9-05C3-4316-B7FF-D00E3950CFBA}"/>
                </a:ext>
              </a:extLst>
            </p:cNvPr>
            <p:cNvSpPr/>
            <p:nvPr/>
          </p:nvSpPr>
          <p:spPr>
            <a:xfrm>
              <a:off x="-4303" y="272883"/>
              <a:ext cx="5496733" cy="6579043"/>
            </a:xfrm>
            <a:custGeom>
              <a:avLst/>
              <a:gdLst>
                <a:gd name="connsiteX0" fmla="*/ 0 w 5496733"/>
                <a:gd name="connsiteY0" fmla="*/ 0 h 6579043"/>
                <a:gd name="connsiteX1" fmla="*/ 1875337 w 5496733"/>
                <a:gd name="connsiteY1" fmla="*/ 0 h 6579043"/>
                <a:gd name="connsiteX2" fmla="*/ 5496733 w 5496733"/>
                <a:gd name="connsiteY2" fmla="*/ 3429000 h 6579043"/>
                <a:gd name="connsiteX3" fmla="*/ 3601509 w 5496733"/>
                <a:gd name="connsiteY3" fmla="*/ 6444138 h 6579043"/>
                <a:gd name="connsiteX4" fmla="*/ 3305751 w 5496733"/>
                <a:gd name="connsiteY4" fmla="*/ 6579043 h 6579043"/>
                <a:gd name="connsiteX5" fmla="*/ 0 w 5496733"/>
                <a:gd name="connsiteY5" fmla="*/ 6579043 h 6579043"/>
                <a:gd name="connsiteX6" fmla="*/ 0 w 5496733"/>
                <a:gd name="connsiteY6" fmla="*/ 0 h 657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579043">
                  <a:moveTo>
                    <a:pt x="0" y="0"/>
                  </a:moveTo>
                  <a:lnTo>
                    <a:pt x="1875337" y="0"/>
                  </a:lnTo>
                  <a:cubicBezTo>
                    <a:pt x="3875379" y="0"/>
                    <a:pt x="5496733" y="1535216"/>
                    <a:pt x="5496733" y="3429000"/>
                  </a:cubicBezTo>
                  <a:cubicBezTo>
                    <a:pt x="5496733" y="4730976"/>
                    <a:pt x="4730390" y="5863473"/>
                    <a:pt x="3601509" y="6444138"/>
                  </a:cubicBezTo>
                  <a:lnTo>
                    <a:pt x="3305751" y="6579043"/>
                  </a:lnTo>
                  <a:lnTo>
                    <a:pt x="0" y="6579043"/>
                  </a:lnTo>
                  <a:lnTo>
                    <a:pt x="0" y="0"/>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DDEA5D4-B680-4E14-8045-5A9D98FA3349}"/>
                </a:ext>
              </a:extLst>
            </p:cNvPr>
            <p:cNvSpPr/>
            <p:nvPr/>
          </p:nvSpPr>
          <p:spPr>
            <a:xfrm>
              <a:off x="1727" y="111420"/>
              <a:ext cx="5496733" cy="6752653"/>
            </a:xfrm>
            <a:custGeom>
              <a:avLst/>
              <a:gdLst>
                <a:gd name="connsiteX0" fmla="*/ 0 w 5496733"/>
                <a:gd name="connsiteY0" fmla="*/ 0 h 6752653"/>
                <a:gd name="connsiteX1" fmla="*/ 1875337 w 5496733"/>
                <a:gd name="connsiteY1" fmla="*/ 0 h 6752653"/>
                <a:gd name="connsiteX2" fmla="*/ 5496733 w 5496733"/>
                <a:gd name="connsiteY2" fmla="*/ 3429000 h 6752653"/>
                <a:gd name="connsiteX3" fmla="*/ 2780380 w 5496733"/>
                <a:gd name="connsiteY3" fmla="*/ 6750046 h 6752653"/>
                <a:gd name="connsiteX4" fmla="*/ 2768451 w 5496733"/>
                <a:gd name="connsiteY4" fmla="*/ 6752653 h 6752653"/>
                <a:gd name="connsiteX5" fmla="*/ 0 w 5496733"/>
                <a:gd name="connsiteY5" fmla="*/ 6752653 h 6752653"/>
                <a:gd name="connsiteX6" fmla="*/ 0 w 5496733"/>
                <a:gd name="connsiteY6" fmla="*/ 0 h 675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752653">
                  <a:moveTo>
                    <a:pt x="0" y="0"/>
                  </a:moveTo>
                  <a:lnTo>
                    <a:pt x="1875337" y="0"/>
                  </a:lnTo>
                  <a:cubicBezTo>
                    <a:pt x="3875379" y="0"/>
                    <a:pt x="5496733" y="1535216"/>
                    <a:pt x="5496733" y="3429000"/>
                  </a:cubicBezTo>
                  <a:cubicBezTo>
                    <a:pt x="5496733" y="5026880"/>
                    <a:pt x="4342469" y="6369491"/>
                    <a:pt x="2780380" y="6750046"/>
                  </a:cubicBezTo>
                  <a:lnTo>
                    <a:pt x="2768451" y="6752653"/>
                  </a:lnTo>
                  <a:lnTo>
                    <a:pt x="0" y="6752653"/>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a:extLst>
              <a:ext uri="{FF2B5EF4-FFF2-40B4-BE49-F238E27FC236}">
                <a16:creationId xmlns:a16="http://schemas.microsoft.com/office/drawing/2014/main" id="{45958C01-C43C-4CEB-94C0-D38ABFC822D2}"/>
              </a:ext>
            </a:extLst>
          </p:cNvPr>
          <p:cNvSpPr>
            <a:spLocks noGrp="1"/>
          </p:cNvSpPr>
          <p:nvPr>
            <p:ph type="title"/>
          </p:nvPr>
        </p:nvSpPr>
        <p:spPr>
          <a:xfrm>
            <a:off x="6096000" y="2564371"/>
            <a:ext cx="5882492" cy="2095743"/>
          </a:xfrm>
        </p:spPr>
        <p:txBody>
          <a:bodyPr>
            <a:noAutofit/>
          </a:bodyPr>
          <a:lstStyle/>
          <a:p>
            <a:r>
              <a:rPr lang="en-GB" sz="6600" dirty="0">
                <a:solidFill>
                  <a:srgbClr val="0A3D62"/>
                </a:solidFill>
              </a:rPr>
              <a:t>Why Partner with Cisco for Small Business?</a:t>
            </a:r>
            <a:endParaRPr lang="en-US" sz="6600" dirty="0">
              <a:solidFill>
                <a:srgbClr val="0A3D62"/>
              </a:solidFill>
            </a:endParaRPr>
          </a:p>
        </p:txBody>
      </p:sp>
      <p:pic>
        <p:nvPicPr>
          <p:cNvPr id="25" name="Picture 24" descr="A desk with a computer in a dark room&#10;&#10;Description automatically generated">
            <a:extLst>
              <a:ext uri="{FF2B5EF4-FFF2-40B4-BE49-F238E27FC236}">
                <a16:creationId xmlns:a16="http://schemas.microsoft.com/office/drawing/2014/main" id="{43E851A3-5C5C-4342-91FD-4C9A5DB5C709}"/>
              </a:ext>
            </a:extLst>
          </p:cNvPr>
          <p:cNvPicPr>
            <a:picLocks noChangeAspect="1"/>
          </p:cNvPicPr>
          <p:nvPr/>
        </p:nvPicPr>
        <p:blipFill>
          <a:blip r:embed="rId3">
            <a:extLst>
              <a:ext uri="{28A0092B-C50C-407E-A947-70E740481C1C}">
                <a14:useLocalDpi xmlns:a14="http://schemas.microsoft.com/office/drawing/2010/main" val="0"/>
              </a:ext>
            </a:extLst>
          </a:blip>
          <a:srcRect l="77193" t="100000" b="-89"/>
          <a:stretch>
            <a:fillRect/>
          </a:stretch>
        </p:blipFill>
        <p:spPr>
          <a:xfrm flipH="1">
            <a:off x="-12920" y="6858000"/>
            <a:ext cx="2084082" cy="6074"/>
          </a:xfrm>
          <a:custGeom>
            <a:avLst/>
            <a:gdLst>
              <a:gd name="connsiteX0" fmla="*/ 2084082 w 2084082"/>
              <a:gd name="connsiteY0" fmla="*/ 0 h 6074"/>
              <a:gd name="connsiteX1" fmla="*/ 0 w 2084082"/>
              <a:gd name="connsiteY1" fmla="*/ 0 h 6074"/>
              <a:gd name="connsiteX2" fmla="*/ 22388 w 2084082"/>
              <a:gd name="connsiteY2" fmla="*/ 1612 h 6074"/>
              <a:gd name="connsiteX3" fmla="*/ 208745 w 2084082"/>
              <a:gd name="connsiteY3" fmla="*/ 6074 h 6074"/>
              <a:gd name="connsiteX4" fmla="*/ 2084082 w 2084082"/>
              <a:gd name="connsiteY4" fmla="*/ 6073 h 6074"/>
              <a:gd name="connsiteX5" fmla="*/ 2084082 w 2084082"/>
              <a:gd name="connsiteY5" fmla="*/ 0 h 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082" h="6074">
                <a:moveTo>
                  <a:pt x="2084082" y="0"/>
                </a:moveTo>
                <a:lnTo>
                  <a:pt x="0" y="0"/>
                </a:lnTo>
                <a:lnTo>
                  <a:pt x="22388" y="1612"/>
                </a:lnTo>
                <a:cubicBezTo>
                  <a:pt x="84112" y="4575"/>
                  <a:pt x="146244" y="6074"/>
                  <a:pt x="208745" y="6074"/>
                </a:cubicBezTo>
                <a:lnTo>
                  <a:pt x="2084082" y="6073"/>
                </a:lnTo>
                <a:lnTo>
                  <a:pt x="2084082" y="0"/>
                </a:lnTo>
                <a:close/>
              </a:path>
            </a:pathLst>
          </a:custGeom>
        </p:spPr>
      </p:pic>
      <p:pic>
        <p:nvPicPr>
          <p:cNvPr id="3" name="Picture 2" descr="A person standing in front of a window&#10;&#10;Description automatically generated">
            <a:extLst>
              <a:ext uri="{FF2B5EF4-FFF2-40B4-BE49-F238E27FC236}">
                <a16:creationId xmlns:a16="http://schemas.microsoft.com/office/drawing/2014/main" id="{A5EEAC42-EF05-4D4B-83A4-3C331FF37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70"/>
            <a:ext cx="5495555" cy="6848870"/>
          </a:xfrm>
          <a:prstGeom prst="rect">
            <a:avLst/>
          </a:prstGeom>
        </p:spPr>
      </p:pic>
    </p:spTree>
    <p:extLst>
      <p:ext uri="{BB962C8B-B14F-4D97-AF65-F5344CB8AC3E}">
        <p14:creationId xmlns:p14="http://schemas.microsoft.com/office/powerpoint/2010/main" val="387224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B028AA-FCEC-4497-BEAA-EFD5CF7BAE28}"/>
              </a:ext>
            </a:extLst>
          </p:cNvPr>
          <p:cNvSpPr/>
          <p:nvPr/>
        </p:nvSpPr>
        <p:spPr>
          <a:xfrm>
            <a:off x="4057196" y="4642569"/>
            <a:ext cx="4077276" cy="2215431"/>
          </a:xfrm>
          <a:prstGeom prst="rect">
            <a:avLst/>
          </a:pr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FD19D26-E66F-4E30-A45E-4F4E9D429853}"/>
              </a:ext>
            </a:extLst>
          </p:cNvPr>
          <p:cNvSpPr txBox="1">
            <a:spLocks/>
          </p:cNvSpPr>
          <p:nvPr/>
        </p:nvSpPr>
        <p:spPr>
          <a:xfrm>
            <a:off x="456682" y="267858"/>
            <a:ext cx="10515600" cy="67457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0A3D62"/>
                </a:solidFill>
              </a:rPr>
              <a:t>Deliver Complete Business Solutions </a:t>
            </a:r>
            <a:endParaRPr lang="en-US" sz="4400" dirty="0">
              <a:solidFill>
                <a:srgbClr val="0A3D62"/>
              </a:solidFill>
              <a:highlight>
                <a:srgbClr val="FFFF00"/>
              </a:highlight>
            </a:endParaRPr>
          </a:p>
        </p:txBody>
      </p:sp>
      <p:sp>
        <p:nvSpPr>
          <p:cNvPr id="5" name="Rectangle 4">
            <a:extLst>
              <a:ext uri="{FF2B5EF4-FFF2-40B4-BE49-F238E27FC236}">
                <a16:creationId xmlns:a16="http://schemas.microsoft.com/office/drawing/2014/main" id="{FEC8FC82-342A-4110-9C04-36612903B2E0}"/>
              </a:ext>
            </a:extLst>
          </p:cNvPr>
          <p:cNvSpPr/>
          <p:nvPr/>
        </p:nvSpPr>
        <p:spPr>
          <a:xfrm>
            <a:off x="488027" y="993401"/>
            <a:ext cx="10924674" cy="1169551"/>
          </a:xfrm>
          <a:prstGeom prst="rect">
            <a:avLst/>
          </a:prstGeom>
        </p:spPr>
        <p:txBody>
          <a:bodyPr wrap="square">
            <a:spAutoFit/>
          </a:bodyPr>
          <a:lstStyle/>
          <a:p>
            <a:r>
              <a:rPr lang="en-US" sz="1400" dirty="0">
                <a:solidFill>
                  <a:srgbClr val="0A3D62"/>
                </a:solidFill>
              </a:rPr>
              <a:t>The right network solves SB customers’ IT and security challenges resulting in digital innovation and business growth.  Only Cisco offers the SB market a comprehensive portfolio of solutions that solves real challenges today and creates opportunities for the future. Partners will increase deal size and customer value by integrating business applications on top of the Cisco SB technology stack.</a:t>
            </a:r>
            <a:br>
              <a:rPr lang="en-US" sz="1400" dirty="0">
                <a:solidFill>
                  <a:srgbClr val="0A3D62"/>
                </a:solidFill>
              </a:rPr>
            </a:br>
            <a:endParaRPr lang="en-US" sz="1400" dirty="0">
              <a:solidFill>
                <a:srgbClr val="0A3D62"/>
              </a:solidFill>
            </a:endParaRPr>
          </a:p>
          <a:p>
            <a:r>
              <a:rPr lang="en-US" sz="1400" dirty="0">
                <a:solidFill>
                  <a:srgbClr val="0A3D62"/>
                </a:solidFill>
              </a:rPr>
              <a:t>For example, here are just a few of the ways Meraki’s ecosystem of apps can be integrated to deliver complete, value-added business solutions.</a:t>
            </a:r>
          </a:p>
        </p:txBody>
      </p:sp>
      <p:sp>
        <p:nvSpPr>
          <p:cNvPr id="12" name="Rectangle 11">
            <a:extLst>
              <a:ext uri="{FF2B5EF4-FFF2-40B4-BE49-F238E27FC236}">
                <a16:creationId xmlns:a16="http://schemas.microsoft.com/office/drawing/2014/main" id="{AECBACCB-3FA5-40AE-9125-A06C6EB47049}"/>
              </a:ext>
            </a:extLst>
          </p:cNvPr>
          <p:cNvSpPr/>
          <p:nvPr/>
        </p:nvSpPr>
        <p:spPr>
          <a:xfrm>
            <a:off x="-4451" y="4642569"/>
            <a:ext cx="4061981" cy="2215431"/>
          </a:xfrm>
          <a:prstGeom prst="rect">
            <a:avLst/>
          </a:prstGeom>
          <a:solidFill>
            <a:srgbClr val="3C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116071-A091-4FE6-872F-58C16260D238}"/>
              </a:ext>
            </a:extLst>
          </p:cNvPr>
          <p:cNvSpPr/>
          <p:nvPr/>
        </p:nvSpPr>
        <p:spPr>
          <a:xfrm>
            <a:off x="8126211" y="4642569"/>
            <a:ext cx="4072489" cy="2215431"/>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5896FD-A538-48B2-836C-E9A5953DBCE5}"/>
              </a:ext>
            </a:extLst>
          </p:cNvPr>
          <p:cNvSpPr/>
          <p:nvPr/>
        </p:nvSpPr>
        <p:spPr>
          <a:xfrm>
            <a:off x="1446" y="2421827"/>
            <a:ext cx="4061981" cy="2215431"/>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E355BB-050F-4E45-9124-1703696B7448}"/>
              </a:ext>
            </a:extLst>
          </p:cNvPr>
          <p:cNvSpPr/>
          <p:nvPr/>
        </p:nvSpPr>
        <p:spPr>
          <a:xfrm>
            <a:off x="4058976" y="2421827"/>
            <a:ext cx="4061981" cy="2215431"/>
          </a:xfrm>
          <a:prstGeom prst="rect">
            <a:avLst/>
          </a:prstGeom>
          <a:solidFill>
            <a:srgbClr val="62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F7FC240-82FB-42CA-B363-B505855E5DDB}"/>
              </a:ext>
            </a:extLst>
          </p:cNvPr>
          <p:cNvSpPr/>
          <p:nvPr/>
        </p:nvSpPr>
        <p:spPr>
          <a:xfrm>
            <a:off x="8120957" y="2421827"/>
            <a:ext cx="4072489" cy="2215431"/>
          </a:xfrm>
          <a:prstGeom prst="rect">
            <a:avLst/>
          </a:prstGeom>
          <a:solidFill>
            <a:srgbClr val="3C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C58132-3612-4AD0-B139-355C4DB8DDC0}"/>
              </a:ext>
            </a:extLst>
          </p:cNvPr>
          <p:cNvSpPr/>
          <p:nvPr/>
        </p:nvSpPr>
        <p:spPr>
          <a:xfrm>
            <a:off x="488027" y="2713466"/>
            <a:ext cx="3410205" cy="1446550"/>
          </a:xfrm>
          <a:prstGeom prst="rect">
            <a:avLst/>
          </a:prstGeom>
        </p:spPr>
        <p:txBody>
          <a:bodyPr wrap="square">
            <a:spAutoFit/>
          </a:bodyPr>
          <a:lstStyle/>
          <a:p>
            <a:r>
              <a:rPr lang="en-US" sz="2400" b="1" dirty="0">
                <a:solidFill>
                  <a:schemeClr val="bg1"/>
                </a:solidFill>
              </a:rPr>
              <a:t>Asset Tracking</a:t>
            </a:r>
          </a:p>
          <a:p>
            <a:r>
              <a:rPr lang="en-US" sz="1600" dirty="0">
                <a:solidFill>
                  <a:schemeClr val="bg1"/>
                </a:solidFill>
              </a:rPr>
              <a:t>Track physical assets, either by scanning barcode labels attached to the assets or by using GPS, BLE or RFID tags that broadcast their location.</a:t>
            </a:r>
            <a:endParaRPr lang="en-US" sz="1600" b="1" dirty="0">
              <a:solidFill>
                <a:schemeClr val="bg1"/>
              </a:solidFill>
            </a:endParaRPr>
          </a:p>
        </p:txBody>
      </p:sp>
      <p:sp>
        <p:nvSpPr>
          <p:cNvPr id="22" name="Rectangle 21">
            <a:extLst>
              <a:ext uri="{FF2B5EF4-FFF2-40B4-BE49-F238E27FC236}">
                <a16:creationId xmlns:a16="http://schemas.microsoft.com/office/drawing/2014/main" id="{475981CB-7360-46B8-87C1-7AF44D68B988}"/>
              </a:ext>
            </a:extLst>
          </p:cNvPr>
          <p:cNvSpPr/>
          <p:nvPr/>
        </p:nvSpPr>
        <p:spPr>
          <a:xfrm>
            <a:off x="4419577" y="2694220"/>
            <a:ext cx="3409445" cy="1446550"/>
          </a:xfrm>
          <a:prstGeom prst="rect">
            <a:avLst/>
          </a:prstGeom>
        </p:spPr>
        <p:txBody>
          <a:bodyPr wrap="square">
            <a:spAutoFit/>
          </a:bodyPr>
          <a:lstStyle/>
          <a:p>
            <a:r>
              <a:rPr lang="en-US" sz="2400" b="1" dirty="0">
                <a:solidFill>
                  <a:schemeClr val="bg1"/>
                </a:solidFill>
              </a:rPr>
              <a:t>Footfall Analytics</a:t>
            </a:r>
          </a:p>
          <a:p>
            <a:r>
              <a:rPr lang="en-US" sz="1600" dirty="0">
                <a:solidFill>
                  <a:schemeClr val="bg1"/>
                </a:solidFill>
              </a:rPr>
              <a:t>Use the wireless network to gain deep insight into how customers behave in a physical space, without customers downloading a mobile app.</a:t>
            </a:r>
            <a:endParaRPr lang="en-US" sz="1600" b="1" dirty="0">
              <a:solidFill>
                <a:schemeClr val="bg1"/>
              </a:solidFill>
            </a:endParaRPr>
          </a:p>
        </p:txBody>
      </p:sp>
      <p:sp>
        <p:nvSpPr>
          <p:cNvPr id="23" name="Rectangle 22">
            <a:extLst>
              <a:ext uri="{FF2B5EF4-FFF2-40B4-BE49-F238E27FC236}">
                <a16:creationId xmlns:a16="http://schemas.microsoft.com/office/drawing/2014/main" id="{348F51B3-8F73-4B17-A0E2-8E082D7F8DAF}"/>
              </a:ext>
            </a:extLst>
          </p:cNvPr>
          <p:cNvSpPr/>
          <p:nvPr/>
        </p:nvSpPr>
        <p:spPr>
          <a:xfrm>
            <a:off x="8525377" y="2713466"/>
            <a:ext cx="3228875" cy="1200329"/>
          </a:xfrm>
          <a:prstGeom prst="rect">
            <a:avLst/>
          </a:prstGeom>
        </p:spPr>
        <p:txBody>
          <a:bodyPr wrap="square">
            <a:spAutoFit/>
          </a:bodyPr>
          <a:lstStyle/>
          <a:p>
            <a:r>
              <a:rPr lang="en-US" sz="2400" b="1" dirty="0">
                <a:solidFill>
                  <a:schemeClr val="bg1"/>
                </a:solidFill>
              </a:rPr>
              <a:t>Proximity Marketing</a:t>
            </a:r>
          </a:p>
          <a:p>
            <a:r>
              <a:rPr lang="en-US" sz="1600" dirty="0">
                <a:solidFill>
                  <a:schemeClr val="bg1"/>
                </a:solidFill>
              </a:rPr>
              <a:t>Deliver localized, relevant offers to your customers at the right place, and time using your WiFi network.</a:t>
            </a:r>
            <a:endParaRPr lang="en-US" sz="1600" b="1" dirty="0">
              <a:solidFill>
                <a:schemeClr val="bg1"/>
              </a:solidFill>
            </a:endParaRPr>
          </a:p>
        </p:txBody>
      </p:sp>
      <p:sp>
        <p:nvSpPr>
          <p:cNvPr id="24" name="Rectangle 23">
            <a:extLst>
              <a:ext uri="{FF2B5EF4-FFF2-40B4-BE49-F238E27FC236}">
                <a16:creationId xmlns:a16="http://schemas.microsoft.com/office/drawing/2014/main" id="{01CA7053-3A1E-4E9E-A84C-699A309E13D0}"/>
              </a:ext>
            </a:extLst>
          </p:cNvPr>
          <p:cNvSpPr/>
          <p:nvPr/>
        </p:nvSpPr>
        <p:spPr>
          <a:xfrm>
            <a:off x="456682" y="4923204"/>
            <a:ext cx="3552337" cy="1446550"/>
          </a:xfrm>
          <a:prstGeom prst="rect">
            <a:avLst/>
          </a:prstGeom>
        </p:spPr>
        <p:txBody>
          <a:bodyPr wrap="square">
            <a:spAutoFit/>
          </a:bodyPr>
          <a:lstStyle/>
          <a:p>
            <a:r>
              <a:rPr lang="en-US" sz="2400" b="1" dirty="0">
                <a:solidFill>
                  <a:schemeClr val="bg1"/>
                </a:solidFill>
              </a:rPr>
              <a:t>Identity Services</a:t>
            </a:r>
          </a:p>
          <a:p>
            <a:r>
              <a:rPr lang="en-US" sz="1600" dirty="0">
                <a:solidFill>
                  <a:schemeClr val="bg1"/>
                </a:solidFill>
              </a:rPr>
              <a:t>Associate user rights and restrictions with established identities providing simplified access to applications, networks, and systems.</a:t>
            </a:r>
            <a:endParaRPr lang="en-US" sz="1600" b="1" dirty="0">
              <a:solidFill>
                <a:schemeClr val="bg1"/>
              </a:solidFill>
            </a:endParaRPr>
          </a:p>
        </p:txBody>
      </p:sp>
      <p:sp>
        <p:nvSpPr>
          <p:cNvPr id="25" name="Rectangle 24">
            <a:extLst>
              <a:ext uri="{FF2B5EF4-FFF2-40B4-BE49-F238E27FC236}">
                <a16:creationId xmlns:a16="http://schemas.microsoft.com/office/drawing/2014/main" id="{9F160F65-74A6-40BB-A57B-735B2B2287C4}"/>
              </a:ext>
            </a:extLst>
          </p:cNvPr>
          <p:cNvSpPr/>
          <p:nvPr/>
        </p:nvSpPr>
        <p:spPr>
          <a:xfrm>
            <a:off x="4399924" y="4892297"/>
            <a:ext cx="3310475" cy="1446550"/>
          </a:xfrm>
          <a:prstGeom prst="rect">
            <a:avLst/>
          </a:prstGeom>
        </p:spPr>
        <p:txBody>
          <a:bodyPr wrap="square">
            <a:spAutoFit/>
          </a:bodyPr>
          <a:lstStyle/>
          <a:p>
            <a:r>
              <a:rPr lang="en-US" sz="2400" b="1" dirty="0">
                <a:solidFill>
                  <a:schemeClr val="bg1"/>
                </a:solidFill>
              </a:rPr>
              <a:t>Guest WiFi</a:t>
            </a:r>
          </a:p>
          <a:p>
            <a:r>
              <a:rPr lang="en-US" sz="1600" dirty="0">
                <a:solidFill>
                  <a:schemeClr val="bg1"/>
                </a:solidFill>
              </a:rPr>
              <a:t>Easily and securely grant WiFi access to visitors on a landing page customized with your brand and content..</a:t>
            </a:r>
            <a:endParaRPr lang="en-US" sz="1600" b="1" dirty="0">
              <a:solidFill>
                <a:schemeClr val="bg1"/>
              </a:solidFill>
            </a:endParaRPr>
          </a:p>
        </p:txBody>
      </p:sp>
      <p:sp>
        <p:nvSpPr>
          <p:cNvPr id="26" name="Rectangle 25">
            <a:extLst>
              <a:ext uri="{FF2B5EF4-FFF2-40B4-BE49-F238E27FC236}">
                <a16:creationId xmlns:a16="http://schemas.microsoft.com/office/drawing/2014/main" id="{2D57E596-16BC-48EE-BE17-9994D2A34E65}"/>
              </a:ext>
            </a:extLst>
          </p:cNvPr>
          <p:cNvSpPr/>
          <p:nvPr/>
        </p:nvSpPr>
        <p:spPr>
          <a:xfrm>
            <a:off x="8550284" y="4892297"/>
            <a:ext cx="3228875" cy="1692771"/>
          </a:xfrm>
          <a:prstGeom prst="rect">
            <a:avLst/>
          </a:prstGeom>
        </p:spPr>
        <p:txBody>
          <a:bodyPr wrap="square">
            <a:spAutoFit/>
          </a:bodyPr>
          <a:lstStyle/>
          <a:p>
            <a:r>
              <a:rPr lang="en-US" sz="2400" b="1" dirty="0">
                <a:solidFill>
                  <a:schemeClr val="bg1"/>
                </a:solidFill>
              </a:rPr>
              <a:t>Wayfinding &amp; Mapping</a:t>
            </a:r>
          </a:p>
          <a:p>
            <a:r>
              <a:rPr lang="en-US" sz="1600" dirty="0">
                <a:solidFill>
                  <a:schemeClr val="bg1"/>
                </a:solidFill>
              </a:rPr>
              <a:t>Map physical spaces to provide directions and context that helps users find their way through and navigate to key locations in your space.</a:t>
            </a:r>
            <a:endParaRPr lang="en-US" sz="1600" b="1" dirty="0">
              <a:solidFill>
                <a:schemeClr val="bg1"/>
              </a:solidFill>
            </a:endParaRPr>
          </a:p>
        </p:txBody>
      </p:sp>
    </p:spTree>
    <p:extLst>
      <p:ext uri="{BB962C8B-B14F-4D97-AF65-F5344CB8AC3E}">
        <p14:creationId xmlns:p14="http://schemas.microsoft.com/office/powerpoint/2010/main" val="143684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737CDBE-203A-427E-8EF7-2187C6ABBE03}"/>
              </a:ext>
            </a:extLst>
          </p:cNvPr>
          <p:cNvSpPr txBox="1">
            <a:spLocks/>
          </p:cNvSpPr>
          <p:nvPr/>
        </p:nvSpPr>
        <p:spPr>
          <a:xfrm>
            <a:off x="865220" y="1270547"/>
            <a:ext cx="6565641" cy="32343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a:p>
          <a:p>
            <a:pPr algn="l"/>
            <a:endParaRPr lang="en-US" sz="1800"/>
          </a:p>
        </p:txBody>
      </p:sp>
      <p:sp>
        <p:nvSpPr>
          <p:cNvPr id="2" name="Rectangle 1">
            <a:extLst>
              <a:ext uri="{FF2B5EF4-FFF2-40B4-BE49-F238E27FC236}">
                <a16:creationId xmlns:a16="http://schemas.microsoft.com/office/drawing/2014/main" id="{BB7B9AAB-987B-4832-9946-4640E377D52C}"/>
              </a:ext>
            </a:extLst>
          </p:cNvPr>
          <p:cNvSpPr/>
          <p:nvPr/>
        </p:nvSpPr>
        <p:spPr>
          <a:xfrm>
            <a:off x="6128380" y="4561048"/>
            <a:ext cx="2604961" cy="1477328"/>
          </a:xfrm>
          <a:prstGeom prst="rect">
            <a:avLst/>
          </a:prstGeom>
        </p:spPr>
        <p:txBody>
          <a:bodyPr wrap="square">
            <a:spAutoFit/>
          </a:bodyPr>
          <a:lstStyle/>
          <a:p>
            <a:r>
              <a:rPr lang="en-US" dirty="0">
                <a:solidFill>
                  <a:srgbClr val="0A3D62"/>
                </a:solidFill>
                <a:latin typeface="CiscoSansTT Thin" panose="020B0203020201020303" pitchFamily="34" charset="0"/>
                <a:cs typeface="CiscoSansTT Thin" panose="020B0203020201020303" pitchFamily="34" charset="0"/>
              </a:rPr>
              <a:t>Cisco’s award-winning partner program has earned CRN’s 5-star ranking for six straight years. </a:t>
            </a:r>
          </a:p>
        </p:txBody>
      </p:sp>
      <p:pic>
        <p:nvPicPr>
          <p:cNvPr id="6" name="Picture 5">
            <a:extLst>
              <a:ext uri="{FF2B5EF4-FFF2-40B4-BE49-F238E27FC236}">
                <a16:creationId xmlns:a16="http://schemas.microsoft.com/office/drawing/2014/main" id="{3DFDABAD-3727-48A6-8E86-21451BB393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631"/>
            <a:ext cx="12192000" cy="4025900"/>
          </a:xfrm>
          <a:prstGeom prst="rect">
            <a:avLst/>
          </a:prstGeom>
        </p:spPr>
      </p:pic>
      <p:sp>
        <p:nvSpPr>
          <p:cNvPr id="9" name="Rectangle 8">
            <a:extLst>
              <a:ext uri="{FF2B5EF4-FFF2-40B4-BE49-F238E27FC236}">
                <a16:creationId xmlns:a16="http://schemas.microsoft.com/office/drawing/2014/main" id="{3D3D2610-1BF5-40D5-A246-D918DC74C2F3}"/>
              </a:ext>
            </a:extLst>
          </p:cNvPr>
          <p:cNvSpPr/>
          <p:nvPr/>
        </p:nvSpPr>
        <p:spPr>
          <a:xfrm>
            <a:off x="2772488" y="4561048"/>
            <a:ext cx="3322015" cy="1477328"/>
          </a:xfrm>
          <a:prstGeom prst="rect">
            <a:avLst/>
          </a:prstGeom>
        </p:spPr>
        <p:txBody>
          <a:bodyPr wrap="square">
            <a:spAutoFit/>
          </a:bodyPr>
          <a:lstStyle/>
          <a:p>
            <a:r>
              <a:rPr lang="en-US" dirty="0">
                <a:solidFill>
                  <a:srgbClr val="0A3D62"/>
                </a:solidFill>
                <a:latin typeface="CiscoSansTT Thin" panose="020B0203020201020303" pitchFamily="34" charset="0"/>
                <a:cs typeface="CiscoSansTT Thin" panose="020B0203020201020303" pitchFamily="34" charset="0"/>
              </a:rPr>
              <a:t>Partners like you generate nearly </a:t>
            </a:r>
            <a:r>
              <a:rPr lang="en-US" b="1" dirty="0">
                <a:solidFill>
                  <a:srgbClr val="E55039"/>
                </a:solidFill>
                <a:latin typeface="CiscoSansTT Thin" panose="020B0203020201020303" pitchFamily="34" charset="0"/>
                <a:cs typeface="CiscoSansTT Thin" panose="020B0203020201020303" pitchFamily="34" charset="0"/>
              </a:rPr>
              <a:t>85% </a:t>
            </a:r>
            <a:r>
              <a:rPr lang="en-US" dirty="0">
                <a:solidFill>
                  <a:srgbClr val="0A3D62"/>
                </a:solidFill>
                <a:latin typeface="CiscoSansTT Thin" panose="020B0203020201020303" pitchFamily="34" charset="0"/>
                <a:cs typeface="CiscoSansTT Thin" panose="020B0203020201020303" pitchFamily="34" charset="0"/>
              </a:rPr>
              <a:t>of Cisco deals. Cisco’s channel partner program is the best in the industry.</a:t>
            </a:r>
          </a:p>
        </p:txBody>
      </p:sp>
      <p:sp>
        <p:nvSpPr>
          <p:cNvPr id="10" name="Oval 155">
            <a:extLst>
              <a:ext uri="{FF2B5EF4-FFF2-40B4-BE49-F238E27FC236}">
                <a16:creationId xmlns:a16="http://schemas.microsoft.com/office/drawing/2014/main" id="{CC598132-BF77-412E-84B4-FF9FAA9FE51F}"/>
              </a:ext>
            </a:extLst>
          </p:cNvPr>
          <p:cNvSpPr>
            <a:spLocks noChangeArrowheads="1"/>
          </p:cNvSpPr>
          <p:nvPr/>
        </p:nvSpPr>
        <p:spPr bwMode="auto">
          <a:xfrm>
            <a:off x="700569" y="4391336"/>
            <a:ext cx="1736425" cy="1726175"/>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11" name="TextBox 10">
            <a:extLst>
              <a:ext uri="{FF2B5EF4-FFF2-40B4-BE49-F238E27FC236}">
                <a16:creationId xmlns:a16="http://schemas.microsoft.com/office/drawing/2014/main" id="{FF28FE00-69B7-4938-A389-42B407916F7C}"/>
              </a:ext>
            </a:extLst>
          </p:cNvPr>
          <p:cNvSpPr txBox="1"/>
          <p:nvPr/>
        </p:nvSpPr>
        <p:spPr>
          <a:xfrm>
            <a:off x="815801" y="4811302"/>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85%</a:t>
            </a:r>
          </a:p>
        </p:txBody>
      </p:sp>
      <p:sp>
        <p:nvSpPr>
          <p:cNvPr id="12" name="Arc 11">
            <a:extLst>
              <a:ext uri="{FF2B5EF4-FFF2-40B4-BE49-F238E27FC236}">
                <a16:creationId xmlns:a16="http://schemas.microsoft.com/office/drawing/2014/main" id="{04A2BAD3-45F8-4AE8-B30C-C865AC95CD7E}"/>
              </a:ext>
            </a:extLst>
          </p:cNvPr>
          <p:cNvSpPr/>
          <p:nvPr/>
        </p:nvSpPr>
        <p:spPr>
          <a:xfrm>
            <a:off x="708418" y="4404529"/>
            <a:ext cx="1737360" cy="1719072"/>
          </a:xfrm>
          <a:prstGeom prst="arc">
            <a:avLst>
              <a:gd name="adj1" fmla="val 16200000"/>
              <a:gd name="adj2" fmla="val 12561464"/>
            </a:avLst>
          </a:prstGeom>
          <a:ln w="136525" cap="rnd">
            <a:solidFill>
              <a:srgbClr val="E550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0709F8EB-184B-4D87-B19B-E98F864EB542}"/>
              </a:ext>
            </a:extLst>
          </p:cNvPr>
          <p:cNvSpPr/>
          <p:nvPr/>
        </p:nvSpPr>
        <p:spPr>
          <a:xfrm>
            <a:off x="9040090" y="4561048"/>
            <a:ext cx="2680058" cy="1200329"/>
          </a:xfrm>
          <a:prstGeom prst="rect">
            <a:avLst/>
          </a:prstGeom>
        </p:spPr>
        <p:txBody>
          <a:bodyPr wrap="square">
            <a:spAutoFit/>
          </a:bodyPr>
          <a:lstStyle/>
          <a:p>
            <a:r>
              <a:rPr lang="en-US" dirty="0">
                <a:solidFill>
                  <a:srgbClr val="0A3D62"/>
                </a:solidFill>
                <a:latin typeface="CiscoSansTT Thin" panose="020B0203020201020303" pitchFamily="34" charset="0"/>
                <a:cs typeface="CiscoSansTT Thin" panose="020B0203020201020303" pitchFamily="34" charset="0"/>
              </a:rPr>
              <a:t>Cisco and </a:t>
            </a:r>
            <a:r>
              <a:rPr lang="en-US" dirty="0">
                <a:solidFill>
                  <a:srgbClr val="0A3D62"/>
                </a:solidFill>
                <a:highlight>
                  <a:srgbClr val="FFFF00"/>
                </a:highlight>
                <a:latin typeface="CiscoSansTT Thin" panose="020B0203020201020303" pitchFamily="34" charset="0"/>
                <a:cs typeface="CiscoSansTT Thin" panose="020B0203020201020303" pitchFamily="34" charset="0"/>
              </a:rPr>
              <a:t>[Disti]</a:t>
            </a:r>
            <a:r>
              <a:rPr lang="en-US" dirty="0">
                <a:solidFill>
                  <a:srgbClr val="0A3D62"/>
                </a:solidFill>
                <a:latin typeface="CiscoSansTT Thin" panose="020B0203020201020303" pitchFamily="34" charset="0"/>
                <a:cs typeface="CiscoSansTT Thin" panose="020B0203020201020303" pitchFamily="34" charset="0"/>
              </a:rPr>
              <a:t> are easy to work with—we’re here to support you every step of the way.</a:t>
            </a:r>
          </a:p>
        </p:txBody>
      </p:sp>
      <p:sp>
        <p:nvSpPr>
          <p:cNvPr id="14" name="Rectangle 13">
            <a:extLst>
              <a:ext uri="{FF2B5EF4-FFF2-40B4-BE49-F238E27FC236}">
                <a16:creationId xmlns:a16="http://schemas.microsoft.com/office/drawing/2014/main" id="{5A83C752-C094-4AFB-AFDD-626DF00C7553}"/>
              </a:ext>
            </a:extLst>
          </p:cNvPr>
          <p:cNvSpPr/>
          <p:nvPr/>
        </p:nvSpPr>
        <p:spPr>
          <a:xfrm>
            <a:off x="0" y="-5459"/>
            <a:ext cx="12192000" cy="4025900"/>
          </a:xfrm>
          <a:prstGeom prst="rect">
            <a:avLst/>
          </a:prstGeom>
          <a:solidFill>
            <a:srgbClr val="0A3D62">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2B0E58B-F0D0-4733-BF50-752DEC588B52}"/>
              </a:ext>
            </a:extLst>
          </p:cNvPr>
          <p:cNvSpPr txBox="1">
            <a:spLocks/>
          </p:cNvSpPr>
          <p:nvPr/>
        </p:nvSpPr>
        <p:spPr>
          <a:xfrm>
            <a:off x="633663" y="1558716"/>
            <a:ext cx="1092168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rPr>
              <a:t>Partners are in our DNA.</a:t>
            </a:r>
          </a:p>
        </p:txBody>
      </p:sp>
    </p:spTree>
    <p:extLst>
      <p:ext uri="{BB962C8B-B14F-4D97-AF65-F5344CB8AC3E}">
        <p14:creationId xmlns:p14="http://schemas.microsoft.com/office/powerpoint/2010/main" val="237314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8F21C7C-44D5-48B9-957D-D2005E5CB497}"/>
              </a:ext>
            </a:extLst>
          </p:cNvPr>
          <p:cNvSpPr/>
          <p:nvPr/>
        </p:nvSpPr>
        <p:spPr>
          <a:xfrm>
            <a:off x="-1" y="265500"/>
            <a:ext cx="12037445" cy="1539023"/>
          </a:xfrm>
          <a:custGeom>
            <a:avLst/>
            <a:gdLst>
              <a:gd name="connsiteX0" fmla="*/ 0 w 12062846"/>
              <a:gd name="connsiteY0" fmla="*/ 0 h 1539023"/>
              <a:gd name="connsiteX1" fmla="*/ 12062846 w 12062846"/>
              <a:gd name="connsiteY1" fmla="*/ 0 h 1539023"/>
              <a:gd name="connsiteX2" fmla="*/ 12018745 w 12062846"/>
              <a:gd name="connsiteY2" fmla="*/ 92684 h 1539023"/>
              <a:gd name="connsiteX3" fmla="*/ 9182057 w 12062846"/>
              <a:gd name="connsiteY3" fmla="*/ 1539023 h 1539023"/>
              <a:gd name="connsiteX4" fmla="*/ 6229649 w 12062846"/>
              <a:gd name="connsiteY4" fmla="*/ 1539023 h 1539023"/>
              <a:gd name="connsiteX5" fmla="*/ 6103437 w 12062846"/>
              <a:gd name="connsiteY5" fmla="*/ 1539023 h 1539023"/>
              <a:gd name="connsiteX6" fmla="*/ 4835845 w 12062846"/>
              <a:gd name="connsiteY6" fmla="*/ 1539023 h 1539023"/>
              <a:gd name="connsiteX7" fmla="*/ 3151029 w 12062846"/>
              <a:gd name="connsiteY7" fmla="*/ 1539023 h 1539023"/>
              <a:gd name="connsiteX8" fmla="*/ 1883438 w 12062846"/>
              <a:gd name="connsiteY8" fmla="*/ 1539023 h 1539023"/>
              <a:gd name="connsiteX9" fmla="*/ 1757224 w 12062846"/>
              <a:gd name="connsiteY9" fmla="*/ 1539023 h 1539023"/>
              <a:gd name="connsiteX10" fmla="*/ 0 w 12062846"/>
              <a:gd name="connsiteY10" fmla="*/ 1539023 h 1539023"/>
              <a:gd name="connsiteX11" fmla="*/ 0 w 12062846"/>
              <a:gd name="connsiteY11" fmla="*/ 0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2846" h="1539023">
                <a:moveTo>
                  <a:pt x="0" y="0"/>
                </a:moveTo>
                <a:lnTo>
                  <a:pt x="12062846" y="0"/>
                </a:lnTo>
                <a:lnTo>
                  <a:pt x="12018745" y="92684"/>
                </a:lnTo>
                <a:cubicBezTo>
                  <a:pt x="11551384" y="942637"/>
                  <a:pt x="10457264" y="1539023"/>
                  <a:pt x="9182057" y="1539023"/>
                </a:cubicBezTo>
                <a:lnTo>
                  <a:pt x="6229649" y="1539023"/>
                </a:lnTo>
                <a:lnTo>
                  <a:pt x="6103437" y="1539023"/>
                </a:lnTo>
                <a:lnTo>
                  <a:pt x="4835845" y="1539023"/>
                </a:lnTo>
                <a:lnTo>
                  <a:pt x="3151029" y="1539023"/>
                </a:lnTo>
                <a:lnTo>
                  <a:pt x="1883438" y="1539023"/>
                </a:lnTo>
                <a:lnTo>
                  <a:pt x="1757224" y="1539023"/>
                </a:lnTo>
                <a:lnTo>
                  <a:pt x="0" y="1539023"/>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0D3FD203-3347-4380-BFA5-7F99C64ABE5B}"/>
              </a:ext>
            </a:extLst>
          </p:cNvPr>
          <p:cNvSpPr/>
          <p:nvPr/>
        </p:nvSpPr>
        <p:spPr>
          <a:xfrm rot="10800000" flipH="1">
            <a:off x="0" y="15061"/>
            <a:ext cx="12127428" cy="1745547"/>
          </a:xfrm>
          <a:custGeom>
            <a:avLst/>
            <a:gdLst>
              <a:gd name="connsiteX0" fmla="*/ 0 w 12127428"/>
              <a:gd name="connsiteY0" fmla="*/ 1539023 h 1539023"/>
              <a:gd name="connsiteX1" fmla="*/ 12127428 w 12127428"/>
              <a:gd name="connsiteY1" fmla="*/ 1539023 h 1539023"/>
              <a:gd name="connsiteX2" fmla="*/ 12083327 w 12127428"/>
              <a:gd name="connsiteY2" fmla="*/ 1446339 h 1539023"/>
              <a:gd name="connsiteX3" fmla="*/ 9246639 w 12127428"/>
              <a:gd name="connsiteY3" fmla="*/ 0 h 1539023"/>
              <a:gd name="connsiteX4" fmla="*/ 6294231 w 12127428"/>
              <a:gd name="connsiteY4" fmla="*/ 0 h 1539023"/>
              <a:gd name="connsiteX5" fmla="*/ 6168019 w 12127428"/>
              <a:gd name="connsiteY5" fmla="*/ 0 h 1539023"/>
              <a:gd name="connsiteX6" fmla="*/ 4900427 w 12127428"/>
              <a:gd name="connsiteY6" fmla="*/ 0 h 1539023"/>
              <a:gd name="connsiteX7" fmla="*/ 3215611 w 12127428"/>
              <a:gd name="connsiteY7" fmla="*/ 0 h 1539023"/>
              <a:gd name="connsiteX8" fmla="*/ 1948020 w 12127428"/>
              <a:gd name="connsiteY8" fmla="*/ 0 h 1539023"/>
              <a:gd name="connsiteX9" fmla="*/ 1821806 w 12127428"/>
              <a:gd name="connsiteY9" fmla="*/ 0 h 1539023"/>
              <a:gd name="connsiteX10" fmla="*/ 0 w 12127428"/>
              <a:gd name="connsiteY10" fmla="*/ 0 h 1539023"/>
              <a:gd name="connsiteX11" fmla="*/ 0 w 12127428"/>
              <a:gd name="connsiteY11" fmla="*/ 1539023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7428" h="1539023">
                <a:moveTo>
                  <a:pt x="0" y="1539023"/>
                </a:moveTo>
                <a:lnTo>
                  <a:pt x="12127428" y="1539023"/>
                </a:lnTo>
                <a:lnTo>
                  <a:pt x="12083327" y="1446339"/>
                </a:lnTo>
                <a:cubicBezTo>
                  <a:pt x="11615966" y="596386"/>
                  <a:pt x="10521846" y="0"/>
                  <a:pt x="9246639" y="0"/>
                </a:cubicBezTo>
                <a:lnTo>
                  <a:pt x="6294231" y="0"/>
                </a:lnTo>
                <a:lnTo>
                  <a:pt x="6168019" y="0"/>
                </a:lnTo>
                <a:lnTo>
                  <a:pt x="4900427" y="0"/>
                </a:lnTo>
                <a:lnTo>
                  <a:pt x="3215611" y="0"/>
                </a:lnTo>
                <a:lnTo>
                  <a:pt x="1948020" y="0"/>
                </a:lnTo>
                <a:lnTo>
                  <a:pt x="1821806" y="0"/>
                </a:lnTo>
                <a:lnTo>
                  <a:pt x="0" y="0"/>
                </a:lnTo>
                <a:lnTo>
                  <a:pt x="0" y="1539023"/>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C526F42C-F444-43BD-9447-104985A03129}"/>
              </a:ext>
            </a:extLst>
          </p:cNvPr>
          <p:cNvSpPr/>
          <p:nvPr/>
        </p:nvSpPr>
        <p:spPr>
          <a:xfrm rot="10800000" flipH="1">
            <a:off x="0" y="2363"/>
            <a:ext cx="12204700" cy="1670636"/>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7" name="Title 1">
            <a:extLst>
              <a:ext uri="{FF2B5EF4-FFF2-40B4-BE49-F238E27FC236}">
                <a16:creationId xmlns:a16="http://schemas.microsoft.com/office/drawing/2014/main" id="{97F9C0CC-CDA6-432D-9D3E-B7350434640A}"/>
              </a:ext>
            </a:extLst>
          </p:cNvPr>
          <p:cNvSpPr txBox="1">
            <a:spLocks/>
          </p:cNvSpPr>
          <p:nvPr/>
        </p:nvSpPr>
        <p:spPr>
          <a:xfrm>
            <a:off x="641196" y="265500"/>
            <a:ext cx="10515600" cy="62123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rPr>
              <a:t>We are Committed to Your Success </a:t>
            </a:r>
            <a:endParaRPr lang="en-US" sz="4400" dirty="0">
              <a:solidFill>
                <a:schemeClr val="bg1"/>
              </a:solidFill>
              <a:highlight>
                <a:srgbClr val="808080"/>
              </a:highlight>
            </a:endParaRPr>
          </a:p>
        </p:txBody>
      </p:sp>
      <p:sp>
        <p:nvSpPr>
          <p:cNvPr id="9" name="Rectangle 8">
            <a:extLst>
              <a:ext uri="{FF2B5EF4-FFF2-40B4-BE49-F238E27FC236}">
                <a16:creationId xmlns:a16="http://schemas.microsoft.com/office/drawing/2014/main" id="{4D868FAF-7539-40AC-ACF4-D9B150427F86}"/>
              </a:ext>
            </a:extLst>
          </p:cNvPr>
          <p:cNvSpPr/>
          <p:nvPr/>
        </p:nvSpPr>
        <p:spPr>
          <a:xfrm>
            <a:off x="1767952" y="2091920"/>
            <a:ext cx="3441057" cy="461665"/>
          </a:xfrm>
          <a:prstGeom prst="rect">
            <a:avLst/>
          </a:prstGeom>
        </p:spPr>
        <p:txBody>
          <a:bodyPr wrap="square">
            <a:spAutoFit/>
          </a:bodyPr>
          <a:lstStyle/>
          <a:p>
            <a:r>
              <a:rPr lang="en-US" sz="2400" b="1" dirty="0">
                <a:solidFill>
                  <a:srgbClr val="E55039"/>
                </a:solidFill>
              </a:rPr>
              <a:t>Profitability</a:t>
            </a:r>
          </a:p>
        </p:txBody>
      </p:sp>
      <p:grpSp>
        <p:nvGrpSpPr>
          <p:cNvPr id="11" name="Group 10">
            <a:extLst>
              <a:ext uri="{FF2B5EF4-FFF2-40B4-BE49-F238E27FC236}">
                <a16:creationId xmlns:a16="http://schemas.microsoft.com/office/drawing/2014/main" id="{B9863937-F38B-4504-A536-90763E9201BE}"/>
              </a:ext>
            </a:extLst>
          </p:cNvPr>
          <p:cNvGrpSpPr/>
          <p:nvPr/>
        </p:nvGrpSpPr>
        <p:grpSpPr>
          <a:xfrm>
            <a:off x="646715" y="2140788"/>
            <a:ext cx="920332" cy="914899"/>
            <a:chOff x="623337" y="2110101"/>
            <a:chExt cx="1736425" cy="1726175"/>
          </a:xfrm>
        </p:grpSpPr>
        <p:sp>
          <p:nvSpPr>
            <p:cNvPr id="13" name="Oval 155">
              <a:extLst>
                <a:ext uri="{FF2B5EF4-FFF2-40B4-BE49-F238E27FC236}">
                  <a16:creationId xmlns:a16="http://schemas.microsoft.com/office/drawing/2014/main" id="{6055A3A3-31D6-41A1-929F-1D21E8D50C65}"/>
                </a:ext>
              </a:extLst>
            </p:cNvPr>
            <p:cNvSpPr>
              <a:spLocks noChangeArrowheads="1"/>
            </p:cNvSpPr>
            <p:nvPr/>
          </p:nvSpPr>
          <p:spPr bwMode="auto">
            <a:xfrm>
              <a:off x="623337" y="2110101"/>
              <a:ext cx="1736425" cy="1726175"/>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pic>
          <p:nvPicPr>
            <p:cNvPr id="32" name="Graphic 31">
              <a:extLst>
                <a:ext uri="{FF2B5EF4-FFF2-40B4-BE49-F238E27FC236}">
                  <a16:creationId xmlns:a16="http://schemas.microsoft.com/office/drawing/2014/main" id="{BF5ADC19-C814-4AB8-9729-C10F3E348F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103" y="2315769"/>
              <a:ext cx="1313985" cy="1313985"/>
            </a:xfrm>
            <a:prstGeom prst="rect">
              <a:avLst/>
            </a:prstGeom>
          </p:spPr>
        </p:pic>
      </p:grpSp>
      <p:sp>
        <p:nvSpPr>
          <p:cNvPr id="30" name="Oval 155">
            <a:extLst>
              <a:ext uri="{FF2B5EF4-FFF2-40B4-BE49-F238E27FC236}">
                <a16:creationId xmlns:a16="http://schemas.microsoft.com/office/drawing/2014/main" id="{045F920C-373D-4823-94E6-428822D47637}"/>
              </a:ext>
            </a:extLst>
          </p:cNvPr>
          <p:cNvSpPr>
            <a:spLocks noChangeArrowheads="1"/>
          </p:cNvSpPr>
          <p:nvPr/>
        </p:nvSpPr>
        <p:spPr bwMode="auto">
          <a:xfrm>
            <a:off x="6318322" y="4851653"/>
            <a:ext cx="920332" cy="914899"/>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pic>
        <p:nvPicPr>
          <p:cNvPr id="37" name="Graphic 36">
            <a:extLst>
              <a:ext uri="{FF2B5EF4-FFF2-40B4-BE49-F238E27FC236}">
                <a16:creationId xmlns:a16="http://schemas.microsoft.com/office/drawing/2014/main" id="{8D214EDB-3E5F-4AAD-8B09-A0E8BD2E24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92531" y="5090674"/>
            <a:ext cx="778162" cy="453778"/>
          </a:xfrm>
          <a:prstGeom prst="rect">
            <a:avLst/>
          </a:prstGeom>
        </p:spPr>
      </p:pic>
      <p:sp>
        <p:nvSpPr>
          <p:cNvPr id="18" name="Rectangle 17">
            <a:extLst>
              <a:ext uri="{FF2B5EF4-FFF2-40B4-BE49-F238E27FC236}">
                <a16:creationId xmlns:a16="http://schemas.microsoft.com/office/drawing/2014/main" id="{B6036166-306B-42E6-8CA2-EFCAA9E095EF}"/>
              </a:ext>
            </a:extLst>
          </p:cNvPr>
          <p:cNvSpPr/>
          <p:nvPr/>
        </p:nvSpPr>
        <p:spPr>
          <a:xfrm>
            <a:off x="641195" y="776331"/>
            <a:ext cx="9404505" cy="646331"/>
          </a:xfrm>
          <a:prstGeom prst="rect">
            <a:avLst/>
          </a:prstGeom>
        </p:spPr>
        <p:txBody>
          <a:bodyPr wrap="square">
            <a:spAutoFit/>
          </a:bodyPr>
          <a:lstStyle/>
          <a:p>
            <a:r>
              <a:rPr lang="en-US" dirty="0">
                <a:solidFill>
                  <a:srgbClr val="0A3D62"/>
                </a:solidFill>
              </a:rPr>
              <a:t>No matter where you are with your small business practice, we have the resources and support to help you create a profitable and sustainable practice in this important market segment. </a:t>
            </a:r>
          </a:p>
        </p:txBody>
      </p:sp>
      <p:sp>
        <p:nvSpPr>
          <p:cNvPr id="2" name="TextBox 1">
            <a:extLst>
              <a:ext uri="{FF2B5EF4-FFF2-40B4-BE49-F238E27FC236}">
                <a16:creationId xmlns:a16="http://schemas.microsoft.com/office/drawing/2014/main" id="{0DF765EA-8001-40FB-8FD8-8B346672FC11}"/>
              </a:ext>
            </a:extLst>
          </p:cNvPr>
          <p:cNvSpPr txBox="1"/>
          <p:nvPr/>
        </p:nvSpPr>
        <p:spPr>
          <a:xfrm>
            <a:off x="1767952" y="2537243"/>
            <a:ext cx="4003674"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A3D62"/>
                </a:solidFill>
              </a:rPr>
              <a:t>OIP -  Rapid deal approval, protection and reward for hunting new business</a:t>
            </a:r>
          </a:p>
          <a:p>
            <a:pPr marL="171450" indent="-171450">
              <a:buFont typeface="Arial" panose="020B0604020202020204" pitchFamily="34" charset="0"/>
              <a:buChar char="•"/>
            </a:pPr>
            <a:r>
              <a:rPr lang="en-US" sz="1200" dirty="0">
                <a:solidFill>
                  <a:srgbClr val="0A3D62"/>
                </a:solidFill>
              </a:rPr>
              <a:t>Simple IT – rebate for bundling Meraki, security, and collaboration</a:t>
            </a:r>
          </a:p>
          <a:p>
            <a:pPr marL="171450" indent="-171450">
              <a:buFont typeface="Arial" panose="020B0604020202020204" pitchFamily="34" charset="0"/>
              <a:buChar char="•"/>
            </a:pPr>
            <a:r>
              <a:rPr lang="en-US" sz="1200" dirty="0">
                <a:solidFill>
                  <a:srgbClr val="0A3D62"/>
                </a:solidFill>
              </a:rPr>
              <a:t>Perform Plus – Rebates for selling to into SMB</a:t>
            </a:r>
          </a:p>
          <a:p>
            <a:pPr marL="171450" indent="-171450">
              <a:buFont typeface="Arial" panose="020B0604020202020204" pitchFamily="34" charset="0"/>
              <a:buChar char="•"/>
            </a:pPr>
            <a:r>
              <a:rPr lang="en-US" sz="1200" dirty="0">
                <a:solidFill>
                  <a:srgbClr val="0A3D62"/>
                </a:solidFill>
              </a:rPr>
              <a:t>CMSP – Cisco’s MSP Partner Program</a:t>
            </a:r>
          </a:p>
          <a:p>
            <a:pPr marL="171450" indent="-171450">
              <a:buFont typeface="Arial" panose="020B0604020202020204" pitchFamily="34" charset="0"/>
              <a:buChar char="•"/>
            </a:pPr>
            <a:r>
              <a:rPr lang="en-US" sz="1200" dirty="0">
                <a:solidFill>
                  <a:srgbClr val="0A3D62"/>
                </a:solidFill>
              </a:rPr>
              <a:t>Fast Track - Competitive pricing to help close deals faster</a:t>
            </a:r>
          </a:p>
          <a:p>
            <a:pPr marL="171450" indent="-171450">
              <a:buFont typeface="Arial" panose="020B0604020202020204" pitchFamily="34" charset="0"/>
              <a:buChar char="•"/>
            </a:pPr>
            <a:r>
              <a:rPr lang="en-US" sz="1200" dirty="0">
                <a:solidFill>
                  <a:srgbClr val="0A3D62"/>
                </a:solidFill>
              </a:rPr>
              <a:t>Seller Rewards – incentives for individual Partner sellers</a:t>
            </a:r>
          </a:p>
          <a:p>
            <a:pPr marL="171450" indent="-171450">
              <a:buFont typeface="Arial" panose="020B0604020202020204" pitchFamily="34" charset="0"/>
              <a:buChar char="•"/>
            </a:pPr>
            <a:r>
              <a:rPr lang="en-US" sz="1200" dirty="0">
                <a:solidFill>
                  <a:srgbClr val="0A3D62"/>
                </a:solidFill>
              </a:rPr>
              <a:t>Cisco Capital - 0% financing over 3 years (not available everywhere)</a:t>
            </a:r>
          </a:p>
          <a:p>
            <a:pPr marL="171450" indent="-171450">
              <a:buFont typeface="Arial" panose="020B0604020202020204" pitchFamily="34" charset="0"/>
              <a:buChar char="•"/>
            </a:pPr>
            <a:r>
              <a:rPr lang="en-US" sz="1200" dirty="0">
                <a:solidFill>
                  <a:srgbClr val="0A3D62"/>
                </a:solidFill>
              </a:rPr>
              <a:t>X-Sell/VDC - Seller Training and Lead Generation*</a:t>
            </a:r>
          </a:p>
        </p:txBody>
      </p:sp>
      <p:sp>
        <p:nvSpPr>
          <p:cNvPr id="26" name="Rectangle 25">
            <a:extLst>
              <a:ext uri="{FF2B5EF4-FFF2-40B4-BE49-F238E27FC236}">
                <a16:creationId xmlns:a16="http://schemas.microsoft.com/office/drawing/2014/main" id="{6F9935F4-C5CD-4768-98C6-BF9F9031E3F3}"/>
              </a:ext>
            </a:extLst>
          </p:cNvPr>
          <p:cNvSpPr/>
          <p:nvPr/>
        </p:nvSpPr>
        <p:spPr>
          <a:xfrm>
            <a:off x="1767951" y="4747290"/>
            <a:ext cx="3441057" cy="461665"/>
          </a:xfrm>
          <a:prstGeom prst="rect">
            <a:avLst/>
          </a:prstGeom>
        </p:spPr>
        <p:txBody>
          <a:bodyPr wrap="square">
            <a:spAutoFit/>
          </a:bodyPr>
          <a:lstStyle/>
          <a:p>
            <a:r>
              <a:rPr lang="en-US" sz="2400" b="1" dirty="0">
                <a:solidFill>
                  <a:srgbClr val="E55039"/>
                </a:solidFill>
              </a:rPr>
              <a:t>Support</a:t>
            </a:r>
          </a:p>
        </p:txBody>
      </p:sp>
      <p:grpSp>
        <p:nvGrpSpPr>
          <p:cNvPr id="8" name="Group 7">
            <a:extLst>
              <a:ext uri="{FF2B5EF4-FFF2-40B4-BE49-F238E27FC236}">
                <a16:creationId xmlns:a16="http://schemas.microsoft.com/office/drawing/2014/main" id="{879216D3-93AE-4668-9C1F-9A8C653C826D}"/>
              </a:ext>
            </a:extLst>
          </p:cNvPr>
          <p:cNvGrpSpPr/>
          <p:nvPr/>
        </p:nvGrpSpPr>
        <p:grpSpPr>
          <a:xfrm>
            <a:off x="662908" y="4830600"/>
            <a:ext cx="920332" cy="914899"/>
            <a:chOff x="6306733" y="2117535"/>
            <a:chExt cx="1736425" cy="1726175"/>
          </a:xfrm>
        </p:grpSpPr>
        <p:sp>
          <p:nvSpPr>
            <p:cNvPr id="24" name="Oval 155">
              <a:extLst>
                <a:ext uri="{FF2B5EF4-FFF2-40B4-BE49-F238E27FC236}">
                  <a16:creationId xmlns:a16="http://schemas.microsoft.com/office/drawing/2014/main" id="{B3A3C246-4917-4CF6-879B-3890D20415A3}"/>
                </a:ext>
              </a:extLst>
            </p:cNvPr>
            <p:cNvSpPr>
              <a:spLocks noChangeArrowheads="1"/>
            </p:cNvSpPr>
            <p:nvPr/>
          </p:nvSpPr>
          <p:spPr bwMode="auto">
            <a:xfrm>
              <a:off x="6306733" y="2117535"/>
              <a:ext cx="1736425" cy="1726175"/>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pic>
          <p:nvPicPr>
            <p:cNvPr id="35" name="Graphic 34">
              <a:extLst>
                <a:ext uri="{FF2B5EF4-FFF2-40B4-BE49-F238E27FC236}">
                  <a16:creationId xmlns:a16="http://schemas.microsoft.com/office/drawing/2014/main" id="{5A5DA82E-7242-44DF-BD50-B523A7E809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4150" y="2512505"/>
              <a:ext cx="1172495" cy="1011050"/>
            </a:xfrm>
            <a:prstGeom prst="rect">
              <a:avLst/>
            </a:prstGeom>
          </p:spPr>
        </p:pic>
      </p:grpSp>
      <p:sp>
        <p:nvSpPr>
          <p:cNvPr id="25" name="TextBox 24">
            <a:extLst>
              <a:ext uri="{FF2B5EF4-FFF2-40B4-BE49-F238E27FC236}">
                <a16:creationId xmlns:a16="http://schemas.microsoft.com/office/drawing/2014/main" id="{13208FF8-E7DD-4EF8-8DFC-7007A9E882ED}"/>
              </a:ext>
            </a:extLst>
          </p:cNvPr>
          <p:cNvSpPr txBox="1"/>
          <p:nvPr/>
        </p:nvSpPr>
        <p:spPr>
          <a:xfrm>
            <a:off x="1776793" y="5185298"/>
            <a:ext cx="3868026"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A3D62"/>
                </a:solidFill>
              </a:rPr>
              <a:t>Cisco and Distributor sales support</a:t>
            </a:r>
          </a:p>
          <a:p>
            <a:pPr marL="171450" indent="-171450">
              <a:buFont typeface="Arial" panose="020B0604020202020204" pitchFamily="34" charset="0"/>
              <a:buChar char="•"/>
            </a:pPr>
            <a:r>
              <a:rPr lang="en-US" sz="1200" dirty="0">
                <a:solidFill>
                  <a:srgbClr val="0A3D62"/>
                </a:solidFill>
              </a:rPr>
              <a:t>Small Business Cisco partner events*</a:t>
            </a:r>
          </a:p>
          <a:p>
            <a:pPr marL="171450" indent="-171450">
              <a:buFont typeface="Arial" panose="020B0604020202020204" pitchFamily="34" charset="0"/>
              <a:buChar char="•"/>
            </a:pPr>
            <a:r>
              <a:rPr lang="en-US" sz="1200" dirty="0">
                <a:solidFill>
                  <a:srgbClr val="0A3D62"/>
                </a:solidFill>
              </a:rPr>
              <a:t>Community events with Cisco executives* </a:t>
            </a:r>
          </a:p>
        </p:txBody>
      </p:sp>
      <p:sp>
        <p:nvSpPr>
          <p:cNvPr id="27" name="Oval 155">
            <a:extLst>
              <a:ext uri="{FF2B5EF4-FFF2-40B4-BE49-F238E27FC236}">
                <a16:creationId xmlns:a16="http://schemas.microsoft.com/office/drawing/2014/main" id="{1DCB02DD-3E38-46E0-8B87-962E99AB61D4}"/>
              </a:ext>
            </a:extLst>
          </p:cNvPr>
          <p:cNvSpPr>
            <a:spLocks noChangeArrowheads="1"/>
          </p:cNvSpPr>
          <p:nvPr/>
        </p:nvSpPr>
        <p:spPr bwMode="auto">
          <a:xfrm>
            <a:off x="6351372" y="2229484"/>
            <a:ext cx="920332" cy="914899"/>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pic>
        <p:nvPicPr>
          <p:cNvPr id="33" name="Graphic 32">
            <a:extLst>
              <a:ext uri="{FF2B5EF4-FFF2-40B4-BE49-F238E27FC236}">
                <a16:creationId xmlns:a16="http://schemas.microsoft.com/office/drawing/2014/main" id="{BD87B5ED-61F3-4B92-AC6A-BE44016405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20339" y="2305267"/>
            <a:ext cx="792043" cy="551348"/>
          </a:xfrm>
          <a:prstGeom prst="rect">
            <a:avLst/>
          </a:prstGeom>
        </p:spPr>
      </p:pic>
      <p:grpSp>
        <p:nvGrpSpPr>
          <p:cNvPr id="16" name="Group 15">
            <a:extLst>
              <a:ext uri="{FF2B5EF4-FFF2-40B4-BE49-F238E27FC236}">
                <a16:creationId xmlns:a16="http://schemas.microsoft.com/office/drawing/2014/main" id="{7EBA4678-1521-4D15-B31E-A09EFA756BEC}"/>
              </a:ext>
            </a:extLst>
          </p:cNvPr>
          <p:cNvGrpSpPr/>
          <p:nvPr/>
        </p:nvGrpSpPr>
        <p:grpSpPr>
          <a:xfrm>
            <a:off x="7379802" y="4735679"/>
            <a:ext cx="3932760" cy="1255878"/>
            <a:chOff x="7634559" y="2136346"/>
            <a:chExt cx="3932760" cy="1255878"/>
          </a:xfrm>
        </p:grpSpPr>
        <p:sp>
          <p:nvSpPr>
            <p:cNvPr id="23" name="Rectangle 22">
              <a:extLst>
                <a:ext uri="{FF2B5EF4-FFF2-40B4-BE49-F238E27FC236}">
                  <a16:creationId xmlns:a16="http://schemas.microsoft.com/office/drawing/2014/main" id="{F89B661B-396A-4A94-AD22-2FD07244ABAE}"/>
                </a:ext>
              </a:extLst>
            </p:cNvPr>
            <p:cNvSpPr/>
            <p:nvPr/>
          </p:nvSpPr>
          <p:spPr>
            <a:xfrm>
              <a:off x="7634559" y="2136346"/>
              <a:ext cx="3441057" cy="461665"/>
            </a:xfrm>
            <a:prstGeom prst="rect">
              <a:avLst/>
            </a:prstGeom>
          </p:spPr>
          <p:txBody>
            <a:bodyPr wrap="square">
              <a:spAutoFit/>
            </a:bodyPr>
            <a:lstStyle/>
            <a:p>
              <a:r>
                <a:rPr lang="en-US" sz="2400" b="1" dirty="0">
                  <a:solidFill>
                    <a:srgbClr val="E55039"/>
                  </a:solidFill>
                </a:rPr>
                <a:t>Enablement</a:t>
              </a:r>
            </a:p>
          </p:txBody>
        </p:sp>
        <p:sp>
          <p:nvSpPr>
            <p:cNvPr id="28" name="TextBox 27">
              <a:extLst>
                <a:ext uri="{FF2B5EF4-FFF2-40B4-BE49-F238E27FC236}">
                  <a16:creationId xmlns:a16="http://schemas.microsoft.com/office/drawing/2014/main" id="{B20CD407-14A1-4C64-81B8-90A51C64D45E}"/>
                </a:ext>
              </a:extLst>
            </p:cNvPr>
            <p:cNvSpPr txBox="1"/>
            <p:nvPr/>
          </p:nvSpPr>
          <p:spPr>
            <a:xfrm>
              <a:off x="7699293" y="2561227"/>
              <a:ext cx="3868026"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A3D62"/>
                  </a:solidFill>
                </a:rPr>
                <a:t>SMB Specialization</a:t>
              </a:r>
            </a:p>
            <a:p>
              <a:pPr marL="171450" indent="-171450">
                <a:buFont typeface="Arial" panose="020B0604020202020204" pitchFamily="34" charset="0"/>
                <a:buChar char="•"/>
              </a:pPr>
              <a:r>
                <a:rPr lang="en-US" sz="1200" dirty="0">
                  <a:solidFill>
                    <a:srgbClr val="0A3D62"/>
                  </a:solidFill>
                </a:rPr>
                <a:t>Training, webinars, demos and trials</a:t>
              </a:r>
            </a:p>
            <a:p>
              <a:pPr marL="171450" indent="-171450">
                <a:buFont typeface="Arial" panose="020B0604020202020204" pitchFamily="34" charset="0"/>
                <a:buChar char="•"/>
              </a:pPr>
              <a:r>
                <a:rPr lang="en-US" sz="1200" dirty="0">
                  <a:solidFill>
                    <a:srgbClr val="0A3D62"/>
                  </a:solidFill>
                </a:rPr>
                <a:t>Sales Connect </a:t>
              </a:r>
            </a:p>
            <a:p>
              <a:pPr marL="171450" indent="-171450">
                <a:buFont typeface="Arial" panose="020B0604020202020204" pitchFamily="34" charset="0"/>
                <a:buChar char="•"/>
              </a:pPr>
              <a:r>
                <a:rPr lang="en-US" sz="1200" dirty="0">
                  <a:solidFill>
                    <a:srgbClr val="0A3D62"/>
                  </a:solidFill>
                </a:rPr>
                <a:t>Cisco Partner Community</a:t>
              </a:r>
            </a:p>
          </p:txBody>
        </p:sp>
      </p:grpSp>
      <p:grpSp>
        <p:nvGrpSpPr>
          <p:cNvPr id="15" name="Group 14">
            <a:extLst>
              <a:ext uri="{FF2B5EF4-FFF2-40B4-BE49-F238E27FC236}">
                <a16:creationId xmlns:a16="http://schemas.microsoft.com/office/drawing/2014/main" id="{14ECD47E-8D1D-4514-8AB4-33918629D1EE}"/>
              </a:ext>
            </a:extLst>
          </p:cNvPr>
          <p:cNvGrpSpPr/>
          <p:nvPr/>
        </p:nvGrpSpPr>
        <p:grpSpPr>
          <a:xfrm>
            <a:off x="7379802" y="2112151"/>
            <a:ext cx="3901077" cy="1616958"/>
            <a:chOff x="7677259" y="4735679"/>
            <a:chExt cx="3901077" cy="1616958"/>
          </a:xfrm>
        </p:grpSpPr>
        <p:sp>
          <p:nvSpPr>
            <p:cNvPr id="29" name="Rectangle 28">
              <a:extLst>
                <a:ext uri="{FF2B5EF4-FFF2-40B4-BE49-F238E27FC236}">
                  <a16:creationId xmlns:a16="http://schemas.microsoft.com/office/drawing/2014/main" id="{8C53A524-AD58-4061-A8D6-B6AAD601473E}"/>
                </a:ext>
              </a:extLst>
            </p:cNvPr>
            <p:cNvSpPr/>
            <p:nvPr/>
          </p:nvSpPr>
          <p:spPr>
            <a:xfrm>
              <a:off x="7677259" y="4735679"/>
              <a:ext cx="3441057" cy="461665"/>
            </a:xfrm>
            <a:prstGeom prst="rect">
              <a:avLst/>
            </a:prstGeom>
          </p:spPr>
          <p:txBody>
            <a:bodyPr wrap="square">
              <a:spAutoFit/>
            </a:bodyPr>
            <a:lstStyle/>
            <a:p>
              <a:r>
                <a:rPr lang="en-US" sz="2400" b="1" dirty="0">
                  <a:solidFill>
                    <a:srgbClr val="E55039"/>
                  </a:solidFill>
                </a:rPr>
                <a:t>Marketing</a:t>
              </a:r>
            </a:p>
          </p:txBody>
        </p:sp>
        <p:sp>
          <p:nvSpPr>
            <p:cNvPr id="31" name="TextBox 30">
              <a:extLst>
                <a:ext uri="{FF2B5EF4-FFF2-40B4-BE49-F238E27FC236}">
                  <a16:creationId xmlns:a16="http://schemas.microsoft.com/office/drawing/2014/main" id="{89B1DDF0-9DD8-42EC-8C04-1F0C652C874C}"/>
                </a:ext>
              </a:extLst>
            </p:cNvPr>
            <p:cNvSpPr txBox="1"/>
            <p:nvPr/>
          </p:nvSpPr>
          <p:spPr>
            <a:xfrm>
              <a:off x="7710310" y="5152308"/>
              <a:ext cx="3868026"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A3D62"/>
                  </a:solidFill>
                </a:rPr>
                <a:t>Marketing Velocity Central (MVC) -  Cobranded campaigns and assets</a:t>
              </a:r>
            </a:p>
            <a:p>
              <a:pPr marL="171450" indent="-171450">
                <a:buFont typeface="Arial" panose="020B0604020202020204" pitchFamily="34" charset="0"/>
                <a:buChar char="•"/>
              </a:pPr>
              <a:r>
                <a:rPr lang="en-US" sz="1200" dirty="0">
                  <a:solidFill>
                    <a:srgbClr val="0A3D62"/>
                  </a:solidFill>
                </a:rPr>
                <a:t>Lead generation, Radius Program*</a:t>
              </a:r>
            </a:p>
            <a:p>
              <a:pPr marL="171450" indent="-171450">
                <a:buFont typeface="Arial" panose="020B0604020202020204" pitchFamily="34" charset="0"/>
                <a:buChar char="•"/>
              </a:pPr>
              <a:r>
                <a:rPr lang="en-US" sz="1200" dirty="0">
                  <a:solidFill>
                    <a:srgbClr val="0A3D62"/>
                  </a:solidFill>
                </a:rPr>
                <a:t>Joint Marketing Funds (JMF)*</a:t>
              </a:r>
            </a:p>
            <a:p>
              <a:pPr marL="171450" indent="-171450">
                <a:buFont typeface="Arial" panose="020B0604020202020204" pitchFamily="34" charset="0"/>
                <a:buChar char="•"/>
              </a:pPr>
              <a:r>
                <a:rPr lang="en-US" sz="1200" dirty="0">
                  <a:solidFill>
                    <a:srgbClr val="0A3D62"/>
                  </a:solidFill>
                </a:rPr>
                <a:t>Content Syndication*</a:t>
              </a:r>
            </a:p>
            <a:p>
              <a:pPr marL="171450" indent="-171450">
                <a:buFont typeface="Arial" panose="020B0604020202020204" pitchFamily="34" charset="0"/>
                <a:buChar char="•"/>
              </a:pPr>
              <a:r>
                <a:rPr lang="en-US" sz="1200" dirty="0">
                  <a:solidFill>
                    <a:srgbClr val="0A3D62"/>
                  </a:solidFill>
                </a:rPr>
                <a:t>eCommerce tools*</a:t>
              </a:r>
            </a:p>
          </p:txBody>
        </p:sp>
      </p:grpSp>
      <p:sp>
        <p:nvSpPr>
          <p:cNvPr id="34" name="TextBox 33">
            <a:extLst>
              <a:ext uri="{FF2B5EF4-FFF2-40B4-BE49-F238E27FC236}">
                <a16:creationId xmlns:a16="http://schemas.microsoft.com/office/drawing/2014/main" id="{4187E528-9EB8-4EE5-8803-F3906D6394F4}"/>
              </a:ext>
            </a:extLst>
          </p:cNvPr>
          <p:cNvSpPr txBox="1"/>
          <p:nvPr/>
        </p:nvSpPr>
        <p:spPr>
          <a:xfrm>
            <a:off x="3843304" y="6288657"/>
            <a:ext cx="58703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rgbClr val="0A3D62"/>
                </a:solidFill>
              </a:rPr>
              <a:t>* May not be available in all regions and to all Partners</a:t>
            </a:r>
          </a:p>
        </p:txBody>
      </p:sp>
    </p:spTree>
    <p:extLst>
      <p:ext uri="{BB962C8B-B14F-4D97-AF65-F5344CB8AC3E}">
        <p14:creationId xmlns:p14="http://schemas.microsoft.com/office/powerpoint/2010/main" val="95102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21179A-9EE5-4313-B42C-DA08C78AE266}"/>
              </a:ext>
            </a:extLst>
          </p:cNvPr>
          <p:cNvSpPr/>
          <p:nvPr/>
        </p:nvSpPr>
        <p:spPr>
          <a:xfrm>
            <a:off x="623208" y="2767042"/>
            <a:ext cx="10881011" cy="369332"/>
          </a:xfrm>
          <a:prstGeom prst="rect">
            <a:avLst/>
          </a:prstGeom>
        </p:spPr>
        <p:txBody>
          <a:bodyPr wrap="square">
            <a:spAutoFit/>
          </a:bodyPr>
          <a:lstStyle/>
          <a:p>
            <a:r>
              <a:rPr lang="en-US" dirty="0">
                <a:solidFill>
                  <a:srgbClr val="0A3D62"/>
                </a:solidFill>
              </a:rPr>
              <a:t>Completing the SMB Specialization unlocks incentives and rewards for Partners, including up to:</a:t>
            </a:r>
          </a:p>
        </p:txBody>
      </p:sp>
      <p:sp>
        <p:nvSpPr>
          <p:cNvPr id="5" name="TextBox 4">
            <a:extLst>
              <a:ext uri="{FF2B5EF4-FFF2-40B4-BE49-F238E27FC236}">
                <a16:creationId xmlns:a16="http://schemas.microsoft.com/office/drawing/2014/main" id="{C383F402-7613-4A7E-A7B7-33FDC1667901}"/>
              </a:ext>
            </a:extLst>
          </p:cNvPr>
          <p:cNvSpPr txBox="1"/>
          <p:nvPr/>
        </p:nvSpPr>
        <p:spPr>
          <a:xfrm>
            <a:off x="1778139" y="5077072"/>
            <a:ext cx="2122252" cy="1200329"/>
          </a:xfrm>
          <a:prstGeom prst="rect">
            <a:avLst/>
          </a:prstGeom>
          <a:noFill/>
        </p:spPr>
        <p:txBody>
          <a:bodyPr wrap="square" rtlCol="0">
            <a:spAutoFit/>
          </a:bodyPr>
          <a:lstStyle/>
          <a:p>
            <a:pPr lvl="0" algn="ctr" defTabSz="457200" fontAlgn="base">
              <a:spcBef>
                <a:spcPct val="0"/>
              </a:spcBef>
              <a:spcAft>
                <a:spcPct val="0"/>
              </a:spcAft>
              <a:defRPr/>
            </a:pPr>
            <a:r>
              <a:rPr lang="en-US" dirty="0">
                <a:solidFill>
                  <a:srgbClr val="0A3D62"/>
                </a:solidFill>
                <a:ea typeface="ＭＳ Ｐゴシック" charset="0"/>
              </a:rPr>
              <a:t>rebates* and bonuses for</a:t>
            </a:r>
          </a:p>
          <a:p>
            <a:pPr lvl="0" algn="ctr" defTabSz="457200" fontAlgn="base">
              <a:spcBef>
                <a:spcPct val="0"/>
              </a:spcBef>
              <a:spcAft>
                <a:spcPct val="0"/>
              </a:spcAft>
              <a:defRPr/>
            </a:pPr>
            <a:r>
              <a:rPr lang="en-US" dirty="0">
                <a:solidFill>
                  <a:srgbClr val="0A3D62"/>
                </a:solidFill>
                <a:ea typeface="ＭＳ Ｐゴシック" charset="0"/>
              </a:rPr>
              <a:t>growth and x-architecture sales</a:t>
            </a:r>
          </a:p>
        </p:txBody>
      </p:sp>
      <p:sp>
        <p:nvSpPr>
          <p:cNvPr id="14" name="TextBox 13">
            <a:extLst>
              <a:ext uri="{FF2B5EF4-FFF2-40B4-BE49-F238E27FC236}">
                <a16:creationId xmlns:a16="http://schemas.microsoft.com/office/drawing/2014/main" id="{B4423F17-5DB4-4299-B5B7-883B8760B29A}"/>
              </a:ext>
            </a:extLst>
          </p:cNvPr>
          <p:cNvSpPr txBox="1"/>
          <p:nvPr/>
        </p:nvSpPr>
        <p:spPr>
          <a:xfrm>
            <a:off x="7727570" y="5033794"/>
            <a:ext cx="2533968" cy="923330"/>
          </a:xfrm>
          <a:prstGeom prst="rect">
            <a:avLst/>
          </a:prstGeom>
          <a:noFill/>
        </p:spPr>
        <p:txBody>
          <a:bodyPr wrap="square" rtlCol="0">
            <a:spAutoFit/>
          </a:bodyPr>
          <a:lstStyle/>
          <a:p>
            <a:pPr lvl="0" algn="ctr" defTabSz="457200" fontAlgn="base">
              <a:spcBef>
                <a:spcPct val="0"/>
              </a:spcBef>
              <a:spcAft>
                <a:spcPct val="0"/>
              </a:spcAft>
              <a:defRPr/>
            </a:pPr>
            <a:r>
              <a:rPr lang="en-US" dirty="0">
                <a:solidFill>
                  <a:srgbClr val="0A3D62"/>
                </a:solidFill>
                <a:ea typeface="ＭＳ Ｐゴシック" charset="0"/>
              </a:rPr>
              <a:t>rebate* when</a:t>
            </a:r>
          </a:p>
          <a:p>
            <a:pPr lvl="0" algn="ctr" defTabSz="457200" fontAlgn="base">
              <a:spcBef>
                <a:spcPct val="0"/>
              </a:spcBef>
              <a:spcAft>
                <a:spcPct val="0"/>
              </a:spcAft>
              <a:defRPr/>
            </a:pPr>
            <a:r>
              <a:rPr lang="en-US" dirty="0">
                <a:solidFill>
                  <a:srgbClr val="0A3D62"/>
                </a:solidFill>
                <a:ea typeface="ＭＳ Ｐゴシック" charset="0"/>
              </a:rPr>
              <a:t>you displace Cisco competitors</a:t>
            </a:r>
          </a:p>
        </p:txBody>
      </p:sp>
      <p:sp>
        <p:nvSpPr>
          <p:cNvPr id="16" name="TextBox 15">
            <a:extLst>
              <a:ext uri="{FF2B5EF4-FFF2-40B4-BE49-F238E27FC236}">
                <a16:creationId xmlns:a16="http://schemas.microsoft.com/office/drawing/2014/main" id="{D682BE7F-3648-48F5-A735-81AF4352C4C0}"/>
              </a:ext>
            </a:extLst>
          </p:cNvPr>
          <p:cNvSpPr txBox="1"/>
          <p:nvPr/>
        </p:nvSpPr>
        <p:spPr>
          <a:xfrm>
            <a:off x="8364144" y="3723737"/>
            <a:ext cx="1189737" cy="830997"/>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800" b="1" dirty="0">
                <a:solidFill>
                  <a:srgbClr val="0A3D62"/>
                </a:solidFill>
                <a:ea typeface="ＭＳ Ｐゴシック" charset="0"/>
              </a:rPr>
              <a:t>20</a:t>
            </a:r>
            <a:r>
              <a:rPr kumimoji="0" lang="en-US" sz="4800" b="1" i="0" u="none" strike="noStrike" kern="1200" cap="none" spc="0" normalizeH="0" baseline="0" noProof="0" dirty="0">
                <a:ln>
                  <a:noFill/>
                </a:ln>
                <a:solidFill>
                  <a:srgbClr val="0A3D62"/>
                </a:solidFill>
                <a:effectLst/>
                <a:uLnTx/>
                <a:uFillTx/>
                <a:ea typeface="ＭＳ Ｐゴシック" charset="0"/>
              </a:rPr>
              <a:t>%</a:t>
            </a:r>
          </a:p>
        </p:txBody>
      </p:sp>
      <p:sp>
        <p:nvSpPr>
          <p:cNvPr id="18" name="TextBox 17">
            <a:extLst>
              <a:ext uri="{FF2B5EF4-FFF2-40B4-BE49-F238E27FC236}">
                <a16:creationId xmlns:a16="http://schemas.microsoft.com/office/drawing/2014/main" id="{85523F99-A144-4A19-9F38-F5909685D4D4}"/>
              </a:ext>
            </a:extLst>
          </p:cNvPr>
          <p:cNvSpPr txBox="1"/>
          <p:nvPr/>
        </p:nvSpPr>
        <p:spPr>
          <a:xfrm>
            <a:off x="4598513" y="5178209"/>
            <a:ext cx="2533968" cy="646331"/>
          </a:xfrm>
          <a:prstGeom prst="rect">
            <a:avLst/>
          </a:prstGeom>
          <a:noFill/>
        </p:spPr>
        <p:txBody>
          <a:bodyPr wrap="square" rtlCol="0">
            <a:spAutoFit/>
          </a:bodyPr>
          <a:lstStyle/>
          <a:p>
            <a:pPr lvl="0" algn="ctr" defTabSz="457200" fontAlgn="base">
              <a:spcBef>
                <a:spcPct val="0"/>
              </a:spcBef>
              <a:spcAft>
                <a:spcPct val="0"/>
              </a:spcAft>
              <a:defRPr/>
            </a:pPr>
            <a:r>
              <a:rPr lang="en-US" dirty="0">
                <a:solidFill>
                  <a:srgbClr val="0A3D62"/>
                </a:solidFill>
                <a:ea typeface="ＭＳ Ｐゴシック" charset="0"/>
              </a:rPr>
              <a:t>discount* for</a:t>
            </a:r>
          </a:p>
          <a:p>
            <a:pPr lvl="0" algn="ctr" defTabSz="457200" fontAlgn="base">
              <a:spcBef>
                <a:spcPct val="0"/>
              </a:spcBef>
              <a:spcAft>
                <a:spcPct val="0"/>
              </a:spcAft>
              <a:defRPr/>
            </a:pPr>
            <a:r>
              <a:rPr lang="en-US" dirty="0">
                <a:solidFill>
                  <a:srgbClr val="0A3D62"/>
                </a:solidFill>
                <a:ea typeface="ＭＳ Ｐゴシック" charset="0"/>
              </a:rPr>
              <a:t>new business</a:t>
            </a:r>
          </a:p>
        </p:txBody>
      </p:sp>
      <p:grpSp>
        <p:nvGrpSpPr>
          <p:cNvPr id="17" name="Group 16">
            <a:extLst>
              <a:ext uri="{FF2B5EF4-FFF2-40B4-BE49-F238E27FC236}">
                <a16:creationId xmlns:a16="http://schemas.microsoft.com/office/drawing/2014/main" id="{DBA882CD-FDEB-43F6-86EF-7F73499B4942}"/>
              </a:ext>
            </a:extLst>
          </p:cNvPr>
          <p:cNvGrpSpPr/>
          <p:nvPr/>
        </p:nvGrpSpPr>
        <p:grpSpPr>
          <a:xfrm>
            <a:off x="5123275" y="3489043"/>
            <a:ext cx="1419861" cy="1403887"/>
            <a:chOff x="7744740" y="3307658"/>
            <a:chExt cx="1419861" cy="1403887"/>
          </a:xfrm>
        </p:grpSpPr>
        <p:sp>
          <p:nvSpPr>
            <p:cNvPr id="20" name="TextBox 19">
              <a:extLst>
                <a:ext uri="{FF2B5EF4-FFF2-40B4-BE49-F238E27FC236}">
                  <a16:creationId xmlns:a16="http://schemas.microsoft.com/office/drawing/2014/main" id="{17925982-CBB3-4DA7-8A2D-8FB72B5CEFA6}"/>
                </a:ext>
              </a:extLst>
            </p:cNvPr>
            <p:cNvSpPr txBox="1"/>
            <p:nvPr/>
          </p:nvSpPr>
          <p:spPr>
            <a:xfrm>
              <a:off x="7862124" y="3555847"/>
              <a:ext cx="1189737" cy="830997"/>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A3D62"/>
                  </a:solidFill>
                  <a:effectLst/>
                  <a:uLnTx/>
                  <a:uFillTx/>
                  <a:ea typeface="ＭＳ Ｐゴシック" charset="0"/>
                </a:rPr>
                <a:t>8%</a:t>
              </a:r>
            </a:p>
          </p:txBody>
        </p:sp>
        <p:sp>
          <p:nvSpPr>
            <p:cNvPr id="19" name="Oval 155">
              <a:extLst>
                <a:ext uri="{FF2B5EF4-FFF2-40B4-BE49-F238E27FC236}">
                  <a16:creationId xmlns:a16="http://schemas.microsoft.com/office/drawing/2014/main" id="{EFA588DE-6C33-43A8-818A-F22B8B0F13E9}"/>
                </a:ext>
              </a:extLst>
            </p:cNvPr>
            <p:cNvSpPr>
              <a:spLocks noChangeArrowheads="1"/>
            </p:cNvSpPr>
            <p:nvPr/>
          </p:nvSpPr>
          <p:spPr bwMode="auto">
            <a:xfrm>
              <a:off x="7744740" y="3307658"/>
              <a:ext cx="1412223" cy="1403887"/>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30" name="Arc 29">
              <a:extLst>
                <a:ext uri="{FF2B5EF4-FFF2-40B4-BE49-F238E27FC236}">
                  <a16:creationId xmlns:a16="http://schemas.microsoft.com/office/drawing/2014/main" id="{A2050CD8-000B-43E9-8C50-8CBC9DC634FE}"/>
                </a:ext>
              </a:extLst>
            </p:cNvPr>
            <p:cNvSpPr/>
            <p:nvPr/>
          </p:nvSpPr>
          <p:spPr>
            <a:xfrm>
              <a:off x="7747281" y="3308977"/>
              <a:ext cx="1417320" cy="1399032"/>
            </a:xfrm>
            <a:prstGeom prst="arc">
              <a:avLst>
                <a:gd name="adj1" fmla="val 16200000"/>
                <a:gd name="adj2" fmla="val 17726799"/>
              </a:avLst>
            </a:prstGeom>
            <a:ln w="136525" cap="rnd">
              <a:solidFill>
                <a:srgbClr val="4EB1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aseline="-25000" dirty="0"/>
            </a:p>
          </p:txBody>
        </p:sp>
      </p:grpSp>
      <p:grpSp>
        <p:nvGrpSpPr>
          <p:cNvPr id="13" name="Group 12">
            <a:extLst>
              <a:ext uri="{FF2B5EF4-FFF2-40B4-BE49-F238E27FC236}">
                <a16:creationId xmlns:a16="http://schemas.microsoft.com/office/drawing/2014/main" id="{0A2053F1-B8AF-4BA1-80F4-DDA8838B06D3}"/>
              </a:ext>
            </a:extLst>
          </p:cNvPr>
          <p:cNvGrpSpPr/>
          <p:nvPr/>
        </p:nvGrpSpPr>
        <p:grpSpPr>
          <a:xfrm>
            <a:off x="8241663" y="3467159"/>
            <a:ext cx="1417320" cy="1403887"/>
            <a:chOff x="10102727" y="3307658"/>
            <a:chExt cx="1417320" cy="1403887"/>
          </a:xfrm>
        </p:grpSpPr>
        <p:sp>
          <p:nvSpPr>
            <p:cNvPr id="15" name="Oval 155">
              <a:extLst>
                <a:ext uri="{FF2B5EF4-FFF2-40B4-BE49-F238E27FC236}">
                  <a16:creationId xmlns:a16="http://schemas.microsoft.com/office/drawing/2014/main" id="{59C12E32-154B-42B2-B62D-F93B560B8ED3}"/>
                </a:ext>
              </a:extLst>
            </p:cNvPr>
            <p:cNvSpPr>
              <a:spLocks noChangeArrowheads="1"/>
            </p:cNvSpPr>
            <p:nvPr/>
          </p:nvSpPr>
          <p:spPr bwMode="auto">
            <a:xfrm>
              <a:off x="10107824" y="3307658"/>
              <a:ext cx="1412223" cy="1403887"/>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31" name="Arc 30">
              <a:extLst>
                <a:ext uri="{FF2B5EF4-FFF2-40B4-BE49-F238E27FC236}">
                  <a16:creationId xmlns:a16="http://schemas.microsoft.com/office/drawing/2014/main" id="{61F8FDA4-341F-4DB5-8836-57978B885A13}"/>
                </a:ext>
              </a:extLst>
            </p:cNvPr>
            <p:cNvSpPr/>
            <p:nvPr/>
          </p:nvSpPr>
          <p:spPr>
            <a:xfrm>
              <a:off x="10102727" y="3307658"/>
              <a:ext cx="1417320" cy="1399032"/>
            </a:xfrm>
            <a:prstGeom prst="arc">
              <a:avLst>
                <a:gd name="adj1" fmla="val 16200000"/>
                <a:gd name="adj2" fmla="val 19684971"/>
              </a:avLst>
            </a:prstGeom>
            <a:ln w="136525" cap="rnd">
              <a:solidFill>
                <a:srgbClr val="4EB1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 name="Freeform: Shape 33">
            <a:extLst>
              <a:ext uri="{FF2B5EF4-FFF2-40B4-BE49-F238E27FC236}">
                <a16:creationId xmlns:a16="http://schemas.microsoft.com/office/drawing/2014/main" id="{4FFD9192-D629-4F8F-B041-170AB2C3005D}"/>
              </a:ext>
            </a:extLst>
          </p:cNvPr>
          <p:cNvSpPr/>
          <p:nvPr/>
        </p:nvSpPr>
        <p:spPr>
          <a:xfrm>
            <a:off x="-1" y="113100"/>
            <a:ext cx="12062846" cy="1539023"/>
          </a:xfrm>
          <a:custGeom>
            <a:avLst/>
            <a:gdLst>
              <a:gd name="connsiteX0" fmla="*/ 0 w 12062846"/>
              <a:gd name="connsiteY0" fmla="*/ 0 h 1539023"/>
              <a:gd name="connsiteX1" fmla="*/ 12062846 w 12062846"/>
              <a:gd name="connsiteY1" fmla="*/ 0 h 1539023"/>
              <a:gd name="connsiteX2" fmla="*/ 12018745 w 12062846"/>
              <a:gd name="connsiteY2" fmla="*/ 92684 h 1539023"/>
              <a:gd name="connsiteX3" fmla="*/ 9182057 w 12062846"/>
              <a:gd name="connsiteY3" fmla="*/ 1539023 h 1539023"/>
              <a:gd name="connsiteX4" fmla="*/ 6229649 w 12062846"/>
              <a:gd name="connsiteY4" fmla="*/ 1539023 h 1539023"/>
              <a:gd name="connsiteX5" fmla="*/ 6103437 w 12062846"/>
              <a:gd name="connsiteY5" fmla="*/ 1539023 h 1539023"/>
              <a:gd name="connsiteX6" fmla="*/ 4835845 w 12062846"/>
              <a:gd name="connsiteY6" fmla="*/ 1539023 h 1539023"/>
              <a:gd name="connsiteX7" fmla="*/ 3151029 w 12062846"/>
              <a:gd name="connsiteY7" fmla="*/ 1539023 h 1539023"/>
              <a:gd name="connsiteX8" fmla="*/ 1883438 w 12062846"/>
              <a:gd name="connsiteY8" fmla="*/ 1539023 h 1539023"/>
              <a:gd name="connsiteX9" fmla="*/ 1757224 w 12062846"/>
              <a:gd name="connsiteY9" fmla="*/ 1539023 h 1539023"/>
              <a:gd name="connsiteX10" fmla="*/ 0 w 12062846"/>
              <a:gd name="connsiteY10" fmla="*/ 1539023 h 1539023"/>
              <a:gd name="connsiteX11" fmla="*/ 0 w 12062846"/>
              <a:gd name="connsiteY11" fmla="*/ 0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2846" h="1539023">
                <a:moveTo>
                  <a:pt x="0" y="0"/>
                </a:moveTo>
                <a:lnTo>
                  <a:pt x="12062846" y="0"/>
                </a:lnTo>
                <a:lnTo>
                  <a:pt x="12018745" y="92684"/>
                </a:lnTo>
                <a:cubicBezTo>
                  <a:pt x="11551384" y="942637"/>
                  <a:pt x="10457264" y="1539023"/>
                  <a:pt x="9182057" y="1539023"/>
                </a:cubicBezTo>
                <a:lnTo>
                  <a:pt x="6229649" y="1539023"/>
                </a:lnTo>
                <a:lnTo>
                  <a:pt x="6103437" y="1539023"/>
                </a:lnTo>
                <a:lnTo>
                  <a:pt x="4835845" y="1539023"/>
                </a:lnTo>
                <a:lnTo>
                  <a:pt x="3151029" y="1539023"/>
                </a:lnTo>
                <a:lnTo>
                  <a:pt x="1883438" y="1539023"/>
                </a:lnTo>
                <a:lnTo>
                  <a:pt x="1757224" y="1539023"/>
                </a:lnTo>
                <a:lnTo>
                  <a:pt x="0" y="1539023"/>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EE526D9-EF85-4893-95F9-BF51243DA329}"/>
              </a:ext>
            </a:extLst>
          </p:cNvPr>
          <p:cNvSpPr/>
          <p:nvPr/>
        </p:nvSpPr>
        <p:spPr>
          <a:xfrm rot="10800000" flipH="1">
            <a:off x="0" y="69186"/>
            <a:ext cx="12127428" cy="1539023"/>
          </a:xfrm>
          <a:custGeom>
            <a:avLst/>
            <a:gdLst>
              <a:gd name="connsiteX0" fmla="*/ 0 w 12127428"/>
              <a:gd name="connsiteY0" fmla="*/ 1539023 h 1539023"/>
              <a:gd name="connsiteX1" fmla="*/ 12127428 w 12127428"/>
              <a:gd name="connsiteY1" fmla="*/ 1539023 h 1539023"/>
              <a:gd name="connsiteX2" fmla="*/ 12083327 w 12127428"/>
              <a:gd name="connsiteY2" fmla="*/ 1446339 h 1539023"/>
              <a:gd name="connsiteX3" fmla="*/ 9246639 w 12127428"/>
              <a:gd name="connsiteY3" fmla="*/ 0 h 1539023"/>
              <a:gd name="connsiteX4" fmla="*/ 6294231 w 12127428"/>
              <a:gd name="connsiteY4" fmla="*/ 0 h 1539023"/>
              <a:gd name="connsiteX5" fmla="*/ 6168019 w 12127428"/>
              <a:gd name="connsiteY5" fmla="*/ 0 h 1539023"/>
              <a:gd name="connsiteX6" fmla="*/ 4900427 w 12127428"/>
              <a:gd name="connsiteY6" fmla="*/ 0 h 1539023"/>
              <a:gd name="connsiteX7" fmla="*/ 3215611 w 12127428"/>
              <a:gd name="connsiteY7" fmla="*/ 0 h 1539023"/>
              <a:gd name="connsiteX8" fmla="*/ 1948020 w 12127428"/>
              <a:gd name="connsiteY8" fmla="*/ 0 h 1539023"/>
              <a:gd name="connsiteX9" fmla="*/ 1821806 w 12127428"/>
              <a:gd name="connsiteY9" fmla="*/ 0 h 1539023"/>
              <a:gd name="connsiteX10" fmla="*/ 0 w 12127428"/>
              <a:gd name="connsiteY10" fmla="*/ 0 h 1539023"/>
              <a:gd name="connsiteX11" fmla="*/ 0 w 12127428"/>
              <a:gd name="connsiteY11" fmla="*/ 1539023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7428" h="1539023">
                <a:moveTo>
                  <a:pt x="0" y="1539023"/>
                </a:moveTo>
                <a:lnTo>
                  <a:pt x="12127428" y="1539023"/>
                </a:lnTo>
                <a:lnTo>
                  <a:pt x="12083327" y="1446339"/>
                </a:lnTo>
                <a:cubicBezTo>
                  <a:pt x="11615966" y="596386"/>
                  <a:pt x="10521846" y="0"/>
                  <a:pt x="9246639" y="0"/>
                </a:cubicBezTo>
                <a:lnTo>
                  <a:pt x="6294231" y="0"/>
                </a:lnTo>
                <a:lnTo>
                  <a:pt x="6168019" y="0"/>
                </a:lnTo>
                <a:lnTo>
                  <a:pt x="4900427" y="0"/>
                </a:lnTo>
                <a:lnTo>
                  <a:pt x="3215611" y="0"/>
                </a:lnTo>
                <a:lnTo>
                  <a:pt x="1948020" y="0"/>
                </a:lnTo>
                <a:lnTo>
                  <a:pt x="1821806" y="0"/>
                </a:lnTo>
                <a:lnTo>
                  <a:pt x="0" y="0"/>
                </a:lnTo>
                <a:lnTo>
                  <a:pt x="0" y="1539023"/>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AEACEB6-973A-472D-8AB6-6FE1F8719913}"/>
              </a:ext>
            </a:extLst>
          </p:cNvPr>
          <p:cNvSpPr/>
          <p:nvPr/>
        </p:nvSpPr>
        <p:spPr>
          <a:xfrm rot="10800000" flipH="1">
            <a:off x="0" y="-5724"/>
            <a:ext cx="12192000" cy="1539023"/>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37" name="Title 1">
            <a:extLst>
              <a:ext uri="{FF2B5EF4-FFF2-40B4-BE49-F238E27FC236}">
                <a16:creationId xmlns:a16="http://schemas.microsoft.com/office/drawing/2014/main" id="{55966AA3-57FF-4F82-BFF2-ED235AAB477A}"/>
              </a:ext>
            </a:extLst>
          </p:cNvPr>
          <p:cNvSpPr txBox="1">
            <a:spLocks/>
          </p:cNvSpPr>
          <p:nvPr/>
        </p:nvSpPr>
        <p:spPr>
          <a:xfrm>
            <a:off x="501961" y="580599"/>
            <a:ext cx="10152057" cy="911730"/>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5500" dirty="0">
                <a:solidFill>
                  <a:schemeClr val="bg1"/>
                </a:solidFill>
              </a:rPr>
              <a:t>A Foundation for Small Business Partner and Customer Success </a:t>
            </a:r>
          </a:p>
          <a:p>
            <a:pPr algn="l">
              <a:spcAft>
                <a:spcPts val="600"/>
              </a:spcAft>
            </a:pPr>
            <a:r>
              <a:rPr lang="en-US" sz="4400" dirty="0">
                <a:solidFill>
                  <a:srgbClr val="0A3D62"/>
                </a:solidFill>
              </a:rPr>
              <a:t>Cisco’s Express Specialization SMB Track</a:t>
            </a:r>
          </a:p>
          <a:p>
            <a:pPr algn="l"/>
            <a:endParaRPr lang="en-US" sz="4400" dirty="0">
              <a:solidFill>
                <a:schemeClr val="bg1"/>
              </a:solidFill>
            </a:endParaRPr>
          </a:p>
        </p:txBody>
      </p:sp>
      <p:sp>
        <p:nvSpPr>
          <p:cNvPr id="38" name="Rectangle 37">
            <a:extLst>
              <a:ext uri="{FF2B5EF4-FFF2-40B4-BE49-F238E27FC236}">
                <a16:creationId xmlns:a16="http://schemas.microsoft.com/office/drawing/2014/main" id="{931C8559-B7DE-43A6-8106-8C285AB3582E}"/>
              </a:ext>
            </a:extLst>
          </p:cNvPr>
          <p:cNvSpPr/>
          <p:nvPr/>
        </p:nvSpPr>
        <p:spPr>
          <a:xfrm>
            <a:off x="623208" y="1835812"/>
            <a:ext cx="10881011" cy="923330"/>
          </a:xfrm>
          <a:prstGeom prst="rect">
            <a:avLst/>
          </a:prstGeom>
        </p:spPr>
        <p:txBody>
          <a:bodyPr wrap="square">
            <a:spAutoFit/>
          </a:bodyPr>
          <a:lstStyle/>
          <a:p>
            <a:r>
              <a:rPr lang="en-US" dirty="0">
                <a:solidFill>
                  <a:srgbClr val="0A3D62"/>
                </a:solidFill>
              </a:rPr>
              <a:t>The SMB Track provides partners with training so they can differentiate their business, promote segment-specific expertise in the marketplace and build long-term customer relationships, specifically geared toward the cross-architecture expertise SMB customers need.</a:t>
            </a:r>
          </a:p>
        </p:txBody>
      </p:sp>
      <p:grpSp>
        <p:nvGrpSpPr>
          <p:cNvPr id="8" name="Group 7">
            <a:extLst>
              <a:ext uri="{FF2B5EF4-FFF2-40B4-BE49-F238E27FC236}">
                <a16:creationId xmlns:a16="http://schemas.microsoft.com/office/drawing/2014/main" id="{EA66B05D-43B1-46E5-8393-7DF86EAB70DA}"/>
              </a:ext>
            </a:extLst>
          </p:cNvPr>
          <p:cNvGrpSpPr/>
          <p:nvPr/>
        </p:nvGrpSpPr>
        <p:grpSpPr>
          <a:xfrm>
            <a:off x="2069470" y="3489043"/>
            <a:ext cx="1419861" cy="1403887"/>
            <a:chOff x="3027399" y="3489043"/>
            <a:chExt cx="1419861" cy="1403887"/>
          </a:xfrm>
        </p:grpSpPr>
        <p:sp>
          <p:nvSpPr>
            <p:cNvPr id="40" name="TextBox 39">
              <a:extLst>
                <a:ext uri="{FF2B5EF4-FFF2-40B4-BE49-F238E27FC236}">
                  <a16:creationId xmlns:a16="http://schemas.microsoft.com/office/drawing/2014/main" id="{BCC0C315-CFA6-48E4-AF5C-16E03609602E}"/>
                </a:ext>
              </a:extLst>
            </p:cNvPr>
            <p:cNvSpPr txBox="1"/>
            <p:nvPr/>
          </p:nvSpPr>
          <p:spPr>
            <a:xfrm>
              <a:off x="3164661" y="3737232"/>
              <a:ext cx="1189737" cy="830997"/>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4800" b="1" dirty="0">
                  <a:solidFill>
                    <a:srgbClr val="0A3D62"/>
                  </a:solidFill>
                  <a:ea typeface="ＭＳ Ｐゴシック" charset="0"/>
                </a:rPr>
                <a:t>8</a:t>
              </a:r>
              <a:r>
                <a:rPr kumimoji="0" lang="en-US" sz="4800" b="1" i="0" u="none" strike="noStrike" kern="1200" cap="none" spc="0" normalizeH="0" baseline="0" noProof="0" dirty="0">
                  <a:ln>
                    <a:noFill/>
                  </a:ln>
                  <a:solidFill>
                    <a:srgbClr val="0A3D62"/>
                  </a:solidFill>
                  <a:effectLst/>
                  <a:uLnTx/>
                  <a:uFillTx/>
                  <a:ea typeface="ＭＳ Ｐゴシック" charset="0"/>
                </a:rPr>
                <a:t>%</a:t>
              </a:r>
            </a:p>
          </p:txBody>
        </p:sp>
        <p:sp>
          <p:nvSpPr>
            <p:cNvPr id="41" name="Oval 155">
              <a:extLst>
                <a:ext uri="{FF2B5EF4-FFF2-40B4-BE49-F238E27FC236}">
                  <a16:creationId xmlns:a16="http://schemas.microsoft.com/office/drawing/2014/main" id="{D808EA02-7135-4A31-88D3-464B1FACB3FF}"/>
                </a:ext>
              </a:extLst>
            </p:cNvPr>
            <p:cNvSpPr>
              <a:spLocks noChangeArrowheads="1"/>
            </p:cNvSpPr>
            <p:nvPr/>
          </p:nvSpPr>
          <p:spPr bwMode="auto">
            <a:xfrm>
              <a:off x="3027399" y="3489043"/>
              <a:ext cx="1412223" cy="1403887"/>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42" name="Arc 41">
              <a:extLst>
                <a:ext uri="{FF2B5EF4-FFF2-40B4-BE49-F238E27FC236}">
                  <a16:creationId xmlns:a16="http://schemas.microsoft.com/office/drawing/2014/main" id="{B7CC99C3-A260-494E-9C9C-E673EA80998E}"/>
                </a:ext>
              </a:extLst>
            </p:cNvPr>
            <p:cNvSpPr/>
            <p:nvPr/>
          </p:nvSpPr>
          <p:spPr>
            <a:xfrm>
              <a:off x="3029940" y="3490362"/>
              <a:ext cx="1417320" cy="1399032"/>
            </a:xfrm>
            <a:prstGeom prst="arc">
              <a:avLst>
                <a:gd name="adj1" fmla="val 16200000"/>
                <a:gd name="adj2" fmla="val 17171404"/>
              </a:avLst>
            </a:prstGeom>
            <a:ln w="136525" cap="rnd">
              <a:solidFill>
                <a:srgbClr val="4EB1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aseline="-25000" dirty="0"/>
            </a:p>
          </p:txBody>
        </p:sp>
      </p:grpSp>
      <p:sp>
        <p:nvSpPr>
          <p:cNvPr id="43" name="TextBox 42">
            <a:extLst>
              <a:ext uri="{FF2B5EF4-FFF2-40B4-BE49-F238E27FC236}">
                <a16:creationId xmlns:a16="http://schemas.microsoft.com/office/drawing/2014/main" id="{64A55046-E62F-4B12-A508-CED9FBB7A6D1}"/>
              </a:ext>
            </a:extLst>
          </p:cNvPr>
          <p:cNvSpPr txBox="1"/>
          <p:nvPr/>
        </p:nvSpPr>
        <p:spPr>
          <a:xfrm>
            <a:off x="3004404" y="6323043"/>
            <a:ext cx="587036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0A3D62"/>
                </a:solidFill>
              </a:rPr>
              <a:t>* Discount and rebate may vary by region</a:t>
            </a:r>
          </a:p>
        </p:txBody>
      </p:sp>
      <p:sp>
        <p:nvSpPr>
          <p:cNvPr id="44" name="TextBox 43">
            <a:extLst>
              <a:ext uri="{FF2B5EF4-FFF2-40B4-BE49-F238E27FC236}">
                <a16:creationId xmlns:a16="http://schemas.microsoft.com/office/drawing/2014/main" id="{0AA6E218-5299-4F44-B1F9-81EC9EFD0A91}"/>
              </a:ext>
            </a:extLst>
          </p:cNvPr>
          <p:cNvSpPr txBox="1"/>
          <p:nvPr/>
        </p:nvSpPr>
        <p:spPr>
          <a:xfrm>
            <a:off x="2128254" y="4322592"/>
            <a:ext cx="1294839" cy="338554"/>
          </a:xfrm>
          <a:prstGeom prst="rect">
            <a:avLst/>
          </a:prstGeom>
          <a:noFill/>
        </p:spPr>
        <p:txBody>
          <a:bodyPr wrap="square" rtlCol="0">
            <a:spAutoFit/>
          </a:bodyPr>
          <a:lstStyle/>
          <a:p>
            <a:pPr lvl="0" algn="ctr" defTabSz="457200" fontAlgn="base">
              <a:spcBef>
                <a:spcPct val="0"/>
              </a:spcBef>
              <a:spcAft>
                <a:spcPct val="0"/>
              </a:spcAft>
              <a:defRPr/>
            </a:pPr>
            <a:r>
              <a:rPr lang="en-US" sz="1600" dirty="0">
                <a:solidFill>
                  <a:srgbClr val="4EB1C8"/>
                </a:solidFill>
                <a:ea typeface="ＭＳ Ｐゴシック" charset="0"/>
              </a:rPr>
              <a:t>Perform Plus</a:t>
            </a:r>
          </a:p>
        </p:txBody>
      </p:sp>
      <p:sp>
        <p:nvSpPr>
          <p:cNvPr id="45" name="TextBox 44">
            <a:extLst>
              <a:ext uri="{FF2B5EF4-FFF2-40B4-BE49-F238E27FC236}">
                <a16:creationId xmlns:a16="http://schemas.microsoft.com/office/drawing/2014/main" id="{83CD9DCF-B58E-4374-BCB3-B0044C23E068}"/>
              </a:ext>
            </a:extLst>
          </p:cNvPr>
          <p:cNvSpPr txBox="1"/>
          <p:nvPr/>
        </p:nvSpPr>
        <p:spPr>
          <a:xfrm>
            <a:off x="5311267" y="4299178"/>
            <a:ext cx="1036238" cy="338554"/>
          </a:xfrm>
          <a:prstGeom prst="rect">
            <a:avLst/>
          </a:prstGeom>
          <a:noFill/>
        </p:spPr>
        <p:txBody>
          <a:bodyPr wrap="square" rtlCol="0">
            <a:spAutoFit/>
          </a:bodyPr>
          <a:lstStyle/>
          <a:p>
            <a:pPr lvl="0" algn="ctr" defTabSz="457200" fontAlgn="base">
              <a:spcBef>
                <a:spcPct val="0"/>
              </a:spcBef>
              <a:spcAft>
                <a:spcPct val="0"/>
              </a:spcAft>
              <a:defRPr/>
            </a:pPr>
            <a:r>
              <a:rPr lang="en-US" sz="1600" dirty="0">
                <a:solidFill>
                  <a:srgbClr val="4EB1C8"/>
                </a:solidFill>
                <a:ea typeface="ＭＳ Ｐゴシック" charset="0"/>
              </a:rPr>
              <a:t>OIP</a:t>
            </a:r>
          </a:p>
        </p:txBody>
      </p:sp>
      <p:sp>
        <p:nvSpPr>
          <p:cNvPr id="46" name="TextBox 45">
            <a:extLst>
              <a:ext uri="{FF2B5EF4-FFF2-40B4-BE49-F238E27FC236}">
                <a16:creationId xmlns:a16="http://schemas.microsoft.com/office/drawing/2014/main" id="{C193F9A6-FDB3-4F8D-BC30-244C32B7FF55}"/>
              </a:ext>
            </a:extLst>
          </p:cNvPr>
          <p:cNvSpPr txBox="1"/>
          <p:nvPr/>
        </p:nvSpPr>
        <p:spPr>
          <a:xfrm>
            <a:off x="8440893" y="4312653"/>
            <a:ext cx="1036238" cy="338554"/>
          </a:xfrm>
          <a:prstGeom prst="rect">
            <a:avLst/>
          </a:prstGeom>
          <a:noFill/>
        </p:spPr>
        <p:txBody>
          <a:bodyPr wrap="square" rtlCol="0">
            <a:spAutoFit/>
          </a:bodyPr>
          <a:lstStyle/>
          <a:p>
            <a:pPr lvl="0" algn="ctr" defTabSz="457200" fontAlgn="base">
              <a:spcBef>
                <a:spcPct val="0"/>
              </a:spcBef>
              <a:spcAft>
                <a:spcPct val="0"/>
              </a:spcAft>
              <a:defRPr/>
            </a:pPr>
            <a:r>
              <a:rPr lang="en-US" sz="1600" dirty="0">
                <a:solidFill>
                  <a:srgbClr val="4EB1C8"/>
                </a:solidFill>
                <a:ea typeface="ＭＳ Ｐゴシック" charset="0"/>
              </a:rPr>
              <a:t>VIP</a:t>
            </a:r>
          </a:p>
        </p:txBody>
      </p:sp>
    </p:spTree>
    <p:extLst>
      <p:ext uri="{BB962C8B-B14F-4D97-AF65-F5344CB8AC3E}">
        <p14:creationId xmlns:p14="http://schemas.microsoft.com/office/powerpoint/2010/main" val="3234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A8C9EC0-E927-48A6-9834-54877B23AA77}"/>
              </a:ext>
            </a:extLst>
          </p:cNvPr>
          <p:cNvSpPr/>
          <p:nvPr/>
        </p:nvSpPr>
        <p:spPr>
          <a:xfrm>
            <a:off x="-1" y="113100"/>
            <a:ext cx="12062846" cy="1539023"/>
          </a:xfrm>
          <a:custGeom>
            <a:avLst/>
            <a:gdLst>
              <a:gd name="connsiteX0" fmla="*/ 0 w 12062846"/>
              <a:gd name="connsiteY0" fmla="*/ 0 h 1539023"/>
              <a:gd name="connsiteX1" fmla="*/ 12062846 w 12062846"/>
              <a:gd name="connsiteY1" fmla="*/ 0 h 1539023"/>
              <a:gd name="connsiteX2" fmla="*/ 12018745 w 12062846"/>
              <a:gd name="connsiteY2" fmla="*/ 92684 h 1539023"/>
              <a:gd name="connsiteX3" fmla="*/ 9182057 w 12062846"/>
              <a:gd name="connsiteY3" fmla="*/ 1539023 h 1539023"/>
              <a:gd name="connsiteX4" fmla="*/ 6229649 w 12062846"/>
              <a:gd name="connsiteY4" fmla="*/ 1539023 h 1539023"/>
              <a:gd name="connsiteX5" fmla="*/ 6103437 w 12062846"/>
              <a:gd name="connsiteY5" fmla="*/ 1539023 h 1539023"/>
              <a:gd name="connsiteX6" fmla="*/ 4835845 w 12062846"/>
              <a:gd name="connsiteY6" fmla="*/ 1539023 h 1539023"/>
              <a:gd name="connsiteX7" fmla="*/ 3151029 w 12062846"/>
              <a:gd name="connsiteY7" fmla="*/ 1539023 h 1539023"/>
              <a:gd name="connsiteX8" fmla="*/ 1883438 w 12062846"/>
              <a:gd name="connsiteY8" fmla="*/ 1539023 h 1539023"/>
              <a:gd name="connsiteX9" fmla="*/ 1757224 w 12062846"/>
              <a:gd name="connsiteY9" fmla="*/ 1539023 h 1539023"/>
              <a:gd name="connsiteX10" fmla="*/ 0 w 12062846"/>
              <a:gd name="connsiteY10" fmla="*/ 1539023 h 1539023"/>
              <a:gd name="connsiteX11" fmla="*/ 0 w 12062846"/>
              <a:gd name="connsiteY11" fmla="*/ 0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2846" h="1539023">
                <a:moveTo>
                  <a:pt x="0" y="0"/>
                </a:moveTo>
                <a:lnTo>
                  <a:pt x="12062846" y="0"/>
                </a:lnTo>
                <a:lnTo>
                  <a:pt x="12018745" y="92684"/>
                </a:lnTo>
                <a:cubicBezTo>
                  <a:pt x="11551384" y="942637"/>
                  <a:pt x="10457264" y="1539023"/>
                  <a:pt x="9182057" y="1539023"/>
                </a:cubicBezTo>
                <a:lnTo>
                  <a:pt x="6229649" y="1539023"/>
                </a:lnTo>
                <a:lnTo>
                  <a:pt x="6103437" y="1539023"/>
                </a:lnTo>
                <a:lnTo>
                  <a:pt x="4835845" y="1539023"/>
                </a:lnTo>
                <a:lnTo>
                  <a:pt x="3151029" y="1539023"/>
                </a:lnTo>
                <a:lnTo>
                  <a:pt x="1883438" y="1539023"/>
                </a:lnTo>
                <a:lnTo>
                  <a:pt x="1757224" y="1539023"/>
                </a:lnTo>
                <a:lnTo>
                  <a:pt x="0" y="1539023"/>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2A3A041-08BA-4119-99B0-3B696C4BBA16}"/>
              </a:ext>
            </a:extLst>
          </p:cNvPr>
          <p:cNvSpPr/>
          <p:nvPr/>
        </p:nvSpPr>
        <p:spPr>
          <a:xfrm rot="10800000" flipH="1">
            <a:off x="0" y="69186"/>
            <a:ext cx="12127428" cy="1539023"/>
          </a:xfrm>
          <a:custGeom>
            <a:avLst/>
            <a:gdLst>
              <a:gd name="connsiteX0" fmla="*/ 0 w 12127428"/>
              <a:gd name="connsiteY0" fmla="*/ 1539023 h 1539023"/>
              <a:gd name="connsiteX1" fmla="*/ 12127428 w 12127428"/>
              <a:gd name="connsiteY1" fmla="*/ 1539023 h 1539023"/>
              <a:gd name="connsiteX2" fmla="*/ 12083327 w 12127428"/>
              <a:gd name="connsiteY2" fmla="*/ 1446339 h 1539023"/>
              <a:gd name="connsiteX3" fmla="*/ 9246639 w 12127428"/>
              <a:gd name="connsiteY3" fmla="*/ 0 h 1539023"/>
              <a:gd name="connsiteX4" fmla="*/ 6294231 w 12127428"/>
              <a:gd name="connsiteY4" fmla="*/ 0 h 1539023"/>
              <a:gd name="connsiteX5" fmla="*/ 6168019 w 12127428"/>
              <a:gd name="connsiteY5" fmla="*/ 0 h 1539023"/>
              <a:gd name="connsiteX6" fmla="*/ 4900427 w 12127428"/>
              <a:gd name="connsiteY6" fmla="*/ 0 h 1539023"/>
              <a:gd name="connsiteX7" fmla="*/ 3215611 w 12127428"/>
              <a:gd name="connsiteY7" fmla="*/ 0 h 1539023"/>
              <a:gd name="connsiteX8" fmla="*/ 1948020 w 12127428"/>
              <a:gd name="connsiteY8" fmla="*/ 0 h 1539023"/>
              <a:gd name="connsiteX9" fmla="*/ 1821806 w 12127428"/>
              <a:gd name="connsiteY9" fmla="*/ 0 h 1539023"/>
              <a:gd name="connsiteX10" fmla="*/ 0 w 12127428"/>
              <a:gd name="connsiteY10" fmla="*/ 0 h 1539023"/>
              <a:gd name="connsiteX11" fmla="*/ 0 w 12127428"/>
              <a:gd name="connsiteY11" fmla="*/ 1539023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7428" h="1539023">
                <a:moveTo>
                  <a:pt x="0" y="1539023"/>
                </a:moveTo>
                <a:lnTo>
                  <a:pt x="12127428" y="1539023"/>
                </a:lnTo>
                <a:lnTo>
                  <a:pt x="12083327" y="1446339"/>
                </a:lnTo>
                <a:cubicBezTo>
                  <a:pt x="11615966" y="596386"/>
                  <a:pt x="10521846" y="0"/>
                  <a:pt x="9246639" y="0"/>
                </a:cubicBezTo>
                <a:lnTo>
                  <a:pt x="6294231" y="0"/>
                </a:lnTo>
                <a:lnTo>
                  <a:pt x="6168019" y="0"/>
                </a:lnTo>
                <a:lnTo>
                  <a:pt x="4900427" y="0"/>
                </a:lnTo>
                <a:lnTo>
                  <a:pt x="3215611" y="0"/>
                </a:lnTo>
                <a:lnTo>
                  <a:pt x="1948020" y="0"/>
                </a:lnTo>
                <a:lnTo>
                  <a:pt x="1821806" y="0"/>
                </a:lnTo>
                <a:lnTo>
                  <a:pt x="0" y="0"/>
                </a:lnTo>
                <a:lnTo>
                  <a:pt x="0" y="1539023"/>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148CE05-A154-4335-A004-C6FFC5CA34C7}"/>
              </a:ext>
            </a:extLst>
          </p:cNvPr>
          <p:cNvSpPr/>
          <p:nvPr/>
        </p:nvSpPr>
        <p:spPr>
          <a:xfrm rot="10800000" flipH="1">
            <a:off x="0" y="-5724"/>
            <a:ext cx="12192000" cy="1539023"/>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 name="Title 1">
            <a:extLst>
              <a:ext uri="{FF2B5EF4-FFF2-40B4-BE49-F238E27FC236}">
                <a16:creationId xmlns:a16="http://schemas.microsoft.com/office/drawing/2014/main" id="{5EFCEC81-6A3B-4B3A-869C-E98B2262D63F}"/>
              </a:ext>
            </a:extLst>
          </p:cNvPr>
          <p:cNvSpPr txBox="1">
            <a:spLocks/>
          </p:cNvSpPr>
          <p:nvPr/>
        </p:nvSpPr>
        <p:spPr>
          <a:xfrm>
            <a:off x="633663" y="249098"/>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rPr>
              <a:t>Get started today</a:t>
            </a:r>
          </a:p>
        </p:txBody>
      </p:sp>
      <p:sp>
        <p:nvSpPr>
          <p:cNvPr id="12" name="Oval 155">
            <a:extLst>
              <a:ext uri="{FF2B5EF4-FFF2-40B4-BE49-F238E27FC236}">
                <a16:creationId xmlns:a16="http://schemas.microsoft.com/office/drawing/2014/main" id="{81928B8A-4700-4C6B-9487-02A38767233B}"/>
              </a:ext>
            </a:extLst>
          </p:cNvPr>
          <p:cNvSpPr>
            <a:spLocks noChangeArrowheads="1"/>
          </p:cNvSpPr>
          <p:nvPr/>
        </p:nvSpPr>
        <p:spPr bwMode="auto">
          <a:xfrm>
            <a:off x="2295494" y="2246366"/>
            <a:ext cx="1319871" cy="1312079"/>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21" name="Oval 155">
            <a:extLst>
              <a:ext uri="{FF2B5EF4-FFF2-40B4-BE49-F238E27FC236}">
                <a16:creationId xmlns:a16="http://schemas.microsoft.com/office/drawing/2014/main" id="{1FAA7B01-3219-4DDE-8C3E-5C3C915AB54D}"/>
              </a:ext>
            </a:extLst>
          </p:cNvPr>
          <p:cNvSpPr>
            <a:spLocks noChangeArrowheads="1"/>
          </p:cNvSpPr>
          <p:nvPr/>
        </p:nvSpPr>
        <p:spPr bwMode="auto">
          <a:xfrm>
            <a:off x="7831068" y="2246366"/>
            <a:ext cx="1319871" cy="1312079"/>
          </a:xfrm>
          <a:prstGeom prst="ellipse">
            <a:avLst/>
          </a:prstGeom>
          <a:noFill/>
          <a:ln w="508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22" name="Subtitle 2">
            <a:extLst>
              <a:ext uri="{FF2B5EF4-FFF2-40B4-BE49-F238E27FC236}">
                <a16:creationId xmlns:a16="http://schemas.microsoft.com/office/drawing/2014/main" id="{6960A060-59A6-44BD-8E17-5A4A9B2F56D9}"/>
              </a:ext>
            </a:extLst>
          </p:cNvPr>
          <p:cNvSpPr txBox="1">
            <a:spLocks/>
          </p:cNvSpPr>
          <p:nvPr/>
        </p:nvSpPr>
        <p:spPr>
          <a:xfrm>
            <a:off x="6657710" y="3850547"/>
            <a:ext cx="4138921" cy="18469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A3D62"/>
                </a:solidFill>
              </a:rPr>
              <a:t>Show Partners how the Meraki “First Year on Us” promotion can help them close more deals and capture more revenue. </a:t>
            </a:r>
          </a:p>
          <a:p>
            <a:pPr marL="0" indent="0">
              <a:buNone/>
            </a:pPr>
            <a:r>
              <a:rPr lang="en-US" sz="1600" dirty="0">
                <a:solidFill>
                  <a:srgbClr val="4EB1C8"/>
                </a:solidFill>
                <a:hlinkClick r:id="rId3">
                  <a:extLst>
                    <a:ext uri="{A12FA001-AC4F-418D-AE19-62706E023703}">
                      <ahyp:hlinkClr xmlns:ahyp="http://schemas.microsoft.com/office/drawing/2018/hyperlinkcolor" val="tx"/>
                    </a:ext>
                  </a:extLst>
                </a:hlinkClick>
              </a:rPr>
              <a:t>First year on US</a:t>
            </a:r>
            <a:endParaRPr lang="en-US" sz="1600" dirty="0">
              <a:solidFill>
                <a:srgbClr val="4EB1C8"/>
              </a:solidFill>
            </a:endParaRPr>
          </a:p>
        </p:txBody>
      </p:sp>
      <p:pic>
        <p:nvPicPr>
          <p:cNvPr id="23" name="Graphic 22">
            <a:extLst>
              <a:ext uri="{FF2B5EF4-FFF2-40B4-BE49-F238E27FC236}">
                <a16:creationId xmlns:a16="http://schemas.microsoft.com/office/drawing/2014/main" id="{519E384D-9090-4D41-B21E-140BE4B2EC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12493" y="2605053"/>
            <a:ext cx="873202" cy="661794"/>
          </a:xfrm>
          <a:prstGeom prst="rect">
            <a:avLst/>
          </a:prstGeom>
        </p:spPr>
      </p:pic>
      <p:pic>
        <p:nvPicPr>
          <p:cNvPr id="25" name="Graphic 24">
            <a:extLst>
              <a:ext uri="{FF2B5EF4-FFF2-40B4-BE49-F238E27FC236}">
                <a16:creationId xmlns:a16="http://schemas.microsoft.com/office/drawing/2014/main" id="{4243A793-F66C-409F-AAE1-C7FD593155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82035" y="2457513"/>
            <a:ext cx="806504" cy="846829"/>
          </a:xfrm>
          <a:prstGeom prst="rect">
            <a:avLst/>
          </a:prstGeom>
        </p:spPr>
      </p:pic>
      <p:sp>
        <p:nvSpPr>
          <p:cNvPr id="2" name="Rectangle 1">
            <a:extLst>
              <a:ext uri="{FF2B5EF4-FFF2-40B4-BE49-F238E27FC236}">
                <a16:creationId xmlns:a16="http://schemas.microsoft.com/office/drawing/2014/main" id="{7E5716BB-EC51-4063-AD97-773E62606BC7}"/>
              </a:ext>
            </a:extLst>
          </p:cNvPr>
          <p:cNvSpPr/>
          <p:nvPr/>
        </p:nvSpPr>
        <p:spPr>
          <a:xfrm>
            <a:off x="1902145" y="3850547"/>
            <a:ext cx="2720189" cy="1654427"/>
          </a:xfrm>
          <a:prstGeom prst="rect">
            <a:avLst/>
          </a:prstGeom>
        </p:spPr>
        <p:txBody>
          <a:bodyPr wrap="square">
            <a:spAutoFit/>
          </a:bodyPr>
          <a:lstStyle/>
          <a:p>
            <a:pPr>
              <a:lnSpc>
                <a:spcPct val="50000"/>
              </a:lnSpc>
              <a:spcAft>
                <a:spcPts val="600"/>
              </a:spcAft>
            </a:pPr>
            <a:r>
              <a:rPr lang="en-US" sz="1600" dirty="0">
                <a:solidFill>
                  <a:srgbClr val="0A3D62"/>
                </a:solidFill>
              </a:rPr>
              <a:t>Complete the </a:t>
            </a:r>
            <a:r>
              <a:rPr lang="en-US" sz="1600" dirty="0">
                <a:solidFill>
                  <a:srgbClr val="4EB1C8"/>
                </a:solidFill>
                <a:hlinkClick r:id="rId8">
                  <a:extLst>
                    <a:ext uri="{A12FA001-AC4F-418D-AE19-62706E023703}">
                      <ahyp:hlinkClr xmlns:ahyp="http://schemas.microsoft.com/office/drawing/2018/hyperlinkcolor" val="tx"/>
                    </a:ext>
                  </a:extLst>
                </a:hlinkClick>
              </a:rPr>
              <a:t>Express </a:t>
            </a:r>
          </a:p>
          <a:p>
            <a:pPr>
              <a:lnSpc>
                <a:spcPct val="50000"/>
              </a:lnSpc>
              <a:spcAft>
                <a:spcPts val="600"/>
              </a:spcAft>
            </a:pPr>
            <a:r>
              <a:rPr lang="en-US" sz="1600" dirty="0">
                <a:solidFill>
                  <a:srgbClr val="4EB1C8"/>
                </a:solidFill>
                <a:hlinkClick r:id="rId8">
                  <a:extLst>
                    <a:ext uri="{A12FA001-AC4F-418D-AE19-62706E023703}">
                      <ahyp:hlinkClr xmlns:ahyp="http://schemas.microsoft.com/office/drawing/2018/hyperlinkcolor" val="tx"/>
                    </a:ext>
                  </a:extLst>
                </a:hlinkClick>
              </a:rPr>
              <a:t>Specialization, SMB Track</a:t>
            </a:r>
            <a:endParaRPr lang="en-US" sz="1600" dirty="0">
              <a:solidFill>
                <a:srgbClr val="4EB1C8"/>
              </a:solidFill>
            </a:endParaRPr>
          </a:p>
          <a:p>
            <a:pPr>
              <a:lnSpc>
                <a:spcPct val="50000"/>
              </a:lnSpc>
              <a:spcAft>
                <a:spcPts val="600"/>
              </a:spcAft>
            </a:pPr>
            <a:endParaRPr lang="en-US" sz="1600" dirty="0">
              <a:solidFill>
                <a:srgbClr val="0A3D62"/>
              </a:solidFill>
            </a:endParaRPr>
          </a:p>
          <a:p>
            <a:pPr>
              <a:lnSpc>
                <a:spcPct val="50000"/>
              </a:lnSpc>
              <a:spcAft>
                <a:spcPts val="600"/>
              </a:spcAft>
            </a:pPr>
            <a:r>
              <a:rPr lang="en-US" sz="1600" dirty="0">
                <a:solidFill>
                  <a:srgbClr val="0A3D62"/>
                </a:solidFill>
              </a:rPr>
              <a:t>Enroll in </a:t>
            </a:r>
            <a:r>
              <a:rPr lang="en-US" sz="1600" dirty="0">
                <a:solidFill>
                  <a:srgbClr val="4EB1C8"/>
                </a:solidFill>
                <a:hlinkClick r:id="rId9">
                  <a:extLst>
                    <a:ext uri="{A12FA001-AC4F-418D-AE19-62706E023703}">
                      <ahyp:hlinkClr xmlns:ahyp="http://schemas.microsoft.com/office/drawing/2018/hyperlinkcolor" val="tx"/>
                    </a:ext>
                  </a:extLst>
                </a:hlinkClick>
              </a:rPr>
              <a:t>Channel Program</a:t>
            </a:r>
          </a:p>
          <a:p>
            <a:pPr>
              <a:lnSpc>
                <a:spcPct val="50000"/>
              </a:lnSpc>
              <a:spcAft>
                <a:spcPts val="600"/>
              </a:spcAft>
            </a:pPr>
            <a:r>
              <a:rPr lang="en-US" sz="1600" dirty="0">
                <a:solidFill>
                  <a:srgbClr val="4EB1C8"/>
                </a:solidFill>
                <a:hlinkClick r:id="rId9">
                  <a:extLst>
                    <a:ext uri="{A12FA001-AC4F-418D-AE19-62706E023703}">
                      <ahyp:hlinkClr xmlns:ahyp="http://schemas.microsoft.com/office/drawing/2018/hyperlinkcolor" val="tx"/>
                    </a:ext>
                  </a:extLst>
                </a:hlinkClick>
              </a:rPr>
              <a:t> Incentive Agreement</a:t>
            </a:r>
            <a:endParaRPr lang="en-US" sz="1600" dirty="0">
              <a:solidFill>
                <a:srgbClr val="4EB1C8"/>
              </a:solidFill>
            </a:endParaRPr>
          </a:p>
          <a:p>
            <a:pPr>
              <a:lnSpc>
                <a:spcPct val="50000"/>
              </a:lnSpc>
              <a:spcAft>
                <a:spcPts val="600"/>
              </a:spcAft>
            </a:pPr>
            <a:endParaRPr lang="en-US" sz="1600" dirty="0">
              <a:solidFill>
                <a:srgbClr val="0A3D62"/>
              </a:solidFill>
            </a:endParaRPr>
          </a:p>
          <a:p>
            <a:pPr>
              <a:lnSpc>
                <a:spcPct val="50000"/>
              </a:lnSpc>
              <a:spcAft>
                <a:spcPts val="600"/>
              </a:spcAft>
            </a:pPr>
            <a:r>
              <a:rPr lang="en-US" sz="1600" dirty="0">
                <a:solidFill>
                  <a:srgbClr val="0A3D62"/>
                </a:solidFill>
              </a:rPr>
              <a:t>Activate a Campaign on </a:t>
            </a:r>
          </a:p>
          <a:p>
            <a:pPr>
              <a:lnSpc>
                <a:spcPct val="50000"/>
              </a:lnSpc>
              <a:spcAft>
                <a:spcPts val="600"/>
              </a:spcAft>
            </a:pPr>
            <a:r>
              <a:rPr lang="en-US" sz="1600" dirty="0">
                <a:solidFill>
                  <a:srgbClr val="4EB1C8"/>
                </a:solidFill>
                <a:hlinkClick r:id="rId10">
                  <a:extLst>
                    <a:ext uri="{A12FA001-AC4F-418D-AE19-62706E023703}">
                      <ahyp:hlinkClr xmlns:ahyp="http://schemas.microsoft.com/office/drawing/2018/hyperlinkcolor" val="tx"/>
                    </a:ext>
                  </a:extLst>
                </a:hlinkClick>
              </a:rPr>
              <a:t>Marketing Velocity Central</a:t>
            </a:r>
            <a:r>
              <a:rPr lang="en-US" dirty="0">
                <a:solidFill>
                  <a:schemeClr val="bg2"/>
                </a:solidFill>
                <a:latin typeface="CiscoSansTT ExtraLight"/>
                <a:hlinkClick r:id="rId10">
                  <a:extLst>
                    <a:ext uri="{A12FA001-AC4F-418D-AE19-62706E023703}">
                      <ahyp:hlinkClr xmlns:ahyp="http://schemas.microsoft.com/office/drawing/2018/hyperlinkcolor" val="tx"/>
                    </a:ext>
                  </a:extLst>
                </a:hlinkClick>
              </a:rPr>
              <a:t>​</a:t>
            </a:r>
            <a:endParaRPr lang="en-US" dirty="0">
              <a:solidFill>
                <a:schemeClr val="bg2"/>
              </a:solidFill>
              <a:cs typeface="Calibri" panose="020F0502020204030204"/>
            </a:endParaRPr>
          </a:p>
        </p:txBody>
      </p:sp>
    </p:spTree>
    <p:extLst>
      <p:ext uri="{BB962C8B-B14F-4D97-AF65-F5344CB8AC3E}">
        <p14:creationId xmlns:p14="http://schemas.microsoft.com/office/powerpoint/2010/main" val="295233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A8C9EC0-E927-48A6-9834-54877B23AA77}"/>
              </a:ext>
            </a:extLst>
          </p:cNvPr>
          <p:cNvSpPr/>
          <p:nvPr/>
        </p:nvSpPr>
        <p:spPr>
          <a:xfrm>
            <a:off x="-1" y="113100"/>
            <a:ext cx="12062846" cy="1539023"/>
          </a:xfrm>
          <a:custGeom>
            <a:avLst/>
            <a:gdLst>
              <a:gd name="connsiteX0" fmla="*/ 0 w 12062846"/>
              <a:gd name="connsiteY0" fmla="*/ 0 h 1539023"/>
              <a:gd name="connsiteX1" fmla="*/ 12062846 w 12062846"/>
              <a:gd name="connsiteY1" fmla="*/ 0 h 1539023"/>
              <a:gd name="connsiteX2" fmla="*/ 12018745 w 12062846"/>
              <a:gd name="connsiteY2" fmla="*/ 92684 h 1539023"/>
              <a:gd name="connsiteX3" fmla="*/ 9182057 w 12062846"/>
              <a:gd name="connsiteY3" fmla="*/ 1539023 h 1539023"/>
              <a:gd name="connsiteX4" fmla="*/ 6229649 w 12062846"/>
              <a:gd name="connsiteY4" fmla="*/ 1539023 h 1539023"/>
              <a:gd name="connsiteX5" fmla="*/ 6103437 w 12062846"/>
              <a:gd name="connsiteY5" fmla="*/ 1539023 h 1539023"/>
              <a:gd name="connsiteX6" fmla="*/ 4835845 w 12062846"/>
              <a:gd name="connsiteY6" fmla="*/ 1539023 h 1539023"/>
              <a:gd name="connsiteX7" fmla="*/ 3151029 w 12062846"/>
              <a:gd name="connsiteY7" fmla="*/ 1539023 h 1539023"/>
              <a:gd name="connsiteX8" fmla="*/ 1883438 w 12062846"/>
              <a:gd name="connsiteY8" fmla="*/ 1539023 h 1539023"/>
              <a:gd name="connsiteX9" fmla="*/ 1757224 w 12062846"/>
              <a:gd name="connsiteY9" fmla="*/ 1539023 h 1539023"/>
              <a:gd name="connsiteX10" fmla="*/ 0 w 12062846"/>
              <a:gd name="connsiteY10" fmla="*/ 1539023 h 1539023"/>
              <a:gd name="connsiteX11" fmla="*/ 0 w 12062846"/>
              <a:gd name="connsiteY11" fmla="*/ 0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2846" h="1539023">
                <a:moveTo>
                  <a:pt x="0" y="0"/>
                </a:moveTo>
                <a:lnTo>
                  <a:pt x="12062846" y="0"/>
                </a:lnTo>
                <a:lnTo>
                  <a:pt x="12018745" y="92684"/>
                </a:lnTo>
                <a:cubicBezTo>
                  <a:pt x="11551384" y="942637"/>
                  <a:pt x="10457264" y="1539023"/>
                  <a:pt x="9182057" y="1539023"/>
                </a:cubicBezTo>
                <a:lnTo>
                  <a:pt x="6229649" y="1539023"/>
                </a:lnTo>
                <a:lnTo>
                  <a:pt x="6103437" y="1539023"/>
                </a:lnTo>
                <a:lnTo>
                  <a:pt x="4835845" y="1539023"/>
                </a:lnTo>
                <a:lnTo>
                  <a:pt x="3151029" y="1539023"/>
                </a:lnTo>
                <a:lnTo>
                  <a:pt x="1883438" y="1539023"/>
                </a:lnTo>
                <a:lnTo>
                  <a:pt x="1757224" y="1539023"/>
                </a:lnTo>
                <a:lnTo>
                  <a:pt x="0" y="1539023"/>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D2A3A041-08BA-4119-99B0-3B696C4BBA16}"/>
              </a:ext>
            </a:extLst>
          </p:cNvPr>
          <p:cNvSpPr/>
          <p:nvPr/>
        </p:nvSpPr>
        <p:spPr>
          <a:xfrm rot="10800000" flipH="1">
            <a:off x="0" y="69186"/>
            <a:ext cx="12127428" cy="1539023"/>
          </a:xfrm>
          <a:custGeom>
            <a:avLst/>
            <a:gdLst>
              <a:gd name="connsiteX0" fmla="*/ 0 w 12127428"/>
              <a:gd name="connsiteY0" fmla="*/ 1539023 h 1539023"/>
              <a:gd name="connsiteX1" fmla="*/ 12127428 w 12127428"/>
              <a:gd name="connsiteY1" fmla="*/ 1539023 h 1539023"/>
              <a:gd name="connsiteX2" fmla="*/ 12083327 w 12127428"/>
              <a:gd name="connsiteY2" fmla="*/ 1446339 h 1539023"/>
              <a:gd name="connsiteX3" fmla="*/ 9246639 w 12127428"/>
              <a:gd name="connsiteY3" fmla="*/ 0 h 1539023"/>
              <a:gd name="connsiteX4" fmla="*/ 6294231 w 12127428"/>
              <a:gd name="connsiteY4" fmla="*/ 0 h 1539023"/>
              <a:gd name="connsiteX5" fmla="*/ 6168019 w 12127428"/>
              <a:gd name="connsiteY5" fmla="*/ 0 h 1539023"/>
              <a:gd name="connsiteX6" fmla="*/ 4900427 w 12127428"/>
              <a:gd name="connsiteY6" fmla="*/ 0 h 1539023"/>
              <a:gd name="connsiteX7" fmla="*/ 3215611 w 12127428"/>
              <a:gd name="connsiteY7" fmla="*/ 0 h 1539023"/>
              <a:gd name="connsiteX8" fmla="*/ 1948020 w 12127428"/>
              <a:gd name="connsiteY8" fmla="*/ 0 h 1539023"/>
              <a:gd name="connsiteX9" fmla="*/ 1821806 w 12127428"/>
              <a:gd name="connsiteY9" fmla="*/ 0 h 1539023"/>
              <a:gd name="connsiteX10" fmla="*/ 0 w 12127428"/>
              <a:gd name="connsiteY10" fmla="*/ 0 h 1539023"/>
              <a:gd name="connsiteX11" fmla="*/ 0 w 12127428"/>
              <a:gd name="connsiteY11" fmla="*/ 1539023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7428" h="1539023">
                <a:moveTo>
                  <a:pt x="0" y="1539023"/>
                </a:moveTo>
                <a:lnTo>
                  <a:pt x="12127428" y="1539023"/>
                </a:lnTo>
                <a:lnTo>
                  <a:pt x="12083327" y="1446339"/>
                </a:lnTo>
                <a:cubicBezTo>
                  <a:pt x="11615966" y="596386"/>
                  <a:pt x="10521846" y="0"/>
                  <a:pt x="9246639" y="0"/>
                </a:cubicBezTo>
                <a:lnTo>
                  <a:pt x="6294231" y="0"/>
                </a:lnTo>
                <a:lnTo>
                  <a:pt x="6168019" y="0"/>
                </a:lnTo>
                <a:lnTo>
                  <a:pt x="4900427" y="0"/>
                </a:lnTo>
                <a:lnTo>
                  <a:pt x="3215611" y="0"/>
                </a:lnTo>
                <a:lnTo>
                  <a:pt x="1948020" y="0"/>
                </a:lnTo>
                <a:lnTo>
                  <a:pt x="1821806" y="0"/>
                </a:lnTo>
                <a:lnTo>
                  <a:pt x="0" y="0"/>
                </a:lnTo>
                <a:lnTo>
                  <a:pt x="0" y="1539023"/>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148CE05-A154-4335-A004-C6FFC5CA34C7}"/>
              </a:ext>
            </a:extLst>
          </p:cNvPr>
          <p:cNvSpPr/>
          <p:nvPr/>
        </p:nvSpPr>
        <p:spPr>
          <a:xfrm rot="10800000" flipH="1">
            <a:off x="0" y="-5724"/>
            <a:ext cx="12192000" cy="1539023"/>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0" name="Title 1">
            <a:extLst>
              <a:ext uri="{FF2B5EF4-FFF2-40B4-BE49-F238E27FC236}">
                <a16:creationId xmlns:a16="http://schemas.microsoft.com/office/drawing/2014/main" id="{5EFCEC81-6A3B-4B3A-869C-E98B2262D63F}"/>
              </a:ext>
            </a:extLst>
          </p:cNvPr>
          <p:cNvSpPr txBox="1">
            <a:spLocks/>
          </p:cNvSpPr>
          <p:nvPr/>
        </p:nvSpPr>
        <p:spPr>
          <a:xfrm>
            <a:off x="633663" y="249098"/>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rPr>
              <a:t>Resources</a:t>
            </a:r>
          </a:p>
        </p:txBody>
      </p:sp>
      <p:pic>
        <p:nvPicPr>
          <p:cNvPr id="59" name="Graphic 58">
            <a:extLst>
              <a:ext uri="{FF2B5EF4-FFF2-40B4-BE49-F238E27FC236}">
                <a16:creationId xmlns:a16="http://schemas.microsoft.com/office/drawing/2014/main" id="{14F0FFCE-A38D-41CC-A9F8-38F468796F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52" y="2114815"/>
            <a:ext cx="553001" cy="553001"/>
          </a:xfrm>
          <a:prstGeom prst="rect">
            <a:avLst/>
          </a:prstGeom>
        </p:spPr>
      </p:pic>
      <p:sp>
        <p:nvSpPr>
          <p:cNvPr id="44" name="Subtitle 2">
            <a:extLst>
              <a:ext uri="{FF2B5EF4-FFF2-40B4-BE49-F238E27FC236}">
                <a16:creationId xmlns:a16="http://schemas.microsoft.com/office/drawing/2014/main" id="{A397079D-EE2E-458E-BBF3-BE9589F32AEC}"/>
              </a:ext>
            </a:extLst>
          </p:cNvPr>
          <p:cNvSpPr txBox="1">
            <a:spLocks/>
          </p:cNvSpPr>
          <p:nvPr/>
        </p:nvSpPr>
        <p:spPr>
          <a:xfrm>
            <a:off x="1461243" y="2119175"/>
            <a:ext cx="1620064" cy="5486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5">
                  <a:extLst>
                    <a:ext uri="{A12FA001-AC4F-418D-AE19-62706E023703}">
                      <ahyp:hlinkClr xmlns:ahyp="http://schemas.microsoft.com/office/drawing/2018/hyperlinkcolor" val="tx"/>
                    </a:ext>
                  </a:extLst>
                </a:hlinkClick>
              </a:rPr>
              <a:t>Cisco Select Certification</a:t>
            </a:r>
            <a:endParaRPr lang="en-US" sz="1600" dirty="0">
              <a:solidFill>
                <a:srgbClr val="4EB1C8"/>
              </a:solidFill>
            </a:endParaRPr>
          </a:p>
        </p:txBody>
      </p:sp>
      <p:sp>
        <p:nvSpPr>
          <p:cNvPr id="45" name="Subtitle 2">
            <a:extLst>
              <a:ext uri="{FF2B5EF4-FFF2-40B4-BE49-F238E27FC236}">
                <a16:creationId xmlns:a16="http://schemas.microsoft.com/office/drawing/2014/main" id="{9A517DF9-05F0-451B-A34F-5774AAFFD9A4}"/>
              </a:ext>
            </a:extLst>
          </p:cNvPr>
          <p:cNvSpPr txBox="1">
            <a:spLocks/>
          </p:cNvSpPr>
          <p:nvPr/>
        </p:nvSpPr>
        <p:spPr>
          <a:xfrm>
            <a:off x="1461243" y="3044091"/>
            <a:ext cx="2519716" cy="54864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6">
                  <a:extLst>
                    <a:ext uri="{A12FA001-AC4F-418D-AE19-62706E023703}">
                      <ahyp:hlinkClr xmlns:ahyp="http://schemas.microsoft.com/office/drawing/2018/hyperlinkcolor" val="tx"/>
                    </a:ext>
                  </a:extLst>
                </a:hlinkClick>
              </a:rPr>
              <a:t>Cisco Financing</a:t>
            </a:r>
            <a:endParaRPr lang="en-US" sz="1600" dirty="0">
              <a:solidFill>
                <a:srgbClr val="4EB1C8"/>
              </a:solidFill>
            </a:endParaRPr>
          </a:p>
        </p:txBody>
      </p:sp>
      <p:sp>
        <p:nvSpPr>
          <p:cNvPr id="48" name="Subtitle 2">
            <a:extLst>
              <a:ext uri="{FF2B5EF4-FFF2-40B4-BE49-F238E27FC236}">
                <a16:creationId xmlns:a16="http://schemas.microsoft.com/office/drawing/2014/main" id="{407758C2-C539-4D83-AA62-F4735ECBC5FA}"/>
              </a:ext>
            </a:extLst>
          </p:cNvPr>
          <p:cNvSpPr txBox="1">
            <a:spLocks/>
          </p:cNvSpPr>
          <p:nvPr/>
        </p:nvSpPr>
        <p:spPr>
          <a:xfrm>
            <a:off x="1451411" y="3906389"/>
            <a:ext cx="2413453" cy="7580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7">
                  <a:extLst>
                    <a:ext uri="{A12FA001-AC4F-418D-AE19-62706E023703}">
                      <ahyp:hlinkClr xmlns:ahyp="http://schemas.microsoft.com/office/drawing/2018/hyperlinkcolor" val="tx"/>
                    </a:ext>
                  </a:extLst>
                </a:hlinkClick>
              </a:rPr>
              <a:t>Not For Resale Gear</a:t>
            </a:r>
            <a:endParaRPr lang="en-US" sz="1600" dirty="0">
              <a:solidFill>
                <a:srgbClr val="4EB1C8"/>
              </a:solidFill>
            </a:endParaRPr>
          </a:p>
        </p:txBody>
      </p:sp>
      <p:sp>
        <p:nvSpPr>
          <p:cNvPr id="49" name="Subtitle 2">
            <a:extLst>
              <a:ext uri="{FF2B5EF4-FFF2-40B4-BE49-F238E27FC236}">
                <a16:creationId xmlns:a16="http://schemas.microsoft.com/office/drawing/2014/main" id="{CAB9A3A6-2BE1-40B8-AF4E-1192BCD32112}"/>
              </a:ext>
            </a:extLst>
          </p:cNvPr>
          <p:cNvSpPr txBox="1">
            <a:spLocks/>
          </p:cNvSpPr>
          <p:nvPr/>
        </p:nvSpPr>
        <p:spPr>
          <a:xfrm>
            <a:off x="1461243" y="4914802"/>
            <a:ext cx="2519716" cy="54871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8">
                  <a:extLst>
                    <a:ext uri="{A12FA001-AC4F-418D-AE19-62706E023703}">
                      <ahyp:hlinkClr xmlns:ahyp="http://schemas.microsoft.com/office/drawing/2018/hyperlinkcolor" val="tx"/>
                    </a:ext>
                  </a:extLst>
                </a:hlinkClick>
              </a:rPr>
              <a:t>Simple IT Partner Promotion</a:t>
            </a:r>
            <a:r>
              <a:rPr lang="en-US" sz="1600" dirty="0">
                <a:solidFill>
                  <a:srgbClr val="4EB1C8"/>
                </a:solidFill>
                <a:latin typeface="CiscoSansTT ExtraLight" panose="020B0303020201020303" pitchFamily="34" charset="0"/>
                <a:cs typeface="CiscoSansTT ExtraLight" panose="020B0303020201020303" pitchFamily="34" charset="0"/>
              </a:rPr>
              <a:t>*</a:t>
            </a:r>
          </a:p>
        </p:txBody>
      </p:sp>
      <p:sp>
        <p:nvSpPr>
          <p:cNvPr id="50" name="Subtitle 2">
            <a:extLst>
              <a:ext uri="{FF2B5EF4-FFF2-40B4-BE49-F238E27FC236}">
                <a16:creationId xmlns:a16="http://schemas.microsoft.com/office/drawing/2014/main" id="{F6041523-539B-4B07-8C97-432773C4F2C3}"/>
              </a:ext>
            </a:extLst>
          </p:cNvPr>
          <p:cNvSpPr txBox="1">
            <a:spLocks/>
          </p:cNvSpPr>
          <p:nvPr/>
        </p:nvSpPr>
        <p:spPr>
          <a:xfrm>
            <a:off x="4907317" y="2151093"/>
            <a:ext cx="1767547" cy="5410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9">
                  <a:extLst>
                    <a:ext uri="{A12FA001-AC4F-418D-AE19-62706E023703}">
                      <ahyp:hlinkClr xmlns:ahyp="http://schemas.microsoft.com/office/drawing/2018/hyperlinkcolor" val="tx"/>
                    </a:ext>
                  </a:extLst>
                </a:hlinkClick>
              </a:rPr>
              <a:t>Marketing Velocity Central</a:t>
            </a:r>
            <a:endParaRPr lang="en-US" sz="1600" dirty="0">
              <a:solidFill>
                <a:srgbClr val="4EB1C8"/>
              </a:solidFill>
            </a:endParaRPr>
          </a:p>
        </p:txBody>
      </p:sp>
      <p:sp>
        <p:nvSpPr>
          <p:cNvPr id="51" name="Subtitle 2">
            <a:extLst>
              <a:ext uri="{FF2B5EF4-FFF2-40B4-BE49-F238E27FC236}">
                <a16:creationId xmlns:a16="http://schemas.microsoft.com/office/drawing/2014/main" id="{07B8597F-0761-4435-8142-D56142DC0F03}"/>
              </a:ext>
            </a:extLst>
          </p:cNvPr>
          <p:cNvSpPr txBox="1">
            <a:spLocks/>
          </p:cNvSpPr>
          <p:nvPr/>
        </p:nvSpPr>
        <p:spPr>
          <a:xfrm>
            <a:off x="4907317" y="3047902"/>
            <a:ext cx="2101848" cy="5410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0">
                  <a:extLst>
                    <a:ext uri="{A12FA001-AC4F-418D-AE19-62706E023703}">
                      <ahyp:hlinkClr xmlns:ahyp="http://schemas.microsoft.com/office/drawing/2018/hyperlinkcolor" val="tx"/>
                    </a:ext>
                  </a:extLst>
                </a:hlinkClick>
              </a:rPr>
              <a:t>Value Incentive Program (VIP)</a:t>
            </a:r>
            <a:r>
              <a:rPr lang="en-US" sz="1600" dirty="0">
                <a:solidFill>
                  <a:srgbClr val="4EB1C8"/>
                </a:solidFill>
              </a:rPr>
              <a:t>*</a:t>
            </a:r>
          </a:p>
        </p:txBody>
      </p:sp>
      <p:sp>
        <p:nvSpPr>
          <p:cNvPr id="52" name="Subtitle 2">
            <a:extLst>
              <a:ext uri="{FF2B5EF4-FFF2-40B4-BE49-F238E27FC236}">
                <a16:creationId xmlns:a16="http://schemas.microsoft.com/office/drawing/2014/main" id="{A1E99A31-3AD7-4AD3-9D2C-02A1609B7471}"/>
              </a:ext>
            </a:extLst>
          </p:cNvPr>
          <p:cNvSpPr txBox="1">
            <a:spLocks/>
          </p:cNvSpPr>
          <p:nvPr/>
        </p:nvSpPr>
        <p:spPr>
          <a:xfrm>
            <a:off x="4897485" y="4046177"/>
            <a:ext cx="1934706" cy="5104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1">
                  <a:extLst>
                    <a:ext uri="{A12FA001-AC4F-418D-AE19-62706E023703}">
                      <ahyp:hlinkClr xmlns:ahyp="http://schemas.microsoft.com/office/drawing/2018/hyperlinkcolor" val="tx"/>
                    </a:ext>
                  </a:extLst>
                </a:hlinkClick>
              </a:rPr>
              <a:t>Partner Logo Builder</a:t>
            </a:r>
            <a:endParaRPr lang="en-US" sz="1600" dirty="0">
              <a:solidFill>
                <a:srgbClr val="4EB1C8"/>
              </a:solidFill>
            </a:endParaRPr>
          </a:p>
        </p:txBody>
      </p:sp>
      <p:sp>
        <p:nvSpPr>
          <p:cNvPr id="53" name="Subtitle 2">
            <a:extLst>
              <a:ext uri="{FF2B5EF4-FFF2-40B4-BE49-F238E27FC236}">
                <a16:creationId xmlns:a16="http://schemas.microsoft.com/office/drawing/2014/main" id="{CF4A0C80-30D7-4E8C-952B-86B9DCADEF32}"/>
              </a:ext>
            </a:extLst>
          </p:cNvPr>
          <p:cNvSpPr txBox="1">
            <a:spLocks/>
          </p:cNvSpPr>
          <p:nvPr/>
        </p:nvSpPr>
        <p:spPr>
          <a:xfrm>
            <a:off x="4897486" y="4858944"/>
            <a:ext cx="2519716" cy="9117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bg1"/>
                </a:solidFill>
                <a:latin typeface="CiscoSansTT ExtraLight" panose="020B0303020201020303" pitchFamily="34" charset="0"/>
                <a:cs typeface="CiscoSansTT ExtraLight" panose="020B0303020201020303" pitchFamily="34" charset="0"/>
              </a:rPr>
              <a:t>Partner Brand Guidelines for Cisco Designed for Business (need link)</a:t>
            </a:r>
          </a:p>
        </p:txBody>
      </p:sp>
      <p:sp>
        <p:nvSpPr>
          <p:cNvPr id="54" name="Subtitle 2">
            <a:extLst>
              <a:ext uri="{FF2B5EF4-FFF2-40B4-BE49-F238E27FC236}">
                <a16:creationId xmlns:a16="http://schemas.microsoft.com/office/drawing/2014/main" id="{F9275209-EA2B-403D-ADD4-D489C710DDEF}"/>
              </a:ext>
            </a:extLst>
          </p:cNvPr>
          <p:cNvSpPr txBox="1">
            <a:spLocks/>
          </p:cNvSpPr>
          <p:nvPr/>
        </p:nvSpPr>
        <p:spPr>
          <a:xfrm>
            <a:off x="8454325" y="3042409"/>
            <a:ext cx="1767547" cy="5486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2">
                  <a:extLst>
                    <a:ext uri="{A12FA001-AC4F-418D-AE19-62706E023703}">
                      <ahyp:hlinkClr xmlns:ahyp="http://schemas.microsoft.com/office/drawing/2018/hyperlinkcolor" val="tx"/>
                    </a:ext>
                  </a:extLst>
                </a:hlinkClick>
              </a:rPr>
              <a:t>Meraki GO</a:t>
            </a:r>
            <a:endParaRPr lang="en-US" sz="1600" dirty="0">
              <a:solidFill>
                <a:srgbClr val="4EB1C8"/>
              </a:solidFill>
            </a:endParaRPr>
          </a:p>
        </p:txBody>
      </p:sp>
      <p:sp>
        <p:nvSpPr>
          <p:cNvPr id="55" name="Subtitle 2">
            <a:extLst>
              <a:ext uri="{FF2B5EF4-FFF2-40B4-BE49-F238E27FC236}">
                <a16:creationId xmlns:a16="http://schemas.microsoft.com/office/drawing/2014/main" id="{1EB1FF52-0612-48AA-980B-0241201B1BA6}"/>
              </a:ext>
            </a:extLst>
          </p:cNvPr>
          <p:cNvSpPr txBox="1">
            <a:spLocks/>
          </p:cNvSpPr>
          <p:nvPr/>
        </p:nvSpPr>
        <p:spPr>
          <a:xfrm>
            <a:off x="8454326" y="3994910"/>
            <a:ext cx="2101848" cy="54864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3">
                  <a:extLst>
                    <a:ext uri="{A12FA001-AC4F-418D-AE19-62706E023703}">
                      <ahyp:hlinkClr xmlns:ahyp="http://schemas.microsoft.com/office/drawing/2018/hyperlinkcolor" val="tx"/>
                    </a:ext>
                  </a:extLst>
                </a:hlinkClick>
              </a:rPr>
              <a:t>Cat 1K Switch</a:t>
            </a:r>
            <a:endParaRPr lang="en-US" sz="1600" dirty="0">
              <a:solidFill>
                <a:srgbClr val="4EB1C8"/>
              </a:solidFill>
            </a:endParaRPr>
          </a:p>
        </p:txBody>
      </p:sp>
      <p:sp>
        <p:nvSpPr>
          <p:cNvPr id="56" name="Subtitle 2">
            <a:extLst>
              <a:ext uri="{FF2B5EF4-FFF2-40B4-BE49-F238E27FC236}">
                <a16:creationId xmlns:a16="http://schemas.microsoft.com/office/drawing/2014/main" id="{29234D1D-EB1F-4875-B078-948C7B90906E}"/>
              </a:ext>
            </a:extLst>
          </p:cNvPr>
          <p:cNvSpPr txBox="1">
            <a:spLocks/>
          </p:cNvSpPr>
          <p:nvPr/>
        </p:nvSpPr>
        <p:spPr>
          <a:xfrm>
            <a:off x="8444493" y="4750624"/>
            <a:ext cx="1777379" cy="8660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4">
                  <a:extLst>
                    <a:ext uri="{A12FA001-AC4F-418D-AE19-62706E023703}">
                      <ahyp:hlinkClr xmlns:ahyp="http://schemas.microsoft.com/office/drawing/2018/hyperlinkcolor" val="tx"/>
                    </a:ext>
                  </a:extLst>
                </a:hlinkClick>
              </a:rPr>
              <a:t>Cisco Business APs and Mesh Routers</a:t>
            </a:r>
            <a:endParaRPr lang="en-US" sz="1600" dirty="0">
              <a:solidFill>
                <a:srgbClr val="4EB1C8"/>
              </a:solidFill>
            </a:endParaRPr>
          </a:p>
        </p:txBody>
      </p:sp>
      <p:sp>
        <p:nvSpPr>
          <p:cNvPr id="57" name="Subtitle 2">
            <a:extLst>
              <a:ext uri="{FF2B5EF4-FFF2-40B4-BE49-F238E27FC236}">
                <a16:creationId xmlns:a16="http://schemas.microsoft.com/office/drawing/2014/main" id="{71A2CD65-E03F-4EE6-8694-0C0878FAE1E3}"/>
              </a:ext>
            </a:extLst>
          </p:cNvPr>
          <p:cNvSpPr txBox="1">
            <a:spLocks/>
          </p:cNvSpPr>
          <p:nvPr/>
        </p:nvSpPr>
        <p:spPr>
          <a:xfrm>
            <a:off x="8455966" y="1935625"/>
            <a:ext cx="2519716" cy="7580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5">
                  <a:extLst>
                    <a:ext uri="{A12FA001-AC4F-418D-AE19-62706E023703}">
                      <ahyp:hlinkClr xmlns:ahyp="http://schemas.microsoft.com/office/drawing/2018/hyperlinkcolor" val="tx"/>
                    </a:ext>
                  </a:extLst>
                </a:hlinkClick>
              </a:rPr>
              <a:t>Opportunity Incentive Program (OIP)</a:t>
            </a:r>
            <a:r>
              <a:rPr lang="en-US" sz="1600" dirty="0">
                <a:solidFill>
                  <a:srgbClr val="4EB1C8"/>
                </a:solidFill>
              </a:rPr>
              <a:t>*</a:t>
            </a:r>
          </a:p>
        </p:txBody>
      </p:sp>
      <p:sp>
        <p:nvSpPr>
          <p:cNvPr id="82" name="Subtitle 2">
            <a:extLst>
              <a:ext uri="{FF2B5EF4-FFF2-40B4-BE49-F238E27FC236}">
                <a16:creationId xmlns:a16="http://schemas.microsoft.com/office/drawing/2014/main" id="{66191ED3-92B7-446C-97DB-ABE639DF43E2}"/>
              </a:ext>
            </a:extLst>
          </p:cNvPr>
          <p:cNvSpPr txBox="1">
            <a:spLocks/>
          </p:cNvSpPr>
          <p:nvPr/>
        </p:nvSpPr>
        <p:spPr>
          <a:xfrm>
            <a:off x="4897485" y="4784608"/>
            <a:ext cx="2519716" cy="9117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4EB1C8"/>
                </a:solidFill>
                <a:hlinkClick r:id="rId16">
                  <a:extLst>
                    <a:ext uri="{A12FA001-AC4F-418D-AE19-62706E023703}">
                      <ahyp:hlinkClr xmlns:ahyp="http://schemas.microsoft.com/office/drawing/2018/hyperlinkcolor" val="tx"/>
                    </a:ext>
                  </a:extLst>
                </a:hlinkClick>
              </a:rPr>
              <a:t>Partner Brand Guidelines for Cisco Designed for Business</a:t>
            </a:r>
            <a:endParaRPr lang="en-US" sz="1600" dirty="0">
              <a:solidFill>
                <a:srgbClr val="4EB1C8"/>
              </a:solidFill>
              <a:latin typeface="CiscoSansTT ExtraLight" panose="020B0303020201020303" pitchFamily="34" charset="0"/>
              <a:cs typeface="CiscoSansTT ExtraLight" panose="020B0303020201020303" pitchFamily="34" charset="0"/>
            </a:endParaRPr>
          </a:p>
        </p:txBody>
      </p:sp>
      <p:pic>
        <p:nvPicPr>
          <p:cNvPr id="84" name="Graphic 83">
            <a:extLst>
              <a:ext uri="{FF2B5EF4-FFF2-40B4-BE49-F238E27FC236}">
                <a16:creationId xmlns:a16="http://schemas.microsoft.com/office/drawing/2014/main" id="{ACEE7EF3-835B-4E01-B295-37F2FD0F52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51" y="3030484"/>
            <a:ext cx="553001" cy="553001"/>
          </a:xfrm>
          <a:prstGeom prst="rect">
            <a:avLst/>
          </a:prstGeom>
        </p:spPr>
      </p:pic>
      <p:pic>
        <p:nvPicPr>
          <p:cNvPr id="85" name="Graphic 84">
            <a:extLst>
              <a:ext uri="{FF2B5EF4-FFF2-40B4-BE49-F238E27FC236}">
                <a16:creationId xmlns:a16="http://schemas.microsoft.com/office/drawing/2014/main" id="{C5465E39-FC99-4CF7-AA0C-B94137A69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51" y="4046177"/>
            <a:ext cx="553001" cy="553001"/>
          </a:xfrm>
          <a:prstGeom prst="rect">
            <a:avLst/>
          </a:prstGeom>
        </p:spPr>
      </p:pic>
      <p:pic>
        <p:nvPicPr>
          <p:cNvPr id="86" name="Graphic 85">
            <a:extLst>
              <a:ext uri="{FF2B5EF4-FFF2-40B4-BE49-F238E27FC236}">
                <a16:creationId xmlns:a16="http://schemas.microsoft.com/office/drawing/2014/main" id="{24200105-CD2B-49ED-B72B-7DE005E9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1950" y="4939907"/>
            <a:ext cx="553001" cy="553001"/>
          </a:xfrm>
          <a:prstGeom prst="rect">
            <a:avLst/>
          </a:prstGeom>
        </p:spPr>
      </p:pic>
      <p:pic>
        <p:nvPicPr>
          <p:cNvPr id="87" name="Graphic 86">
            <a:extLst>
              <a:ext uri="{FF2B5EF4-FFF2-40B4-BE49-F238E27FC236}">
                <a16:creationId xmlns:a16="http://schemas.microsoft.com/office/drawing/2014/main" id="{B33E673D-9ACD-4FA9-BCF0-F6928CC39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866" y="2114815"/>
            <a:ext cx="553001" cy="553001"/>
          </a:xfrm>
          <a:prstGeom prst="rect">
            <a:avLst/>
          </a:prstGeom>
        </p:spPr>
      </p:pic>
      <p:pic>
        <p:nvPicPr>
          <p:cNvPr id="88" name="Graphic 87">
            <a:extLst>
              <a:ext uri="{FF2B5EF4-FFF2-40B4-BE49-F238E27FC236}">
                <a16:creationId xmlns:a16="http://schemas.microsoft.com/office/drawing/2014/main" id="{948E5BBD-AD87-478D-9C60-51D25A7C45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865" y="3030484"/>
            <a:ext cx="553001" cy="553001"/>
          </a:xfrm>
          <a:prstGeom prst="rect">
            <a:avLst/>
          </a:prstGeom>
        </p:spPr>
      </p:pic>
      <p:pic>
        <p:nvPicPr>
          <p:cNvPr id="89" name="Graphic 88">
            <a:extLst>
              <a:ext uri="{FF2B5EF4-FFF2-40B4-BE49-F238E27FC236}">
                <a16:creationId xmlns:a16="http://schemas.microsoft.com/office/drawing/2014/main" id="{D6D57AA4-E1DE-4371-B4BF-D544BB1806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865" y="4046177"/>
            <a:ext cx="553001" cy="553001"/>
          </a:xfrm>
          <a:prstGeom prst="rect">
            <a:avLst/>
          </a:prstGeom>
        </p:spPr>
      </p:pic>
      <p:pic>
        <p:nvPicPr>
          <p:cNvPr id="90" name="Graphic 89">
            <a:extLst>
              <a:ext uri="{FF2B5EF4-FFF2-40B4-BE49-F238E27FC236}">
                <a16:creationId xmlns:a16="http://schemas.microsoft.com/office/drawing/2014/main" id="{21F21D16-5DDA-42A6-BB24-A0A830ED1C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864" y="4939907"/>
            <a:ext cx="553001" cy="553001"/>
          </a:xfrm>
          <a:prstGeom prst="rect">
            <a:avLst/>
          </a:prstGeom>
        </p:spPr>
      </p:pic>
      <p:pic>
        <p:nvPicPr>
          <p:cNvPr id="91" name="Graphic 90">
            <a:extLst>
              <a:ext uri="{FF2B5EF4-FFF2-40B4-BE49-F238E27FC236}">
                <a16:creationId xmlns:a16="http://schemas.microsoft.com/office/drawing/2014/main" id="{C046E2B5-5B3B-4A01-8122-F95D49F61D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6188" y="2103623"/>
            <a:ext cx="553001" cy="553001"/>
          </a:xfrm>
          <a:prstGeom prst="rect">
            <a:avLst/>
          </a:prstGeom>
        </p:spPr>
      </p:pic>
      <p:pic>
        <p:nvPicPr>
          <p:cNvPr id="92" name="Graphic 91">
            <a:extLst>
              <a:ext uri="{FF2B5EF4-FFF2-40B4-BE49-F238E27FC236}">
                <a16:creationId xmlns:a16="http://schemas.microsoft.com/office/drawing/2014/main" id="{3691014D-FE23-421E-8BCB-ED1D921FF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6187" y="3019292"/>
            <a:ext cx="553001" cy="553001"/>
          </a:xfrm>
          <a:prstGeom prst="rect">
            <a:avLst/>
          </a:prstGeom>
        </p:spPr>
      </p:pic>
      <p:pic>
        <p:nvPicPr>
          <p:cNvPr id="93" name="Graphic 92">
            <a:extLst>
              <a:ext uri="{FF2B5EF4-FFF2-40B4-BE49-F238E27FC236}">
                <a16:creationId xmlns:a16="http://schemas.microsoft.com/office/drawing/2014/main" id="{8EAC654E-FA60-4653-82A4-39A440620A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6187" y="4034985"/>
            <a:ext cx="553001" cy="553001"/>
          </a:xfrm>
          <a:prstGeom prst="rect">
            <a:avLst/>
          </a:prstGeom>
        </p:spPr>
      </p:pic>
      <p:pic>
        <p:nvPicPr>
          <p:cNvPr id="94" name="Graphic 93">
            <a:extLst>
              <a:ext uri="{FF2B5EF4-FFF2-40B4-BE49-F238E27FC236}">
                <a16:creationId xmlns:a16="http://schemas.microsoft.com/office/drawing/2014/main" id="{91251318-F395-4329-ACDC-EC1821CC74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6186" y="4928715"/>
            <a:ext cx="553001" cy="553001"/>
          </a:xfrm>
          <a:prstGeom prst="rect">
            <a:avLst/>
          </a:prstGeom>
        </p:spPr>
      </p:pic>
    </p:spTree>
    <p:extLst>
      <p:ext uri="{BB962C8B-B14F-4D97-AF65-F5344CB8AC3E}">
        <p14:creationId xmlns:p14="http://schemas.microsoft.com/office/powerpoint/2010/main" val="330881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3CB47662-C894-4D18-8667-1F780487A28A}"/>
              </a:ext>
            </a:extLst>
          </p:cNvPr>
          <p:cNvSpPr/>
          <p:nvPr/>
        </p:nvSpPr>
        <p:spPr>
          <a:xfrm>
            <a:off x="8852837" y="1904789"/>
            <a:ext cx="3339162" cy="4228838"/>
          </a:xfrm>
          <a:custGeom>
            <a:avLst/>
            <a:gdLst>
              <a:gd name="connsiteX0" fmla="*/ 2199930 w 3339162"/>
              <a:gd name="connsiteY0" fmla="*/ 0 h 4228838"/>
              <a:gd name="connsiteX1" fmla="*/ 3339162 w 3339162"/>
              <a:gd name="connsiteY1" fmla="*/ 1 h 4228838"/>
              <a:gd name="connsiteX2" fmla="*/ 3339162 w 3339162"/>
              <a:gd name="connsiteY2" fmla="*/ 4228838 h 4228838"/>
              <a:gd name="connsiteX3" fmla="*/ 2199930 w 3339162"/>
              <a:gd name="connsiteY3" fmla="*/ 4228838 h 4228838"/>
              <a:gd name="connsiteX4" fmla="*/ 0 w 3339162"/>
              <a:gd name="connsiteY4" fmla="*/ 2114419 h 4228838"/>
              <a:gd name="connsiteX5" fmla="*/ 2199930 w 3339162"/>
              <a:gd name="connsiteY5" fmla="*/ 0 h 422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9162" h="4228838">
                <a:moveTo>
                  <a:pt x="2199930" y="0"/>
                </a:moveTo>
                <a:lnTo>
                  <a:pt x="3339162" y="1"/>
                </a:lnTo>
                <a:lnTo>
                  <a:pt x="3339162" y="4228838"/>
                </a:lnTo>
                <a:lnTo>
                  <a:pt x="2199930" y="4228838"/>
                </a:lnTo>
                <a:cubicBezTo>
                  <a:pt x="984942" y="4228838"/>
                  <a:pt x="0" y="3282180"/>
                  <a:pt x="0" y="2114419"/>
                </a:cubicBezTo>
                <a:cubicBezTo>
                  <a:pt x="0" y="946658"/>
                  <a:pt x="984942" y="0"/>
                  <a:pt x="2199930" y="0"/>
                </a:cubicBez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D2777C2A-C33C-4B5B-83F0-5CC3749C95DD}"/>
              </a:ext>
            </a:extLst>
          </p:cNvPr>
          <p:cNvSpPr/>
          <p:nvPr/>
        </p:nvSpPr>
        <p:spPr>
          <a:xfrm>
            <a:off x="-8579" y="5726072"/>
            <a:ext cx="8712197" cy="1131929"/>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57A95BA-8381-4666-A222-CCB683A7DA8A}"/>
              </a:ext>
            </a:extLst>
          </p:cNvPr>
          <p:cNvSpPr txBox="1"/>
          <p:nvPr/>
        </p:nvSpPr>
        <p:spPr>
          <a:xfrm>
            <a:off x="3226464" y="4676190"/>
            <a:ext cx="2245242"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A3D62"/>
                </a:solidFill>
                <a:effectLst/>
                <a:uLnTx/>
                <a:uFillTx/>
                <a:ea typeface="ＭＳ Ｐゴシック" charset="0"/>
              </a:rPr>
              <a:t>of all </a:t>
            </a:r>
            <a:r>
              <a:rPr kumimoji="0" lang="en-US" sz="2000" u="none" strike="noStrike" kern="1200" cap="none" spc="0" normalizeH="0" baseline="0" noProof="0" dirty="0">
                <a:ln>
                  <a:noFill/>
                </a:ln>
                <a:solidFill>
                  <a:srgbClr val="0A3D62"/>
                </a:solidFill>
                <a:effectLst/>
                <a:uLnTx/>
                <a:uFillTx/>
                <a:cs typeface="CiscoSansTT" panose="020B0503020201020303" pitchFamily="34" charset="0"/>
              </a:rPr>
              <a:t>businesses</a:t>
            </a:r>
            <a:r>
              <a:rPr kumimoji="0" lang="en-US" sz="2000" b="0" i="0" u="none" strike="noStrike" kern="1200" cap="none" spc="0" normalizeH="0" baseline="0" noProof="0" dirty="0">
                <a:ln>
                  <a:noFill/>
                </a:ln>
                <a:solidFill>
                  <a:srgbClr val="0A3D62"/>
                </a:solidFill>
                <a:effectLst/>
                <a:uLnTx/>
                <a:uFillTx/>
                <a:ea typeface="ＭＳ Ｐゴシック" charset="0"/>
              </a:rPr>
              <a:t> worldwide</a:t>
            </a:r>
            <a:endParaRPr kumimoji="0" lang="en-US" sz="2000" b="1" i="0" u="none" strike="noStrike" kern="1200" cap="none" spc="0" normalizeH="0" baseline="0" noProof="0" dirty="0">
              <a:ln>
                <a:noFill/>
              </a:ln>
              <a:solidFill>
                <a:srgbClr val="0A3D62"/>
              </a:solidFill>
              <a:effectLst/>
              <a:uLnTx/>
              <a:uFillTx/>
              <a:ea typeface="ＭＳ Ｐゴシック" charset="0"/>
            </a:endParaRPr>
          </a:p>
        </p:txBody>
      </p:sp>
      <p:sp>
        <p:nvSpPr>
          <p:cNvPr id="14" name="TextBox 13">
            <a:extLst>
              <a:ext uri="{FF2B5EF4-FFF2-40B4-BE49-F238E27FC236}">
                <a16:creationId xmlns:a16="http://schemas.microsoft.com/office/drawing/2014/main" id="{106E6292-0DB1-4DDC-90DE-E6E172A29F40}"/>
              </a:ext>
            </a:extLst>
          </p:cNvPr>
          <p:cNvSpPr txBox="1"/>
          <p:nvPr/>
        </p:nvSpPr>
        <p:spPr>
          <a:xfrm>
            <a:off x="3586003" y="3274556"/>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90%</a:t>
            </a:r>
          </a:p>
        </p:txBody>
      </p:sp>
      <p:grpSp>
        <p:nvGrpSpPr>
          <p:cNvPr id="15" name="Group 14">
            <a:extLst>
              <a:ext uri="{FF2B5EF4-FFF2-40B4-BE49-F238E27FC236}">
                <a16:creationId xmlns:a16="http://schemas.microsoft.com/office/drawing/2014/main" id="{6B7AAB43-9807-48A7-9E58-4C16E47F998B}"/>
              </a:ext>
            </a:extLst>
          </p:cNvPr>
          <p:cNvGrpSpPr/>
          <p:nvPr/>
        </p:nvGrpSpPr>
        <p:grpSpPr>
          <a:xfrm>
            <a:off x="3476234" y="2848827"/>
            <a:ext cx="1750279" cy="1726834"/>
            <a:chOff x="7842250" y="7963417"/>
            <a:chExt cx="732876" cy="725765"/>
          </a:xfrm>
        </p:grpSpPr>
        <p:sp>
          <p:nvSpPr>
            <p:cNvPr id="16" name="Oval 155">
              <a:extLst>
                <a:ext uri="{FF2B5EF4-FFF2-40B4-BE49-F238E27FC236}">
                  <a16:creationId xmlns:a16="http://schemas.microsoft.com/office/drawing/2014/main" id="{7BC35896-4F27-4971-AC17-133C045EA64F}"/>
                </a:ext>
              </a:extLst>
            </p:cNvPr>
            <p:cNvSpPr>
              <a:spLocks noChangeArrowheads="1"/>
            </p:cNvSpPr>
            <p:nvPr/>
          </p:nvSpPr>
          <p:spPr bwMode="auto">
            <a:xfrm>
              <a:off x="7842250" y="7963694"/>
              <a:ext cx="727075" cy="725488"/>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17" name="Freeform 156">
              <a:extLst>
                <a:ext uri="{FF2B5EF4-FFF2-40B4-BE49-F238E27FC236}">
                  <a16:creationId xmlns:a16="http://schemas.microsoft.com/office/drawing/2014/main" id="{204D7B43-9D90-457E-B0E9-9018B90ED3AB}"/>
                </a:ext>
              </a:extLst>
            </p:cNvPr>
            <p:cNvSpPr>
              <a:spLocks/>
            </p:cNvSpPr>
            <p:nvPr/>
          </p:nvSpPr>
          <p:spPr bwMode="auto">
            <a:xfrm>
              <a:off x="7848051" y="7963417"/>
              <a:ext cx="727075" cy="722313"/>
            </a:xfrm>
            <a:custGeom>
              <a:avLst/>
              <a:gdLst>
                <a:gd name="T0" fmla="*/ 132 w 265"/>
                <a:gd name="T1" fmla="*/ 0 h 265"/>
                <a:gd name="T2" fmla="*/ 265 w 265"/>
                <a:gd name="T3" fmla="*/ 133 h 265"/>
                <a:gd name="T4" fmla="*/ 132 w 265"/>
                <a:gd name="T5" fmla="*/ 265 h 265"/>
                <a:gd name="T6" fmla="*/ 0 w 265"/>
                <a:gd name="T7" fmla="*/ 133 h 265"/>
                <a:gd name="T8" fmla="*/ 55 w 265"/>
                <a:gd name="T9" fmla="*/ 25 h 265"/>
              </a:gdLst>
              <a:ahLst/>
              <a:cxnLst>
                <a:cxn ang="0">
                  <a:pos x="T0" y="T1"/>
                </a:cxn>
                <a:cxn ang="0">
                  <a:pos x="T2" y="T3"/>
                </a:cxn>
                <a:cxn ang="0">
                  <a:pos x="T4" y="T5"/>
                </a:cxn>
                <a:cxn ang="0">
                  <a:pos x="T6" y="T7"/>
                </a:cxn>
                <a:cxn ang="0">
                  <a:pos x="T8" y="T9"/>
                </a:cxn>
              </a:cxnLst>
              <a:rect l="0" t="0" r="r" b="b"/>
              <a:pathLst>
                <a:path w="265" h="265">
                  <a:moveTo>
                    <a:pt x="132" y="0"/>
                  </a:moveTo>
                  <a:cubicBezTo>
                    <a:pt x="206" y="0"/>
                    <a:pt x="265" y="59"/>
                    <a:pt x="265" y="133"/>
                  </a:cubicBezTo>
                  <a:cubicBezTo>
                    <a:pt x="265" y="206"/>
                    <a:pt x="206" y="265"/>
                    <a:pt x="132" y="265"/>
                  </a:cubicBezTo>
                  <a:cubicBezTo>
                    <a:pt x="59" y="265"/>
                    <a:pt x="0" y="206"/>
                    <a:pt x="0" y="133"/>
                  </a:cubicBezTo>
                  <a:cubicBezTo>
                    <a:pt x="0" y="89"/>
                    <a:pt x="19" y="51"/>
                    <a:pt x="55" y="25"/>
                  </a:cubicBezTo>
                </a:path>
              </a:pathLst>
            </a:cu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sp>
        <p:nvSpPr>
          <p:cNvPr id="18" name="Rectangle 17">
            <a:extLst>
              <a:ext uri="{FF2B5EF4-FFF2-40B4-BE49-F238E27FC236}">
                <a16:creationId xmlns:a16="http://schemas.microsoft.com/office/drawing/2014/main" id="{11008D75-B469-428C-AEE2-FB4EF27600F8}"/>
              </a:ext>
            </a:extLst>
          </p:cNvPr>
          <p:cNvSpPr/>
          <p:nvPr/>
        </p:nvSpPr>
        <p:spPr>
          <a:xfrm>
            <a:off x="596744" y="1104871"/>
            <a:ext cx="10924674" cy="677108"/>
          </a:xfrm>
          <a:prstGeom prst="rect">
            <a:avLst/>
          </a:prstGeom>
        </p:spPr>
        <p:txBody>
          <a:bodyPr wrap="square">
            <a:spAutoFit/>
          </a:bodyPr>
          <a:lstStyle/>
          <a:p>
            <a:r>
              <a:rPr lang="en-US" sz="2000" b="1" dirty="0">
                <a:solidFill>
                  <a:srgbClr val="E55039"/>
                </a:solidFill>
                <a:cs typeface="CiscoSansTT Thin" panose="020B0203020201020303" pitchFamily="34" charset="0"/>
              </a:rPr>
              <a:t>Small business is anything but small. </a:t>
            </a:r>
            <a:endParaRPr lang="en-GB" sz="2000" dirty="0">
              <a:solidFill>
                <a:srgbClr val="E55039"/>
              </a:solidFill>
              <a:cs typeface="CiscoSansTT Thin" panose="020B0203020201020303" pitchFamily="34" charset="0"/>
            </a:endParaRPr>
          </a:p>
          <a:p>
            <a:pPr lvl="0" defTabSz="685800">
              <a:defRPr/>
            </a:pPr>
            <a:r>
              <a:rPr lang="en-GB" dirty="0">
                <a:solidFill>
                  <a:srgbClr val="0A3D62"/>
                </a:solidFill>
                <a:cs typeface="CiscoSansTT Thin" panose="020B0203020201020303" pitchFamily="34" charset="0"/>
              </a:rPr>
              <a:t>Small businesses generate half of global GDP and employ two-thirds of the global workforce.</a:t>
            </a:r>
            <a:r>
              <a:rPr lang="en-GB" baseline="30000" dirty="0">
                <a:solidFill>
                  <a:srgbClr val="0A3D62"/>
                </a:solidFill>
                <a:cs typeface="CiscoSansTT Thin" panose="020B0203020201020303" pitchFamily="34" charset="0"/>
              </a:rPr>
              <a:t>1</a:t>
            </a:r>
            <a:endParaRPr lang="en-US" dirty="0">
              <a:solidFill>
                <a:srgbClr val="0A3D62"/>
              </a:solidFill>
            </a:endParaRPr>
          </a:p>
        </p:txBody>
      </p:sp>
      <p:sp>
        <p:nvSpPr>
          <p:cNvPr id="19" name="Rectangle 18">
            <a:extLst>
              <a:ext uri="{FF2B5EF4-FFF2-40B4-BE49-F238E27FC236}">
                <a16:creationId xmlns:a16="http://schemas.microsoft.com/office/drawing/2014/main" id="{406BF992-8FAD-4B6C-AC4D-5163900CF334}"/>
              </a:ext>
            </a:extLst>
          </p:cNvPr>
          <p:cNvSpPr/>
          <p:nvPr/>
        </p:nvSpPr>
        <p:spPr>
          <a:xfrm>
            <a:off x="596744" y="6095270"/>
            <a:ext cx="8577892" cy="446276"/>
          </a:xfrm>
          <a:prstGeom prst="rect">
            <a:avLst/>
          </a:prstGeom>
        </p:spPr>
        <p:txBody>
          <a:bodyPr wrap="square">
            <a:spAutoFit/>
          </a:bodyPr>
          <a:lstStyle/>
          <a:p>
            <a:r>
              <a:rPr lang="en-US" sz="2300" b="1" dirty="0">
                <a:solidFill>
                  <a:schemeClr val="bg1"/>
                </a:solidFill>
              </a:rPr>
              <a:t>Capture your share of the fastest growing Cisco business.</a:t>
            </a:r>
          </a:p>
        </p:txBody>
      </p:sp>
      <p:sp>
        <p:nvSpPr>
          <p:cNvPr id="20" name="Rectangle 19">
            <a:extLst>
              <a:ext uri="{FF2B5EF4-FFF2-40B4-BE49-F238E27FC236}">
                <a16:creationId xmlns:a16="http://schemas.microsoft.com/office/drawing/2014/main" id="{E873C12D-208E-4389-902D-9BA241FF4FC3}"/>
              </a:ext>
            </a:extLst>
          </p:cNvPr>
          <p:cNvSpPr/>
          <p:nvPr/>
        </p:nvSpPr>
        <p:spPr>
          <a:xfrm>
            <a:off x="5664789" y="4676190"/>
            <a:ext cx="2905706" cy="707886"/>
          </a:xfrm>
          <a:prstGeom prst="rect">
            <a:avLst/>
          </a:prstGeom>
        </p:spPr>
        <p:txBody>
          <a:bodyPr wrap="square">
            <a:spAutoFit/>
          </a:bodyPr>
          <a:lstStyle/>
          <a:p>
            <a:pPr algn="ctr"/>
            <a:r>
              <a:rPr lang="en-US" sz="2000">
                <a:solidFill>
                  <a:srgbClr val="0A3D62"/>
                </a:solidFill>
              </a:rPr>
              <a:t>Create 1/2 the</a:t>
            </a:r>
          </a:p>
          <a:p>
            <a:pPr algn="ctr"/>
            <a:r>
              <a:rPr lang="en-US" sz="2000">
                <a:solidFill>
                  <a:srgbClr val="0A3D62"/>
                </a:solidFill>
              </a:rPr>
              <a:t>world’s GDP</a:t>
            </a:r>
          </a:p>
        </p:txBody>
      </p:sp>
      <p:sp>
        <p:nvSpPr>
          <p:cNvPr id="26" name="Rectangle 25">
            <a:extLst>
              <a:ext uri="{FF2B5EF4-FFF2-40B4-BE49-F238E27FC236}">
                <a16:creationId xmlns:a16="http://schemas.microsoft.com/office/drawing/2014/main" id="{79870187-A605-4FF7-AB3C-8C6CDDC7428F}"/>
              </a:ext>
            </a:extLst>
          </p:cNvPr>
          <p:cNvSpPr/>
          <p:nvPr/>
        </p:nvSpPr>
        <p:spPr>
          <a:xfrm>
            <a:off x="9771138" y="6251389"/>
            <a:ext cx="2407008" cy="261610"/>
          </a:xfrm>
          <a:prstGeom prst="rect">
            <a:avLst/>
          </a:prstGeom>
        </p:spPr>
        <p:txBody>
          <a:bodyPr wrap="square">
            <a:spAutoFit/>
          </a:bodyPr>
          <a:lstStyle/>
          <a:p>
            <a:pPr defTabSz="685800">
              <a:defRPr/>
            </a:pPr>
            <a:r>
              <a:rPr lang="en-US" sz="1100" dirty="0">
                <a:ea typeface="ＭＳ Ｐゴシック" charset="0"/>
                <a:hlinkClick r:id="rId3">
                  <a:extLst>
                    <a:ext uri="{A12FA001-AC4F-418D-AE19-62706E023703}">
                      <ahyp:hlinkClr xmlns:ahyp="http://schemas.microsoft.com/office/drawing/2018/hyperlinkcolor" val="tx"/>
                    </a:ext>
                  </a:extLst>
                </a:hlinkClick>
              </a:rPr>
              <a:t>1 Source: World Trade Organization</a:t>
            </a:r>
            <a:endParaRPr lang="en-US" sz="1100" dirty="0">
              <a:ea typeface="ＭＳ Ｐゴシック" charset="0"/>
            </a:endParaRPr>
          </a:p>
        </p:txBody>
      </p:sp>
      <p:sp>
        <p:nvSpPr>
          <p:cNvPr id="27" name="TextBox 26">
            <a:extLst>
              <a:ext uri="{FF2B5EF4-FFF2-40B4-BE49-F238E27FC236}">
                <a16:creationId xmlns:a16="http://schemas.microsoft.com/office/drawing/2014/main" id="{9BF92B62-8C7B-4E39-BE02-908B143F9743}"/>
              </a:ext>
            </a:extLst>
          </p:cNvPr>
          <p:cNvSpPr txBox="1"/>
          <p:nvPr/>
        </p:nvSpPr>
        <p:spPr>
          <a:xfrm>
            <a:off x="319796" y="4676190"/>
            <a:ext cx="2520489" cy="707886"/>
          </a:xfrm>
          <a:prstGeom prst="rect">
            <a:avLst/>
          </a:prstGeom>
          <a:noFill/>
        </p:spPr>
        <p:txBody>
          <a:bodyPr wrap="square" rtlCol="0">
            <a:spAutoFit/>
          </a:bodyPr>
          <a:lstStyle/>
          <a:p>
            <a:pPr algn="ctr"/>
            <a:r>
              <a:rPr lang="en-US" sz="2000" dirty="0">
                <a:solidFill>
                  <a:srgbClr val="0A3D62"/>
                </a:solidFill>
              </a:rPr>
              <a:t>Employ 2/3 of the global workforce</a:t>
            </a:r>
          </a:p>
        </p:txBody>
      </p:sp>
      <p:sp>
        <p:nvSpPr>
          <p:cNvPr id="28" name="TextBox 27">
            <a:extLst>
              <a:ext uri="{FF2B5EF4-FFF2-40B4-BE49-F238E27FC236}">
                <a16:creationId xmlns:a16="http://schemas.microsoft.com/office/drawing/2014/main" id="{EB6A8EFB-78DB-4119-8124-0720538B6627}"/>
              </a:ext>
            </a:extLst>
          </p:cNvPr>
          <p:cNvSpPr txBox="1"/>
          <p:nvPr/>
        </p:nvSpPr>
        <p:spPr>
          <a:xfrm>
            <a:off x="806346" y="3274556"/>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2/3</a:t>
            </a:r>
          </a:p>
        </p:txBody>
      </p:sp>
      <p:sp>
        <p:nvSpPr>
          <p:cNvPr id="21" name="Title 1">
            <a:extLst>
              <a:ext uri="{FF2B5EF4-FFF2-40B4-BE49-F238E27FC236}">
                <a16:creationId xmlns:a16="http://schemas.microsoft.com/office/drawing/2014/main" id="{A31F7730-0642-4092-BDFC-A8EB515C3986}"/>
              </a:ext>
            </a:extLst>
          </p:cNvPr>
          <p:cNvSpPr txBox="1">
            <a:spLocks/>
          </p:cNvSpPr>
          <p:nvPr/>
        </p:nvSpPr>
        <p:spPr>
          <a:xfrm>
            <a:off x="567248" y="171608"/>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rgbClr val="0A3D62"/>
                </a:solidFill>
              </a:rPr>
              <a:t>The Small Business Market is Exploding</a:t>
            </a:r>
          </a:p>
        </p:txBody>
      </p:sp>
      <p:sp>
        <p:nvSpPr>
          <p:cNvPr id="32" name="TextBox 31">
            <a:extLst>
              <a:ext uri="{FF2B5EF4-FFF2-40B4-BE49-F238E27FC236}">
                <a16:creationId xmlns:a16="http://schemas.microsoft.com/office/drawing/2014/main" id="{D23CAD90-D7F5-480E-8C6A-72868C6672DD}"/>
              </a:ext>
            </a:extLst>
          </p:cNvPr>
          <p:cNvSpPr txBox="1"/>
          <p:nvPr/>
        </p:nvSpPr>
        <p:spPr>
          <a:xfrm>
            <a:off x="6347229" y="3274556"/>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1/2</a:t>
            </a:r>
          </a:p>
        </p:txBody>
      </p:sp>
      <p:grpSp>
        <p:nvGrpSpPr>
          <p:cNvPr id="2" name="Group 1">
            <a:extLst>
              <a:ext uri="{FF2B5EF4-FFF2-40B4-BE49-F238E27FC236}">
                <a16:creationId xmlns:a16="http://schemas.microsoft.com/office/drawing/2014/main" id="{0BFDDC77-30C9-41C1-99BC-6EF72C6D1674}"/>
              </a:ext>
            </a:extLst>
          </p:cNvPr>
          <p:cNvGrpSpPr/>
          <p:nvPr/>
        </p:nvGrpSpPr>
        <p:grpSpPr>
          <a:xfrm>
            <a:off x="6238228" y="2858160"/>
            <a:ext cx="1745951" cy="1744457"/>
            <a:chOff x="6238228" y="2858160"/>
            <a:chExt cx="1745951" cy="1744457"/>
          </a:xfrm>
        </p:grpSpPr>
        <p:sp>
          <p:nvSpPr>
            <p:cNvPr id="24" name="Oval 155">
              <a:extLst>
                <a:ext uri="{FF2B5EF4-FFF2-40B4-BE49-F238E27FC236}">
                  <a16:creationId xmlns:a16="http://schemas.microsoft.com/office/drawing/2014/main" id="{87871FE0-9BCA-4361-A4F8-C158541C8952}"/>
                </a:ext>
              </a:extLst>
            </p:cNvPr>
            <p:cNvSpPr>
              <a:spLocks noChangeArrowheads="1"/>
            </p:cNvSpPr>
            <p:nvPr/>
          </p:nvSpPr>
          <p:spPr bwMode="auto">
            <a:xfrm>
              <a:off x="6238228" y="2876442"/>
              <a:ext cx="1736425" cy="1726175"/>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nvGrpSpPr>
            <p:cNvPr id="7" name="Group 6">
              <a:extLst>
                <a:ext uri="{FF2B5EF4-FFF2-40B4-BE49-F238E27FC236}">
                  <a16:creationId xmlns:a16="http://schemas.microsoft.com/office/drawing/2014/main" id="{DDC59CFE-6D06-487A-A509-8D7F614820E0}"/>
                </a:ext>
              </a:extLst>
            </p:cNvPr>
            <p:cNvGrpSpPr/>
            <p:nvPr/>
          </p:nvGrpSpPr>
          <p:grpSpPr>
            <a:xfrm>
              <a:off x="6247754" y="2858160"/>
              <a:ext cx="1736425" cy="1744457"/>
              <a:chOff x="8884440" y="2659654"/>
              <a:chExt cx="1736425" cy="1736903"/>
            </a:xfrm>
          </p:grpSpPr>
          <p:sp>
            <p:nvSpPr>
              <p:cNvPr id="33" name="Freeform 156">
                <a:extLst>
                  <a:ext uri="{FF2B5EF4-FFF2-40B4-BE49-F238E27FC236}">
                    <a16:creationId xmlns:a16="http://schemas.microsoft.com/office/drawing/2014/main" id="{64E6E15D-E894-4FA0-A9B2-C6A87DDFCB20}"/>
                  </a:ext>
                </a:extLst>
              </p:cNvPr>
              <p:cNvSpPr>
                <a:spLocks/>
              </p:cNvSpPr>
              <p:nvPr/>
            </p:nvSpPr>
            <p:spPr bwMode="auto">
              <a:xfrm>
                <a:off x="8884440" y="2677936"/>
                <a:ext cx="1736425" cy="1718621"/>
              </a:xfrm>
              <a:prstGeom prst="arc">
                <a:avLst/>
              </a:pr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34" name="Freeform 156">
                <a:extLst>
                  <a:ext uri="{FF2B5EF4-FFF2-40B4-BE49-F238E27FC236}">
                    <a16:creationId xmlns:a16="http://schemas.microsoft.com/office/drawing/2014/main" id="{D73CDDDF-FE3D-4444-A5A9-52C6EBD30E8E}"/>
                  </a:ext>
                </a:extLst>
              </p:cNvPr>
              <p:cNvSpPr>
                <a:spLocks/>
              </p:cNvSpPr>
              <p:nvPr/>
            </p:nvSpPr>
            <p:spPr bwMode="auto">
              <a:xfrm rot="5400000">
                <a:off x="8881647" y="2668556"/>
                <a:ext cx="1736425" cy="1718621"/>
              </a:xfrm>
              <a:prstGeom prst="arc">
                <a:avLst/>
              </a:pr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grpSp>
      <p:grpSp>
        <p:nvGrpSpPr>
          <p:cNvPr id="3" name="Group 2">
            <a:extLst>
              <a:ext uri="{FF2B5EF4-FFF2-40B4-BE49-F238E27FC236}">
                <a16:creationId xmlns:a16="http://schemas.microsoft.com/office/drawing/2014/main" id="{28F345F6-0683-423B-A4C7-0BEDD48102FB}"/>
              </a:ext>
            </a:extLst>
          </p:cNvPr>
          <p:cNvGrpSpPr/>
          <p:nvPr/>
        </p:nvGrpSpPr>
        <p:grpSpPr>
          <a:xfrm>
            <a:off x="709593" y="2852011"/>
            <a:ext cx="1748932" cy="1736425"/>
            <a:chOff x="709593" y="2852011"/>
            <a:chExt cx="1748932" cy="1736425"/>
          </a:xfrm>
        </p:grpSpPr>
        <p:sp>
          <p:nvSpPr>
            <p:cNvPr id="30" name="Oval 155">
              <a:extLst>
                <a:ext uri="{FF2B5EF4-FFF2-40B4-BE49-F238E27FC236}">
                  <a16:creationId xmlns:a16="http://schemas.microsoft.com/office/drawing/2014/main" id="{0EEF7E68-22EE-41D4-918A-58AF4FFDB940}"/>
                </a:ext>
              </a:extLst>
            </p:cNvPr>
            <p:cNvSpPr>
              <a:spLocks noChangeArrowheads="1"/>
            </p:cNvSpPr>
            <p:nvPr/>
          </p:nvSpPr>
          <p:spPr bwMode="auto">
            <a:xfrm>
              <a:off x="720956" y="2855895"/>
              <a:ext cx="1736425" cy="1726175"/>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nvGrpSpPr>
            <p:cNvPr id="9" name="Group 8">
              <a:extLst>
                <a:ext uri="{FF2B5EF4-FFF2-40B4-BE49-F238E27FC236}">
                  <a16:creationId xmlns:a16="http://schemas.microsoft.com/office/drawing/2014/main" id="{8BD28479-86C5-4D3F-84DF-DA30F31E27DE}"/>
                </a:ext>
              </a:extLst>
            </p:cNvPr>
            <p:cNvGrpSpPr/>
            <p:nvPr/>
          </p:nvGrpSpPr>
          <p:grpSpPr>
            <a:xfrm>
              <a:off x="709593" y="2852011"/>
              <a:ext cx="1748932" cy="1736425"/>
              <a:chOff x="724107" y="2653505"/>
              <a:chExt cx="1748932" cy="1736425"/>
            </a:xfrm>
          </p:grpSpPr>
          <p:sp>
            <p:nvSpPr>
              <p:cNvPr id="36" name="Freeform 156">
                <a:extLst>
                  <a:ext uri="{FF2B5EF4-FFF2-40B4-BE49-F238E27FC236}">
                    <a16:creationId xmlns:a16="http://schemas.microsoft.com/office/drawing/2014/main" id="{18765733-3B05-46F5-BD08-7655C63152B2}"/>
                  </a:ext>
                </a:extLst>
              </p:cNvPr>
              <p:cNvSpPr>
                <a:spLocks/>
              </p:cNvSpPr>
              <p:nvPr/>
            </p:nvSpPr>
            <p:spPr bwMode="auto">
              <a:xfrm>
                <a:off x="724107" y="2657273"/>
                <a:ext cx="1736425" cy="1718621"/>
              </a:xfrm>
              <a:prstGeom prst="arc">
                <a:avLst/>
              </a:pr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37" name="Freeform 156">
                <a:extLst>
                  <a:ext uri="{FF2B5EF4-FFF2-40B4-BE49-F238E27FC236}">
                    <a16:creationId xmlns:a16="http://schemas.microsoft.com/office/drawing/2014/main" id="{6EF7370C-02D0-4313-81BC-75431090DA0C}"/>
                  </a:ext>
                </a:extLst>
              </p:cNvPr>
              <p:cNvSpPr>
                <a:spLocks/>
              </p:cNvSpPr>
              <p:nvPr/>
            </p:nvSpPr>
            <p:spPr bwMode="auto">
              <a:xfrm rot="5400000">
                <a:off x="735827" y="2662407"/>
                <a:ext cx="1736425" cy="1718621"/>
              </a:xfrm>
              <a:prstGeom prst="arc">
                <a:avLst/>
              </a:pr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38" name="Freeform 156">
                <a:extLst>
                  <a:ext uri="{FF2B5EF4-FFF2-40B4-BE49-F238E27FC236}">
                    <a16:creationId xmlns:a16="http://schemas.microsoft.com/office/drawing/2014/main" id="{13B873BD-4437-489D-B58A-6FCA0EF65C26}"/>
                  </a:ext>
                </a:extLst>
              </p:cNvPr>
              <p:cNvSpPr>
                <a:spLocks/>
              </p:cNvSpPr>
              <p:nvPr/>
            </p:nvSpPr>
            <p:spPr bwMode="auto">
              <a:xfrm rot="10800000">
                <a:off x="736614" y="2668452"/>
                <a:ext cx="1736425" cy="1718621"/>
              </a:xfrm>
              <a:prstGeom prst="arc">
                <a:avLst/>
              </a:pr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grpSp>
      <p:sp>
        <p:nvSpPr>
          <p:cNvPr id="40" name="Rectangle 39">
            <a:extLst>
              <a:ext uri="{FF2B5EF4-FFF2-40B4-BE49-F238E27FC236}">
                <a16:creationId xmlns:a16="http://schemas.microsoft.com/office/drawing/2014/main" id="{63103D8B-1549-4993-99D1-3E694ECC2685}"/>
              </a:ext>
            </a:extLst>
          </p:cNvPr>
          <p:cNvSpPr/>
          <p:nvPr/>
        </p:nvSpPr>
        <p:spPr>
          <a:xfrm>
            <a:off x="9211554" y="4782653"/>
            <a:ext cx="2905706" cy="400110"/>
          </a:xfrm>
          <a:prstGeom prst="rect">
            <a:avLst/>
          </a:prstGeom>
        </p:spPr>
        <p:txBody>
          <a:bodyPr wrap="square">
            <a:spAutoFit/>
          </a:bodyPr>
          <a:lstStyle/>
          <a:p>
            <a:pPr algn="ctr"/>
            <a:r>
              <a:rPr lang="en-GB" sz="2000">
                <a:solidFill>
                  <a:schemeClr val="bg1"/>
                </a:solidFill>
              </a:rPr>
              <a:t>SB IT spend by 2028</a:t>
            </a:r>
            <a:endParaRPr lang="en-US" sz="2000">
              <a:solidFill>
                <a:schemeClr val="bg1"/>
              </a:solidFill>
            </a:endParaRPr>
          </a:p>
        </p:txBody>
      </p:sp>
      <p:sp>
        <p:nvSpPr>
          <p:cNvPr id="41" name="Oval 155">
            <a:extLst>
              <a:ext uri="{FF2B5EF4-FFF2-40B4-BE49-F238E27FC236}">
                <a16:creationId xmlns:a16="http://schemas.microsoft.com/office/drawing/2014/main" id="{039F346B-6E69-42E1-BCE4-40D3B2BD843D}"/>
              </a:ext>
            </a:extLst>
          </p:cNvPr>
          <p:cNvSpPr>
            <a:spLocks noChangeArrowheads="1"/>
          </p:cNvSpPr>
          <p:nvPr/>
        </p:nvSpPr>
        <p:spPr bwMode="auto">
          <a:xfrm>
            <a:off x="9784993" y="2946809"/>
            <a:ext cx="1736425" cy="1726175"/>
          </a:xfrm>
          <a:prstGeom prst="ellipse">
            <a:avLst/>
          </a:prstGeom>
          <a:noFill/>
          <a:ln w="12700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42" name="TextBox 41">
            <a:extLst>
              <a:ext uri="{FF2B5EF4-FFF2-40B4-BE49-F238E27FC236}">
                <a16:creationId xmlns:a16="http://schemas.microsoft.com/office/drawing/2014/main" id="{159A0D98-903D-48BB-8606-04EE0896E53A}"/>
              </a:ext>
            </a:extLst>
          </p:cNvPr>
          <p:cNvSpPr txBox="1"/>
          <p:nvPr/>
        </p:nvSpPr>
        <p:spPr>
          <a:xfrm>
            <a:off x="9893994" y="3206378"/>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chemeClr val="bg1"/>
                </a:solidFill>
                <a:effectLst/>
                <a:uLnTx/>
                <a:uFillTx/>
                <a:ea typeface="ＭＳ Ｐゴシック" charset="0"/>
              </a:rPr>
              <a:t>$1</a:t>
            </a:r>
          </a:p>
        </p:txBody>
      </p:sp>
      <p:sp>
        <p:nvSpPr>
          <p:cNvPr id="46" name="Rectangle 45">
            <a:extLst>
              <a:ext uri="{FF2B5EF4-FFF2-40B4-BE49-F238E27FC236}">
                <a16:creationId xmlns:a16="http://schemas.microsoft.com/office/drawing/2014/main" id="{1718A6CE-9A5C-496F-A899-E7E9259032B4}"/>
              </a:ext>
            </a:extLst>
          </p:cNvPr>
          <p:cNvSpPr/>
          <p:nvPr/>
        </p:nvSpPr>
        <p:spPr>
          <a:xfrm>
            <a:off x="9893994" y="3951378"/>
            <a:ext cx="1533670" cy="400110"/>
          </a:xfrm>
          <a:prstGeom prst="rect">
            <a:avLst/>
          </a:prstGeom>
        </p:spPr>
        <p:txBody>
          <a:bodyPr wrap="square">
            <a:spAutoFit/>
          </a:bodyPr>
          <a:lstStyle/>
          <a:p>
            <a:pPr algn="ctr"/>
            <a:r>
              <a:rPr lang="en-GB" sz="2000">
                <a:solidFill>
                  <a:schemeClr val="bg1"/>
                </a:solidFill>
              </a:rPr>
              <a:t>Trillion</a:t>
            </a:r>
            <a:endParaRPr lang="en-US" sz="2000">
              <a:solidFill>
                <a:schemeClr val="bg1"/>
              </a:solidFill>
            </a:endParaRPr>
          </a:p>
        </p:txBody>
      </p:sp>
      <p:sp>
        <p:nvSpPr>
          <p:cNvPr id="47" name="Rectangle 46">
            <a:extLst>
              <a:ext uri="{FF2B5EF4-FFF2-40B4-BE49-F238E27FC236}">
                <a16:creationId xmlns:a16="http://schemas.microsoft.com/office/drawing/2014/main" id="{7A95B810-CC63-44B7-BB20-E72B4F2578BD}"/>
              </a:ext>
            </a:extLst>
          </p:cNvPr>
          <p:cNvSpPr/>
          <p:nvPr/>
        </p:nvSpPr>
        <p:spPr>
          <a:xfrm>
            <a:off x="9615055" y="5168908"/>
            <a:ext cx="2119745" cy="430887"/>
          </a:xfrm>
          <a:prstGeom prst="rect">
            <a:avLst/>
          </a:prstGeom>
        </p:spPr>
        <p:txBody>
          <a:bodyPr wrap="square">
            <a:spAutoFit/>
          </a:bodyPr>
          <a:lstStyle/>
          <a:p>
            <a:pPr algn="ctr"/>
            <a:r>
              <a:rPr lang="en-GB" sz="1100">
                <a:solidFill>
                  <a:schemeClr val="bg1"/>
                </a:solidFill>
              </a:rPr>
              <a:t>(SOURCE: SMB Global Overview – </a:t>
            </a:r>
            <a:r>
              <a:rPr lang="en-GB" sz="1100" err="1">
                <a:solidFill>
                  <a:schemeClr val="bg1"/>
                </a:solidFill>
              </a:rPr>
              <a:t>TechAisle</a:t>
            </a:r>
            <a:r>
              <a:rPr lang="en-GB" sz="1100">
                <a:solidFill>
                  <a:schemeClr val="bg1"/>
                </a:solidFill>
              </a:rPr>
              <a:t> – Jan 2018)</a:t>
            </a:r>
          </a:p>
        </p:txBody>
      </p:sp>
      <p:sp>
        <p:nvSpPr>
          <p:cNvPr id="48" name="Rectangle 47">
            <a:extLst>
              <a:ext uri="{FF2B5EF4-FFF2-40B4-BE49-F238E27FC236}">
                <a16:creationId xmlns:a16="http://schemas.microsoft.com/office/drawing/2014/main" id="{FACA8836-C981-42B2-9CC4-6F52CA516B0A}"/>
              </a:ext>
            </a:extLst>
          </p:cNvPr>
          <p:cNvSpPr/>
          <p:nvPr/>
        </p:nvSpPr>
        <p:spPr>
          <a:xfrm>
            <a:off x="596744" y="1903281"/>
            <a:ext cx="9018311" cy="646331"/>
          </a:xfrm>
          <a:prstGeom prst="rect">
            <a:avLst/>
          </a:prstGeom>
        </p:spPr>
        <p:txBody>
          <a:bodyPr wrap="square">
            <a:spAutoFit/>
          </a:bodyPr>
          <a:lstStyle/>
          <a:p>
            <a:pPr lvl="0" defTabSz="685800">
              <a:defRPr/>
            </a:pPr>
            <a:r>
              <a:rPr lang="en-US" dirty="0">
                <a:solidFill>
                  <a:srgbClr val="0A3D62"/>
                </a:solidFill>
                <a:cs typeface="CiscoSansTT Thin" panose="020B0203020201020303" pitchFamily="34" charset="0"/>
              </a:rPr>
              <a:t>Small businesses already account for </a:t>
            </a:r>
            <a:r>
              <a:rPr lang="en-US" b="1" dirty="0">
                <a:solidFill>
                  <a:srgbClr val="E55039"/>
                </a:solidFill>
                <a:cs typeface="CiscoSansTT Thin" panose="020B0203020201020303" pitchFamily="34" charset="0"/>
              </a:rPr>
              <a:t>44% of all IT </a:t>
            </a:r>
            <a:r>
              <a:rPr lang="en-US" b="1" dirty="0">
                <a:solidFill>
                  <a:srgbClr val="0A3D62"/>
                </a:solidFill>
                <a:cs typeface="CiscoSansTT Thin" panose="020B0203020201020303" pitchFamily="34" charset="0"/>
              </a:rPr>
              <a:t>spending</a:t>
            </a:r>
            <a:r>
              <a:rPr lang="en-GB" b="1" baseline="30000" dirty="0">
                <a:solidFill>
                  <a:srgbClr val="0A3D62"/>
                </a:solidFill>
                <a:cs typeface="CiscoSansTT Thin" panose="020B0203020201020303" pitchFamily="34" charset="0"/>
              </a:rPr>
              <a:t> </a:t>
            </a:r>
            <a:r>
              <a:rPr lang="en-GB" baseline="30000" dirty="0">
                <a:solidFill>
                  <a:srgbClr val="0A3D62"/>
                </a:solidFill>
                <a:cs typeface="CiscoSansTT Thin" panose="020B0203020201020303" pitchFamily="34" charset="0"/>
              </a:rPr>
              <a:t>1</a:t>
            </a:r>
            <a:r>
              <a:rPr lang="en-US" dirty="0">
                <a:solidFill>
                  <a:srgbClr val="0A3D62"/>
                </a:solidFill>
                <a:cs typeface="CiscoSansTT Thin" panose="020B0203020201020303" pitchFamily="34" charset="0"/>
              </a:rPr>
              <a:t> — and as a segment, they’re growing faster than enterprise.</a:t>
            </a:r>
          </a:p>
        </p:txBody>
      </p:sp>
    </p:spTree>
    <p:extLst>
      <p:ext uri="{BB962C8B-B14F-4D97-AF65-F5344CB8AC3E}">
        <p14:creationId xmlns:p14="http://schemas.microsoft.com/office/powerpoint/2010/main" val="2405099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4EF29-ABA4-413B-BEC7-F4F7252372F2}"/>
              </a:ext>
            </a:extLst>
          </p:cNvPr>
          <p:cNvSpPr/>
          <p:nvPr/>
        </p:nvSpPr>
        <p:spPr>
          <a:xfrm>
            <a:off x="0" y="2369177"/>
            <a:ext cx="4061981" cy="3008166"/>
          </a:xfrm>
          <a:prstGeom prst="rect">
            <a:avLst/>
          </a:pr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6A7A71A-3141-4D1F-BEA8-FC9DC5C3F67D}"/>
              </a:ext>
            </a:extLst>
          </p:cNvPr>
          <p:cNvSpPr/>
          <p:nvPr/>
        </p:nvSpPr>
        <p:spPr>
          <a:xfrm>
            <a:off x="4057530" y="2369177"/>
            <a:ext cx="4061981" cy="3008166"/>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40B3F8-0258-4A37-AFB0-7B73C503809F}"/>
              </a:ext>
            </a:extLst>
          </p:cNvPr>
          <p:cNvSpPr/>
          <p:nvPr/>
        </p:nvSpPr>
        <p:spPr>
          <a:xfrm>
            <a:off x="8119511" y="2369177"/>
            <a:ext cx="4072489" cy="3008166"/>
          </a:xfrm>
          <a:prstGeom prst="rect">
            <a:avLst/>
          </a:pr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4EF8C14-D1E0-4E1A-BAED-A8A3230A7D30}"/>
              </a:ext>
            </a:extLst>
          </p:cNvPr>
          <p:cNvSpPr/>
          <p:nvPr/>
        </p:nvSpPr>
        <p:spPr>
          <a:xfrm>
            <a:off x="2258905" y="5679945"/>
            <a:ext cx="8008216" cy="707886"/>
          </a:xfrm>
          <a:prstGeom prst="rect">
            <a:avLst/>
          </a:prstGeom>
        </p:spPr>
        <p:txBody>
          <a:bodyPr wrap="square">
            <a:spAutoFit/>
          </a:bodyPr>
          <a:lstStyle/>
          <a:p>
            <a:r>
              <a:rPr lang="en-US" sz="2000" b="1" dirty="0">
                <a:solidFill>
                  <a:srgbClr val="E55039"/>
                </a:solidFill>
              </a:rPr>
              <a:t>Cisco offers Small Business customers a comprehensive range of solutions to help them achieve today's goals and solve future problems. </a:t>
            </a:r>
          </a:p>
        </p:txBody>
      </p:sp>
      <p:sp>
        <p:nvSpPr>
          <p:cNvPr id="12" name="TextBox 11">
            <a:extLst>
              <a:ext uri="{FF2B5EF4-FFF2-40B4-BE49-F238E27FC236}">
                <a16:creationId xmlns:a16="http://schemas.microsoft.com/office/drawing/2014/main" id="{06D66583-3E92-41CB-8A5C-41269E02BE23}"/>
              </a:ext>
            </a:extLst>
          </p:cNvPr>
          <p:cNvSpPr txBox="1">
            <a:spLocks/>
          </p:cNvSpPr>
          <p:nvPr/>
        </p:nvSpPr>
        <p:spPr>
          <a:xfrm>
            <a:off x="461035" y="2897247"/>
            <a:ext cx="3191618" cy="1554272"/>
          </a:xfrm>
          <a:prstGeom prst="rect">
            <a:avLst/>
          </a:prstGeom>
          <a:noFill/>
        </p:spPr>
        <p:txBody>
          <a:bodyPr wrap="square" lIns="0" tIns="0" rIns="0" bIns="0" rtlCol="0" anchor="t" anchorCtr="0">
            <a:spAutoFit/>
          </a:bodyPr>
          <a:lstStyle/>
          <a:p>
            <a:pPr defTabSz="457166">
              <a:spcBef>
                <a:spcPts val="600"/>
              </a:spcBef>
              <a:defRPr/>
            </a:pPr>
            <a:r>
              <a:rPr lang="en-IN" sz="1600" b="1" dirty="0">
                <a:solidFill>
                  <a:schemeClr val="bg1"/>
                </a:solidFill>
                <a:cs typeface="CiscoSansTT ExtraLight" panose="020B0303020201020303" pitchFamily="34" charset="0"/>
              </a:rPr>
              <a:t>IT and Security – SBs need to:</a:t>
            </a:r>
          </a:p>
          <a:p>
            <a:pPr marL="171450" lvl="0" indent="-171450" defTabSz="457166">
              <a:spcBef>
                <a:spcPts val="600"/>
              </a:spcBef>
              <a:buFont typeface="Arial" panose="020B0604020202020204" pitchFamily="34" charset="0"/>
              <a:buChar char="•"/>
              <a:defRPr/>
            </a:pPr>
            <a:r>
              <a:rPr lang="en-IN" sz="1400" dirty="0">
                <a:solidFill>
                  <a:prstClr val="white"/>
                </a:solidFill>
                <a:cs typeface="CiscoSansTT ExtraLight" panose="020B0303020201020303" pitchFamily="34" charset="0"/>
              </a:rPr>
              <a:t>Protect users, data, and devices from increasing and evolving cyberthreats</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Partner with a Trusted IT Advisor to solve business challenges</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Capture more value from IT data</a:t>
            </a:r>
          </a:p>
        </p:txBody>
      </p:sp>
      <p:sp>
        <p:nvSpPr>
          <p:cNvPr id="13" name="TextBox 12">
            <a:extLst>
              <a:ext uri="{FF2B5EF4-FFF2-40B4-BE49-F238E27FC236}">
                <a16:creationId xmlns:a16="http://schemas.microsoft.com/office/drawing/2014/main" id="{2C7C7D4B-4DE6-49C0-9E41-8C2A4D288AE0}"/>
              </a:ext>
            </a:extLst>
          </p:cNvPr>
          <p:cNvSpPr txBox="1">
            <a:spLocks/>
          </p:cNvSpPr>
          <p:nvPr/>
        </p:nvSpPr>
        <p:spPr>
          <a:xfrm>
            <a:off x="8529910" y="2897247"/>
            <a:ext cx="3231207" cy="1954381"/>
          </a:xfrm>
          <a:prstGeom prst="rect">
            <a:avLst/>
          </a:prstGeom>
          <a:noFill/>
        </p:spPr>
        <p:txBody>
          <a:bodyPr wrap="square" lIns="0" tIns="0" rIns="0" bIns="0" rtlCol="0" anchor="t" anchorCtr="0">
            <a:spAutoFit/>
          </a:bodyPr>
          <a:lstStyle/>
          <a:p>
            <a:pPr defTabSz="457166">
              <a:spcBef>
                <a:spcPts val="600"/>
              </a:spcBef>
              <a:defRPr/>
            </a:pPr>
            <a:r>
              <a:rPr lang="en-IN" sz="1600" b="1" dirty="0">
                <a:solidFill>
                  <a:schemeClr val="bg1"/>
                </a:solidFill>
                <a:cs typeface="CiscoSansTT ExtraLight" panose="020B0303020201020303" pitchFamily="34" charset="0"/>
              </a:rPr>
              <a:t>Digital Innovation – SBs require technology that helps them:</a:t>
            </a:r>
            <a:endParaRPr lang="en-IN" sz="1400" dirty="0">
              <a:solidFill>
                <a:schemeClr val="bg1"/>
              </a:solidFill>
              <a:cs typeface="CiscoSansTT ExtraLight" panose="020B0303020201020303" pitchFamily="34" charset="0"/>
            </a:endParaRP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Grow revenue</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Optimize the customer experience</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Differentiate and remain competitive</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Attract and retain talent</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Enhance collaboration</a:t>
            </a:r>
          </a:p>
        </p:txBody>
      </p:sp>
      <p:sp>
        <p:nvSpPr>
          <p:cNvPr id="14" name="TextBox 13">
            <a:extLst>
              <a:ext uri="{FF2B5EF4-FFF2-40B4-BE49-F238E27FC236}">
                <a16:creationId xmlns:a16="http://schemas.microsoft.com/office/drawing/2014/main" id="{E381FD0D-1310-44DE-B6A4-47F8270FB813}"/>
              </a:ext>
            </a:extLst>
          </p:cNvPr>
          <p:cNvSpPr txBox="1">
            <a:spLocks/>
          </p:cNvSpPr>
          <p:nvPr/>
        </p:nvSpPr>
        <p:spPr>
          <a:xfrm>
            <a:off x="4338057" y="2897247"/>
            <a:ext cx="3515885" cy="1708160"/>
          </a:xfrm>
          <a:prstGeom prst="rect">
            <a:avLst/>
          </a:prstGeom>
          <a:noFill/>
        </p:spPr>
        <p:txBody>
          <a:bodyPr wrap="square" lIns="0" tIns="0" rIns="0" bIns="0" rtlCol="0" anchor="t" anchorCtr="0">
            <a:spAutoFit/>
          </a:bodyPr>
          <a:lstStyle/>
          <a:p>
            <a:pPr defTabSz="457166">
              <a:spcBef>
                <a:spcPts val="600"/>
              </a:spcBef>
              <a:defRPr/>
            </a:pPr>
            <a:r>
              <a:rPr lang="en-IN" sz="1600" b="1" dirty="0">
                <a:solidFill>
                  <a:schemeClr val="bg1"/>
                </a:solidFill>
                <a:cs typeface="CiscoSansTT ExtraLight" panose="020B0303020201020303" pitchFamily="34" charset="0"/>
              </a:rPr>
              <a:t>Business Growth – SBs are exploring:</a:t>
            </a:r>
            <a:endParaRPr lang="en-IN" sz="1400" dirty="0">
              <a:solidFill>
                <a:schemeClr val="bg1"/>
              </a:solidFill>
              <a:cs typeface="CiscoSansTT ExtraLight" panose="020B0303020201020303" pitchFamily="34" charset="0"/>
            </a:endParaRP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Reduce TCO by shifting Capex to OpEx</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Technologies that enhance productivity</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Cloud and subscription consumption models</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Virtual collaboration solutions</a:t>
            </a:r>
          </a:p>
          <a:p>
            <a:pPr marL="171450" indent="-171450" defTabSz="457166">
              <a:spcBef>
                <a:spcPts val="600"/>
              </a:spcBef>
              <a:buFont typeface="Arial" panose="020B0604020202020204" pitchFamily="34" charset="0"/>
              <a:buChar char="•"/>
              <a:defRPr/>
            </a:pPr>
            <a:r>
              <a:rPr lang="en-IN" sz="1400" dirty="0">
                <a:solidFill>
                  <a:schemeClr val="bg1"/>
                </a:solidFill>
                <a:cs typeface="CiscoSansTT ExtraLight" panose="020B0303020201020303" pitchFamily="34" charset="0"/>
              </a:rPr>
              <a:t>Technology that are easy to deploy &amp; scale</a:t>
            </a:r>
          </a:p>
        </p:txBody>
      </p:sp>
      <p:pic>
        <p:nvPicPr>
          <p:cNvPr id="3" name="Picture 2" descr="A group of people sitting at a table&#10;&#10;Description automatically generated">
            <a:extLst>
              <a:ext uri="{FF2B5EF4-FFF2-40B4-BE49-F238E27FC236}">
                <a16:creationId xmlns:a16="http://schemas.microsoft.com/office/drawing/2014/main" id="{8DDA3AFD-9B11-4A0B-92CB-0B0D738AC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 y="0"/>
            <a:ext cx="12188976" cy="2368301"/>
          </a:xfrm>
          <a:prstGeom prst="rect">
            <a:avLst/>
          </a:prstGeom>
        </p:spPr>
      </p:pic>
      <p:sp>
        <p:nvSpPr>
          <p:cNvPr id="9" name="Rectangle 8">
            <a:extLst>
              <a:ext uri="{FF2B5EF4-FFF2-40B4-BE49-F238E27FC236}">
                <a16:creationId xmlns:a16="http://schemas.microsoft.com/office/drawing/2014/main" id="{AA4EAAFA-B32F-424D-AE50-7DF8B37F0F54}"/>
              </a:ext>
            </a:extLst>
          </p:cNvPr>
          <p:cNvSpPr/>
          <p:nvPr/>
        </p:nvSpPr>
        <p:spPr>
          <a:xfrm>
            <a:off x="0" y="1"/>
            <a:ext cx="12192000" cy="2369176"/>
          </a:xfrm>
          <a:prstGeom prst="rect">
            <a:avLst/>
          </a:prstGeom>
          <a:solidFill>
            <a:srgbClr val="0A3D6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58A4671-F78B-4A15-8D4C-D6F61F419DE6}"/>
              </a:ext>
            </a:extLst>
          </p:cNvPr>
          <p:cNvSpPr txBox="1">
            <a:spLocks/>
          </p:cNvSpPr>
          <p:nvPr/>
        </p:nvSpPr>
        <p:spPr>
          <a:xfrm>
            <a:off x="338695" y="929377"/>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rPr>
              <a:t>Challenges facing Small Business</a:t>
            </a:r>
          </a:p>
        </p:txBody>
      </p:sp>
    </p:spTree>
    <p:extLst>
      <p:ext uri="{BB962C8B-B14F-4D97-AF65-F5344CB8AC3E}">
        <p14:creationId xmlns:p14="http://schemas.microsoft.com/office/powerpoint/2010/main" val="682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7CE318-29EE-4A0A-A37E-3D27A45C85AE}"/>
              </a:ext>
            </a:extLst>
          </p:cNvPr>
          <p:cNvSpPr/>
          <p:nvPr/>
        </p:nvSpPr>
        <p:spPr>
          <a:xfrm>
            <a:off x="569085" y="1839305"/>
            <a:ext cx="10924674" cy="1015663"/>
          </a:xfrm>
          <a:prstGeom prst="rect">
            <a:avLst/>
          </a:prstGeom>
        </p:spPr>
        <p:txBody>
          <a:bodyPr wrap="square">
            <a:spAutoFit/>
          </a:bodyPr>
          <a:lstStyle/>
          <a:p>
            <a:pPr lvl="0" defTabSz="685800">
              <a:spcAft>
                <a:spcPts val="1200"/>
              </a:spcAft>
              <a:defRPr/>
            </a:pPr>
            <a:r>
              <a:rPr lang="en-US" sz="2000" dirty="0">
                <a:solidFill>
                  <a:srgbClr val="0A3D62"/>
                </a:solidFill>
                <a:cs typeface="CiscoSansTT Thin" panose="020B0203020201020303" pitchFamily="34" charset="0"/>
              </a:rPr>
              <a:t>Today’s customers need a trusted advisor to help them create added value from the technologies they use to run their business. Cisco is here to help you successfully guide customers to the solutions that work best for their businesses.</a:t>
            </a:r>
          </a:p>
        </p:txBody>
      </p:sp>
      <p:sp>
        <p:nvSpPr>
          <p:cNvPr id="6" name="TextBox 5">
            <a:extLst>
              <a:ext uri="{FF2B5EF4-FFF2-40B4-BE49-F238E27FC236}">
                <a16:creationId xmlns:a16="http://schemas.microsoft.com/office/drawing/2014/main" id="{3E2581AD-64F1-45F8-8AE7-BBD2A91183B2}"/>
              </a:ext>
            </a:extLst>
          </p:cNvPr>
          <p:cNvSpPr txBox="1"/>
          <p:nvPr/>
        </p:nvSpPr>
        <p:spPr>
          <a:xfrm>
            <a:off x="4527399" y="5264298"/>
            <a:ext cx="3178032" cy="1015663"/>
          </a:xfrm>
          <a:prstGeom prst="rect">
            <a:avLst/>
          </a:prstGeom>
          <a:noFill/>
        </p:spPr>
        <p:txBody>
          <a:bodyPr wrap="square" rtlCol="0">
            <a:spAutoFit/>
          </a:bodyPr>
          <a:lstStyle/>
          <a:p>
            <a:pPr lvl="0" algn="ctr" defTabSz="457200" fontAlgn="base">
              <a:spcBef>
                <a:spcPct val="0"/>
              </a:spcBef>
              <a:spcAft>
                <a:spcPct val="0"/>
              </a:spcAft>
              <a:defRPr/>
            </a:pPr>
            <a:r>
              <a:rPr lang="en-US" sz="2000">
                <a:solidFill>
                  <a:srgbClr val="0A3D62"/>
                </a:solidFill>
                <a:ea typeface="ＭＳ Ｐゴシック" charset="0"/>
              </a:rPr>
              <a:t>of small businesses have no IT staff to lead them through that change.</a:t>
            </a:r>
            <a:r>
              <a:rPr lang="en-US" sz="2000" baseline="30000">
                <a:solidFill>
                  <a:srgbClr val="0A3D62"/>
                </a:solidFill>
                <a:ea typeface="ＭＳ Ｐゴシック" charset="0"/>
              </a:rPr>
              <a:t> 3</a:t>
            </a:r>
            <a:endParaRPr lang="en-US" sz="2000">
              <a:solidFill>
                <a:srgbClr val="0A3D62"/>
              </a:solidFill>
              <a:ea typeface="ＭＳ Ｐゴシック" charset="0"/>
            </a:endParaRPr>
          </a:p>
        </p:txBody>
      </p:sp>
      <p:sp>
        <p:nvSpPr>
          <p:cNvPr id="8" name="Oval 155">
            <a:extLst>
              <a:ext uri="{FF2B5EF4-FFF2-40B4-BE49-F238E27FC236}">
                <a16:creationId xmlns:a16="http://schemas.microsoft.com/office/drawing/2014/main" id="{FFA1460B-B832-4706-A220-B2A4D70A62C9}"/>
              </a:ext>
            </a:extLst>
          </p:cNvPr>
          <p:cNvSpPr>
            <a:spLocks noChangeArrowheads="1"/>
          </p:cNvSpPr>
          <p:nvPr/>
        </p:nvSpPr>
        <p:spPr bwMode="auto">
          <a:xfrm>
            <a:off x="5234300" y="3303782"/>
            <a:ext cx="1736425" cy="1726175"/>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10" name="TextBox 9">
            <a:extLst>
              <a:ext uri="{FF2B5EF4-FFF2-40B4-BE49-F238E27FC236}">
                <a16:creationId xmlns:a16="http://schemas.microsoft.com/office/drawing/2014/main" id="{A889EAB4-7F03-4505-A937-860871C495AC}"/>
              </a:ext>
            </a:extLst>
          </p:cNvPr>
          <p:cNvSpPr txBox="1"/>
          <p:nvPr/>
        </p:nvSpPr>
        <p:spPr>
          <a:xfrm>
            <a:off x="1014760" y="5264298"/>
            <a:ext cx="2910469" cy="1015663"/>
          </a:xfrm>
          <a:prstGeom prst="rect">
            <a:avLst/>
          </a:prstGeom>
          <a:noFill/>
        </p:spPr>
        <p:txBody>
          <a:bodyPr wrap="square" rtlCol="0">
            <a:spAutoFit/>
          </a:bodyPr>
          <a:lstStyle/>
          <a:p>
            <a:pPr lvl="0" algn="ctr" defTabSz="457200" fontAlgn="base">
              <a:spcBef>
                <a:spcPct val="0"/>
              </a:spcBef>
              <a:spcAft>
                <a:spcPct val="0"/>
              </a:spcAft>
              <a:defRPr/>
            </a:pPr>
            <a:r>
              <a:rPr lang="en-US" sz="2000" dirty="0">
                <a:solidFill>
                  <a:srgbClr val="0A3D62"/>
                </a:solidFill>
                <a:ea typeface="ＭＳ Ｐゴシック" charset="0"/>
              </a:rPr>
              <a:t>of SMBs “strongly agree” that technology is changing their industry.</a:t>
            </a:r>
            <a:r>
              <a:rPr lang="en-US" sz="2000" baseline="30000" dirty="0">
                <a:solidFill>
                  <a:srgbClr val="0A3D62"/>
                </a:solidFill>
                <a:ea typeface="ＭＳ Ｐゴシック" charset="0"/>
              </a:rPr>
              <a:t>2</a:t>
            </a:r>
            <a:endParaRPr kumimoji="0" lang="en-US" sz="2000" b="1" i="0" u="none" strike="noStrike" kern="1200" cap="none" spc="0" normalizeH="0" baseline="30000" noProof="0" dirty="0">
              <a:ln>
                <a:noFill/>
              </a:ln>
              <a:solidFill>
                <a:srgbClr val="0A3D62"/>
              </a:solidFill>
              <a:effectLst/>
              <a:uLnTx/>
              <a:uFillTx/>
              <a:ea typeface="ＭＳ Ｐゴシック" charset="0"/>
            </a:endParaRPr>
          </a:p>
        </p:txBody>
      </p:sp>
      <p:sp>
        <p:nvSpPr>
          <p:cNvPr id="12" name="Oval 155">
            <a:extLst>
              <a:ext uri="{FF2B5EF4-FFF2-40B4-BE49-F238E27FC236}">
                <a16:creationId xmlns:a16="http://schemas.microsoft.com/office/drawing/2014/main" id="{0A855B8D-3828-44BE-B63A-BF695624A03E}"/>
              </a:ext>
            </a:extLst>
          </p:cNvPr>
          <p:cNvSpPr>
            <a:spLocks noChangeArrowheads="1"/>
          </p:cNvSpPr>
          <p:nvPr/>
        </p:nvSpPr>
        <p:spPr bwMode="auto">
          <a:xfrm>
            <a:off x="1572983" y="3382009"/>
            <a:ext cx="1736425" cy="1726175"/>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14" name="TextBox 13">
            <a:extLst>
              <a:ext uri="{FF2B5EF4-FFF2-40B4-BE49-F238E27FC236}">
                <a16:creationId xmlns:a16="http://schemas.microsoft.com/office/drawing/2014/main" id="{AB60C95E-8F8D-4B6A-BC52-5D93997CE420}"/>
              </a:ext>
            </a:extLst>
          </p:cNvPr>
          <p:cNvSpPr txBox="1"/>
          <p:nvPr/>
        </p:nvSpPr>
        <p:spPr>
          <a:xfrm>
            <a:off x="8322463" y="5264298"/>
            <a:ext cx="3027842" cy="1015663"/>
          </a:xfrm>
          <a:prstGeom prst="rect">
            <a:avLst/>
          </a:prstGeom>
          <a:noFill/>
        </p:spPr>
        <p:txBody>
          <a:bodyPr wrap="square" rtlCol="0">
            <a:spAutoFit/>
          </a:bodyPr>
          <a:lstStyle/>
          <a:p>
            <a:pPr lvl="0" algn="ctr" defTabSz="457200" fontAlgn="base">
              <a:spcBef>
                <a:spcPct val="0"/>
              </a:spcBef>
              <a:spcAft>
                <a:spcPct val="0"/>
              </a:spcAft>
              <a:defRPr/>
            </a:pPr>
            <a:r>
              <a:rPr lang="en-US" sz="2000" dirty="0">
                <a:solidFill>
                  <a:srgbClr val="0A3D62"/>
                </a:solidFill>
                <a:ea typeface="ＭＳ Ｐゴシック" charset="0"/>
              </a:rPr>
              <a:t>of SMB leaders value trust above all else in their relationship with vendors.</a:t>
            </a:r>
            <a:r>
              <a:rPr lang="en-US" sz="2000" baseline="30000" dirty="0">
                <a:solidFill>
                  <a:srgbClr val="0A3D62"/>
                </a:solidFill>
                <a:ea typeface="ＭＳ Ｐゴシック" charset="0"/>
              </a:rPr>
              <a:t> 4</a:t>
            </a:r>
            <a:endParaRPr kumimoji="0" lang="en-US" sz="2000" b="1" i="0" u="none" strike="noStrike" kern="1200" cap="none" spc="0" normalizeH="0" baseline="0" noProof="0" dirty="0">
              <a:ln>
                <a:noFill/>
              </a:ln>
              <a:solidFill>
                <a:srgbClr val="0A3D62"/>
              </a:solidFill>
              <a:effectLst/>
              <a:uLnTx/>
              <a:uFillTx/>
              <a:ea typeface="ＭＳ Ｐゴシック" charset="0"/>
            </a:endParaRPr>
          </a:p>
        </p:txBody>
      </p:sp>
      <p:grpSp>
        <p:nvGrpSpPr>
          <p:cNvPr id="15" name="Group 14">
            <a:extLst>
              <a:ext uri="{FF2B5EF4-FFF2-40B4-BE49-F238E27FC236}">
                <a16:creationId xmlns:a16="http://schemas.microsoft.com/office/drawing/2014/main" id="{3E241971-AAD7-4898-9B41-A7A41DB55C3E}"/>
              </a:ext>
            </a:extLst>
          </p:cNvPr>
          <p:cNvGrpSpPr/>
          <p:nvPr/>
        </p:nvGrpSpPr>
        <p:grpSpPr>
          <a:xfrm>
            <a:off x="8895621" y="3404338"/>
            <a:ext cx="1750282" cy="1726830"/>
            <a:chOff x="7842249" y="7963417"/>
            <a:chExt cx="732877" cy="725763"/>
          </a:xfrm>
        </p:grpSpPr>
        <p:sp>
          <p:nvSpPr>
            <p:cNvPr id="16" name="Oval 155">
              <a:extLst>
                <a:ext uri="{FF2B5EF4-FFF2-40B4-BE49-F238E27FC236}">
                  <a16:creationId xmlns:a16="http://schemas.microsoft.com/office/drawing/2014/main" id="{86F8A6D9-C5F0-4284-B540-7A8BB9A1387D}"/>
                </a:ext>
              </a:extLst>
            </p:cNvPr>
            <p:cNvSpPr>
              <a:spLocks noChangeArrowheads="1"/>
            </p:cNvSpPr>
            <p:nvPr/>
          </p:nvSpPr>
          <p:spPr bwMode="auto">
            <a:xfrm>
              <a:off x="7842249" y="7963692"/>
              <a:ext cx="727075" cy="725488"/>
            </a:xfrm>
            <a:prstGeom prst="ellipse">
              <a:avLst/>
            </a:prstGeom>
            <a:noFill/>
            <a:ln w="127000">
              <a:solidFill>
                <a:srgbClr val="0A3D62"/>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sp>
          <p:nvSpPr>
            <p:cNvPr id="17" name="Freeform 156">
              <a:extLst>
                <a:ext uri="{FF2B5EF4-FFF2-40B4-BE49-F238E27FC236}">
                  <a16:creationId xmlns:a16="http://schemas.microsoft.com/office/drawing/2014/main" id="{627DACE3-78B0-400F-A148-D79A21D533D9}"/>
                </a:ext>
              </a:extLst>
            </p:cNvPr>
            <p:cNvSpPr>
              <a:spLocks/>
            </p:cNvSpPr>
            <p:nvPr/>
          </p:nvSpPr>
          <p:spPr bwMode="auto">
            <a:xfrm>
              <a:off x="7848051" y="7963417"/>
              <a:ext cx="727075" cy="722313"/>
            </a:xfrm>
            <a:custGeom>
              <a:avLst/>
              <a:gdLst>
                <a:gd name="T0" fmla="*/ 132 w 265"/>
                <a:gd name="T1" fmla="*/ 0 h 265"/>
                <a:gd name="T2" fmla="*/ 265 w 265"/>
                <a:gd name="T3" fmla="*/ 133 h 265"/>
                <a:gd name="T4" fmla="*/ 132 w 265"/>
                <a:gd name="T5" fmla="*/ 265 h 265"/>
                <a:gd name="T6" fmla="*/ 0 w 265"/>
                <a:gd name="T7" fmla="*/ 133 h 265"/>
                <a:gd name="T8" fmla="*/ 55 w 265"/>
                <a:gd name="T9" fmla="*/ 25 h 265"/>
              </a:gdLst>
              <a:ahLst/>
              <a:cxnLst>
                <a:cxn ang="0">
                  <a:pos x="T0" y="T1"/>
                </a:cxn>
                <a:cxn ang="0">
                  <a:pos x="T2" y="T3"/>
                </a:cxn>
                <a:cxn ang="0">
                  <a:pos x="T4" y="T5"/>
                </a:cxn>
                <a:cxn ang="0">
                  <a:pos x="T6" y="T7"/>
                </a:cxn>
                <a:cxn ang="0">
                  <a:pos x="T8" y="T9"/>
                </a:cxn>
              </a:cxnLst>
              <a:rect l="0" t="0" r="r" b="b"/>
              <a:pathLst>
                <a:path w="265" h="265">
                  <a:moveTo>
                    <a:pt x="132" y="0"/>
                  </a:moveTo>
                  <a:cubicBezTo>
                    <a:pt x="206" y="0"/>
                    <a:pt x="265" y="59"/>
                    <a:pt x="265" y="133"/>
                  </a:cubicBezTo>
                  <a:cubicBezTo>
                    <a:pt x="265" y="206"/>
                    <a:pt x="206" y="265"/>
                    <a:pt x="132" y="265"/>
                  </a:cubicBezTo>
                  <a:cubicBezTo>
                    <a:pt x="59" y="265"/>
                    <a:pt x="0" y="206"/>
                    <a:pt x="0" y="133"/>
                  </a:cubicBezTo>
                  <a:cubicBezTo>
                    <a:pt x="0" y="89"/>
                    <a:pt x="19" y="51"/>
                    <a:pt x="55" y="25"/>
                  </a:cubicBezTo>
                </a:path>
              </a:pathLst>
            </a:custGeom>
            <a:noFill/>
            <a:ln w="136525" cap="rnd">
              <a:solidFill>
                <a:srgbClr val="E5503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effectLst/>
                <a:uLnTx/>
                <a:uFillTx/>
                <a:ea typeface="ＭＳ Ｐゴシック" charset="0"/>
              </a:endParaRPr>
            </a:p>
          </p:txBody>
        </p:sp>
      </p:grpSp>
      <p:sp>
        <p:nvSpPr>
          <p:cNvPr id="18" name="TextBox 17">
            <a:extLst>
              <a:ext uri="{FF2B5EF4-FFF2-40B4-BE49-F238E27FC236}">
                <a16:creationId xmlns:a16="http://schemas.microsoft.com/office/drawing/2014/main" id="{5E3271F7-490E-41BB-A6B8-D40B6592728E}"/>
              </a:ext>
            </a:extLst>
          </p:cNvPr>
          <p:cNvSpPr txBox="1"/>
          <p:nvPr/>
        </p:nvSpPr>
        <p:spPr>
          <a:xfrm>
            <a:off x="1688215" y="3801975"/>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86%</a:t>
            </a:r>
          </a:p>
        </p:txBody>
      </p:sp>
      <p:sp>
        <p:nvSpPr>
          <p:cNvPr id="19" name="TextBox 18">
            <a:extLst>
              <a:ext uri="{FF2B5EF4-FFF2-40B4-BE49-F238E27FC236}">
                <a16:creationId xmlns:a16="http://schemas.microsoft.com/office/drawing/2014/main" id="{E90CEAA5-59D1-44DB-906B-4E4CA0906DCA}"/>
              </a:ext>
            </a:extLst>
          </p:cNvPr>
          <p:cNvSpPr txBox="1"/>
          <p:nvPr/>
        </p:nvSpPr>
        <p:spPr>
          <a:xfrm>
            <a:off x="5349531" y="3700768"/>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83%</a:t>
            </a:r>
          </a:p>
        </p:txBody>
      </p:sp>
      <p:sp>
        <p:nvSpPr>
          <p:cNvPr id="20" name="TextBox 19">
            <a:extLst>
              <a:ext uri="{FF2B5EF4-FFF2-40B4-BE49-F238E27FC236}">
                <a16:creationId xmlns:a16="http://schemas.microsoft.com/office/drawing/2014/main" id="{384296E1-D2E3-4B9F-862A-55CEB7C23517}"/>
              </a:ext>
            </a:extLst>
          </p:cNvPr>
          <p:cNvSpPr txBox="1"/>
          <p:nvPr/>
        </p:nvSpPr>
        <p:spPr>
          <a:xfrm>
            <a:off x="8996994" y="3801975"/>
            <a:ext cx="1533670" cy="923330"/>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A3D62"/>
                </a:solidFill>
                <a:effectLst/>
                <a:uLnTx/>
                <a:uFillTx/>
                <a:ea typeface="ＭＳ Ｐゴシック" charset="0"/>
              </a:rPr>
              <a:t>89%</a:t>
            </a:r>
          </a:p>
        </p:txBody>
      </p:sp>
      <p:sp>
        <p:nvSpPr>
          <p:cNvPr id="21" name="Rectangle 20">
            <a:extLst>
              <a:ext uri="{FF2B5EF4-FFF2-40B4-BE49-F238E27FC236}">
                <a16:creationId xmlns:a16="http://schemas.microsoft.com/office/drawing/2014/main" id="{2912503B-F487-4062-8424-BC9E201E50FB}"/>
              </a:ext>
            </a:extLst>
          </p:cNvPr>
          <p:cNvSpPr/>
          <p:nvPr/>
        </p:nvSpPr>
        <p:spPr>
          <a:xfrm>
            <a:off x="633663" y="6508879"/>
            <a:ext cx="10514762" cy="246221"/>
          </a:xfrm>
          <a:prstGeom prst="rect">
            <a:avLst/>
          </a:prstGeom>
        </p:spPr>
        <p:txBody>
          <a:bodyPr wrap="square">
            <a:spAutoFit/>
          </a:bodyPr>
          <a:lstStyle/>
          <a:p>
            <a:pPr defTabSz="685800">
              <a:defRPr/>
            </a:pPr>
            <a:r>
              <a:rPr lang="en-US" sz="1000" dirty="0">
                <a:solidFill>
                  <a:srgbClr val="0A3D62"/>
                </a:solidFill>
                <a:ea typeface="ＭＳ Ｐゴシック" charset="0"/>
              </a:rPr>
              <a:t>2. SMB Group, November 2018. 3. Salesforce, November 2016. 4. Small and Medium Business Trends Report, </a:t>
            </a:r>
            <a:r>
              <a:rPr lang="en-US" sz="1000" dirty="0" err="1">
                <a:solidFill>
                  <a:srgbClr val="0A3D62"/>
                </a:solidFill>
                <a:ea typeface="ＭＳ Ｐゴシック" charset="0"/>
              </a:rPr>
              <a:t>SalesForce</a:t>
            </a:r>
            <a:r>
              <a:rPr lang="en-US" sz="1000" dirty="0">
                <a:solidFill>
                  <a:srgbClr val="0A3D62"/>
                </a:solidFill>
                <a:ea typeface="ＭＳ Ｐゴシック" charset="0"/>
              </a:rPr>
              <a:t> Research.</a:t>
            </a:r>
          </a:p>
        </p:txBody>
      </p:sp>
      <p:sp>
        <p:nvSpPr>
          <p:cNvPr id="23" name="Arc 22">
            <a:extLst>
              <a:ext uri="{FF2B5EF4-FFF2-40B4-BE49-F238E27FC236}">
                <a16:creationId xmlns:a16="http://schemas.microsoft.com/office/drawing/2014/main" id="{904EAC64-321C-45A9-85AA-3414D3906F4D}"/>
              </a:ext>
            </a:extLst>
          </p:cNvPr>
          <p:cNvSpPr/>
          <p:nvPr/>
        </p:nvSpPr>
        <p:spPr>
          <a:xfrm>
            <a:off x="1580832" y="3395202"/>
            <a:ext cx="1737360" cy="1719072"/>
          </a:xfrm>
          <a:prstGeom prst="arc">
            <a:avLst>
              <a:gd name="adj1" fmla="val 16200000"/>
              <a:gd name="adj2" fmla="val 12561464"/>
            </a:avLst>
          </a:prstGeom>
          <a:ln w="136525" cap="rnd">
            <a:solidFill>
              <a:srgbClr val="E550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9DD67606-8BFE-4B7B-AA11-7036AD19BB31}"/>
              </a:ext>
            </a:extLst>
          </p:cNvPr>
          <p:cNvSpPr/>
          <p:nvPr/>
        </p:nvSpPr>
        <p:spPr>
          <a:xfrm>
            <a:off x="5241462" y="3316546"/>
            <a:ext cx="1737360" cy="1719072"/>
          </a:xfrm>
          <a:prstGeom prst="arc">
            <a:avLst>
              <a:gd name="adj1" fmla="val 16200000"/>
              <a:gd name="adj2" fmla="val 12217770"/>
            </a:avLst>
          </a:prstGeom>
          <a:ln w="136525" cap="rnd">
            <a:solidFill>
              <a:srgbClr val="E5503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DFF7A150-2275-4DF4-BA44-93E8ADCB82A2}"/>
              </a:ext>
            </a:extLst>
          </p:cNvPr>
          <p:cNvSpPr/>
          <p:nvPr/>
        </p:nvSpPr>
        <p:spPr>
          <a:xfrm>
            <a:off x="-1" y="113101"/>
            <a:ext cx="12062846" cy="1365734"/>
          </a:xfrm>
          <a:custGeom>
            <a:avLst/>
            <a:gdLst>
              <a:gd name="connsiteX0" fmla="*/ 0 w 12062846"/>
              <a:gd name="connsiteY0" fmla="*/ 0 h 1539023"/>
              <a:gd name="connsiteX1" fmla="*/ 12062846 w 12062846"/>
              <a:gd name="connsiteY1" fmla="*/ 0 h 1539023"/>
              <a:gd name="connsiteX2" fmla="*/ 12018745 w 12062846"/>
              <a:gd name="connsiteY2" fmla="*/ 92684 h 1539023"/>
              <a:gd name="connsiteX3" fmla="*/ 9182057 w 12062846"/>
              <a:gd name="connsiteY3" fmla="*/ 1539023 h 1539023"/>
              <a:gd name="connsiteX4" fmla="*/ 6229649 w 12062846"/>
              <a:gd name="connsiteY4" fmla="*/ 1539023 h 1539023"/>
              <a:gd name="connsiteX5" fmla="*/ 6103437 w 12062846"/>
              <a:gd name="connsiteY5" fmla="*/ 1539023 h 1539023"/>
              <a:gd name="connsiteX6" fmla="*/ 4835845 w 12062846"/>
              <a:gd name="connsiteY6" fmla="*/ 1539023 h 1539023"/>
              <a:gd name="connsiteX7" fmla="*/ 3151029 w 12062846"/>
              <a:gd name="connsiteY7" fmla="*/ 1539023 h 1539023"/>
              <a:gd name="connsiteX8" fmla="*/ 1883438 w 12062846"/>
              <a:gd name="connsiteY8" fmla="*/ 1539023 h 1539023"/>
              <a:gd name="connsiteX9" fmla="*/ 1757224 w 12062846"/>
              <a:gd name="connsiteY9" fmla="*/ 1539023 h 1539023"/>
              <a:gd name="connsiteX10" fmla="*/ 0 w 12062846"/>
              <a:gd name="connsiteY10" fmla="*/ 1539023 h 1539023"/>
              <a:gd name="connsiteX11" fmla="*/ 0 w 12062846"/>
              <a:gd name="connsiteY11" fmla="*/ 0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2846" h="1539023">
                <a:moveTo>
                  <a:pt x="0" y="0"/>
                </a:moveTo>
                <a:lnTo>
                  <a:pt x="12062846" y="0"/>
                </a:lnTo>
                <a:lnTo>
                  <a:pt x="12018745" y="92684"/>
                </a:lnTo>
                <a:cubicBezTo>
                  <a:pt x="11551384" y="942637"/>
                  <a:pt x="10457264" y="1539023"/>
                  <a:pt x="9182057" y="1539023"/>
                </a:cubicBezTo>
                <a:lnTo>
                  <a:pt x="6229649" y="1539023"/>
                </a:lnTo>
                <a:lnTo>
                  <a:pt x="6103437" y="1539023"/>
                </a:lnTo>
                <a:lnTo>
                  <a:pt x="4835845" y="1539023"/>
                </a:lnTo>
                <a:lnTo>
                  <a:pt x="3151029" y="1539023"/>
                </a:lnTo>
                <a:lnTo>
                  <a:pt x="1883438" y="1539023"/>
                </a:lnTo>
                <a:lnTo>
                  <a:pt x="1757224" y="1539023"/>
                </a:lnTo>
                <a:lnTo>
                  <a:pt x="0" y="1539023"/>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BDB1081-8125-4667-8C5E-A04023916FDA}"/>
              </a:ext>
            </a:extLst>
          </p:cNvPr>
          <p:cNvSpPr/>
          <p:nvPr/>
        </p:nvSpPr>
        <p:spPr>
          <a:xfrm rot="10800000" flipH="1">
            <a:off x="0" y="69184"/>
            <a:ext cx="12127428" cy="1334742"/>
          </a:xfrm>
          <a:custGeom>
            <a:avLst/>
            <a:gdLst>
              <a:gd name="connsiteX0" fmla="*/ 0 w 12127428"/>
              <a:gd name="connsiteY0" fmla="*/ 1539023 h 1539023"/>
              <a:gd name="connsiteX1" fmla="*/ 12127428 w 12127428"/>
              <a:gd name="connsiteY1" fmla="*/ 1539023 h 1539023"/>
              <a:gd name="connsiteX2" fmla="*/ 12083327 w 12127428"/>
              <a:gd name="connsiteY2" fmla="*/ 1446339 h 1539023"/>
              <a:gd name="connsiteX3" fmla="*/ 9246639 w 12127428"/>
              <a:gd name="connsiteY3" fmla="*/ 0 h 1539023"/>
              <a:gd name="connsiteX4" fmla="*/ 6294231 w 12127428"/>
              <a:gd name="connsiteY4" fmla="*/ 0 h 1539023"/>
              <a:gd name="connsiteX5" fmla="*/ 6168019 w 12127428"/>
              <a:gd name="connsiteY5" fmla="*/ 0 h 1539023"/>
              <a:gd name="connsiteX6" fmla="*/ 4900427 w 12127428"/>
              <a:gd name="connsiteY6" fmla="*/ 0 h 1539023"/>
              <a:gd name="connsiteX7" fmla="*/ 3215611 w 12127428"/>
              <a:gd name="connsiteY7" fmla="*/ 0 h 1539023"/>
              <a:gd name="connsiteX8" fmla="*/ 1948020 w 12127428"/>
              <a:gd name="connsiteY8" fmla="*/ 0 h 1539023"/>
              <a:gd name="connsiteX9" fmla="*/ 1821806 w 12127428"/>
              <a:gd name="connsiteY9" fmla="*/ 0 h 1539023"/>
              <a:gd name="connsiteX10" fmla="*/ 0 w 12127428"/>
              <a:gd name="connsiteY10" fmla="*/ 0 h 1539023"/>
              <a:gd name="connsiteX11" fmla="*/ 0 w 12127428"/>
              <a:gd name="connsiteY11" fmla="*/ 1539023 h 153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27428" h="1539023">
                <a:moveTo>
                  <a:pt x="0" y="1539023"/>
                </a:moveTo>
                <a:lnTo>
                  <a:pt x="12127428" y="1539023"/>
                </a:lnTo>
                <a:lnTo>
                  <a:pt x="12083327" y="1446339"/>
                </a:lnTo>
                <a:cubicBezTo>
                  <a:pt x="11615966" y="596386"/>
                  <a:pt x="10521846" y="0"/>
                  <a:pt x="9246639" y="0"/>
                </a:cubicBezTo>
                <a:lnTo>
                  <a:pt x="6294231" y="0"/>
                </a:lnTo>
                <a:lnTo>
                  <a:pt x="6168019" y="0"/>
                </a:lnTo>
                <a:lnTo>
                  <a:pt x="4900427" y="0"/>
                </a:lnTo>
                <a:lnTo>
                  <a:pt x="3215611" y="0"/>
                </a:lnTo>
                <a:lnTo>
                  <a:pt x="1948020" y="0"/>
                </a:lnTo>
                <a:lnTo>
                  <a:pt x="1821806" y="0"/>
                </a:lnTo>
                <a:lnTo>
                  <a:pt x="0" y="0"/>
                </a:lnTo>
                <a:lnTo>
                  <a:pt x="0" y="1539023"/>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423E981-2FAD-4C25-B5CA-357C603E07AF}"/>
              </a:ext>
            </a:extLst>
          </p:cNvPr>
          <p:cNvSpPr/>
          <p:nvPr/>
        </p:nvSpPr>
        <p:spPr>
          <a:xfrm rot="10800000" flipH="1">
            <a:off x="0" y="-5724"/>
            <a:ext cx="12192000" cy="1334741"/>
          </a:xfrm>
          <a:custGeom>
            <a:avLst/>
            <a:gdLst>
              <a:gd name="connsiteX0" fmla="*/ 0 w 8712197"/>
              <a:gd name="connsiteY0" fmla="*/ 0 h 1131929"/>
              <a:gd name="connsiteX1" fmla="*/ 1347974 w 8712197"/>
              <a:gd name="connsiteY1" fmla="*/ 0 h 1131929"/>
              <a:gd name="connsiteX2" fmla="*/ 1438164 w 8712197"/>
              <a:gd name="connsiteY2" fmla="*/ 0 h 1131929"/>
              <a:gd name="connsiteX3" fmla="*/ 2343963 w 8712197"/>
              <a:gd name="connsiteY3" fmla="*/ 0 h 1131929"/>
              <a:gd name="connsiteX4" fmla="*/ 3547904 w 8712197"/>
              <a:gd name="connsiteY4" fmla="*/ 0 h 1131929"/>
              <a:gd name="connsiteX5" fmla="*/ 4453704 w 8712197"/>
              <a:gd name="connsiteY5" fmla="*/ 0 h 1131929"/>
              <a:gd name="connsiteX6" fmla="*/ 4543893 w 8712197"/>
              <a:gd name="connsiteY6" fmla="*/ 0 h 1131929"/>
              <a:gd name="connsiteX7" fmla="*/ 6653634 w 8712197"/>
              <a:gd name="connsiteY7" fmla="*/ 0 h 1131929"/>
              <a:gd name="connsiteX8" fmla="*/ 8680683 w 8712197"/>
              <a:gd name="connsiteY8" fmla="*/ 1063761 h 1131929"/>
              <a:gd name="connsiteX9" fmla="*/ 8712197 w 8712197"/>
              <a:gd name="connsiteY9" fmla="*/ 1131929 h 1131929"/>
              <a:gd name="connsiteX10" fmla="*/ 0 w 8712197"/>
              <a:gd name="connsiteY10" fmla="*/ 1131929 h 1131929"/>
              <a:gd name="connsiteX11" fmla="*/ 0 w 8712197"/>
              <a:gd name="connsiteY11" fmla="*/ 0 h 1131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12197" h="1131929">
                <a:moveTo>
                  <a:pt x="0" y="0"/>
                </a:moveTo>
                <a:lnTo>
                  <a:pt x="1347974" y="0"/>
                </a:lnTo>
                <a:lnTo>
                  <a:pt x="1438164" y="0"/>
                </a:lnTo>
                <a:lnTo>
                  <a:pt x="2343963" y="0"/>
                </a:lnTo>
                <a:lnTo>
                  <a:pt x="3547904" y="0"/>
                </a:lnTo>
                <a:lnTo>
                  <a:pt x="4453704" y="0"/>
                </a:lnTo>
                <a:lnTo>
                  <a:pt x="4543893" y="0"/>
                </a:lnTo>
                <a:lnTo>
                  <a:pt x="6653634" y="0"/>
                </a:lnTo>
                <a:cubicBezTo>
                  <a:pt x="7564875" y="0"/>
                  <a:pt x="8346715" y="438633"/>
                  <a:pt x="8680683" y="1063761"/>
                </a:cubicBezTo>
                <a:lnTo>
                  <a:pt x="8712197" y="1131929"/>
                </a:lnTo>
                <a:lnTo>
                  <a:pt x="0" y="1131929"/>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7" name="Title 1">
            <a:extLst>
              <a:ext uri="{FF2B5EF4-FFF2-40B4-BE49-F238E27FC236}">
                <a16:creationId xmlns:a16="http://schemas.microsoft.com/office/drawing/2014/main" id="{0111CC1C-E295-404C-9B79-FE7C45B70AFE}"/>
              </a:ext>
            </a:extLst>
          </p:cNvPr>
          <p:cNvSpPr txBox="1">
            <a:spLocks/>
          </p:cNvSpPr>
          <p:nvPr/>
        </p:nvSpPr>
        <p:spPr>
          <a:xfrm>
            <a:off x="633663" y="139896"/>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bg1"/>
                </a:solidFill>
              </a:rPr>
              <a:t>Small Businesses Need a Trusted Partner</a:t>
            </a:r>
          </a:p>
        </p:txBody>
      </p:sp>
    </p:spTree>
    <p:extLst>
      <p:ext uri="{BB962C8B-B14F-4D97-AF65-F5344CB8AC3E}">
        <p14:creationId xmlns:p14="http://schemas.microsoft.com/office/powerpoint/2010/main" val="81190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C0F528-2DED-47E2-9ECE-02F6BF708801}"/>
              </a:ext>
            </a:extLst>
          </p:cNvPr>
          <p:cNvSpPr>
            <a:spLocks noGrp="1"/>
          </p:cNvSpPr>
          <p:nvPr>
            <p:ph type="subTitle" idx="1"/>
          </p:nvPr>
        </p:nvSpPr>
        <p:spPr>
          <a:xfrm>
            <a:off x="6107153" y="1739105"/>
            <a:ext cx="5485580" cy="914885"/>
          </a:xfrm>
        </p:spPr>
        <p:txBody>
          <a:bodyPr>
            <a:normAutofit/>
          </a:bodyPr>
          <a:lstStyle/>
          <a:p>
            <a:pPr algn="l">
              <a:spcBef>
                <a:spcPts val="0"/>
              </a:spcBef>
            </a:pPr>
            <a:r>
              <a:rPr lang="en-US" sz="1800" dirty="0">
                <a:solidFill>
                  <a:srgbClr val="0A3D62"/>
                </a:solidFill>
              </a:rPr>
              <a:t>Cisco is committed to helping you capture your share of this massive opportunity with:</a:t>
            </a:r>
          </a:p>
          <a:p>
            <a:pPr algn="l">
              <a:spcBef>
                <a:spcPts val="0"/>
              </a:spcBef>
            </a:pPr>
            <a:endParaRPr lang="en-US" sz="1800" dirty="0">
              <a:solidFill>
                <a:srgbClr val="0A3D62"/>
              </a:solidFill>
            </a:endParaRPr>
          </a:p>
          <a:p>
            <a:pPr algn="l">
              <a:spcBef>
                <a:spcPts val="0"/>
              </a:spcBef>
            </a:pPr>
            <a:endParaRPr lang="en-US" sz="1800" dirty="0">
              <a:solidFill>
                <a:srgbClr val="0A3D62"/>
              </a:solidFill>
            </a:endParaRPr>
          </a:p>
        </p:txBody>
      </p:sp>
      <p:sp>
        <p:nvSpPr>
          <p:cNvPr id="24" name="Subtitle 2">
            <a:extLst>
              <a:ext uri="{FF2B5EF4-FFF2-40B4-BE49-F238E27FC236}">
                <a16:creationId xmlns:a16="http://schemas.microsoft.com/office/drawing/2014/main" id="{1EE2710E-368C-450F-9FF9-E1AAB4477E3B}"/>
              </a:ext>
            </a:extLst>
          </p:cNvPr>
          <p:cNvSpPr txBox="1">
            <a:spLocks/>
          </p:cNvSpPr>
          <p:nvPr/>
        </p:nvSpPr>
        <p:spPr>
          <a:xfrm>
            <a:off x="6096000" y="1066655"/>
            <a:ext cx="5496733" cy="5279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rgbClr val="0A3D62"/>
                </a:solidFill>
              </a:rPr>
              <a:t>Why Cisco?</a:t>
            </a:r>
          </a:p>
          <a:p>
            <a:pPr algn="l"/>
            <a:endParaRPr lang="en-US" sz="3200" dirty="0">
              <a:solidFill>
                <a:srgbClr val="0A3D62"/>
              </a:solidFill>
            </a:endParaRPr>
          </a:p>
        </p:txBody>
      </p:sp>
      <p:grpSp>
        <p:nvGrpSpPr>
          <p:cNvPr id="5" name="Group 4">
            <a:extLst>
              <a:ext uri="{FF2B5EF4-FFF2-40B4-BE49-F238E27FC236}">
                <a16:creationId xmlns:a16="http://schemas.microsoft.com/office/drawing/2014/main" id="{8523BC10-7A4A-4D7A-AFCF-989DF74887FF}"/>
              </a:ext>
            </a:extLst>
          </p:cNvPr>
          <p:cNvGrpSpPr/>
          <p:nvPr/>
        </p:nvGrpSpPr>
        <p:grpSpPr>
          <a:xfrm>
            <a:off x="-4303" y="111420"/>
            <a:ext cx="5503364" cy="6752653"/>
            <a:chOff x="-4303" y="111420"/>
            <a:chExt cx="5503364" cy="6752653"/>
          </a:xfrm>
        </p:grpSpPr>
        <p:sp>
          <p:nvSpPr>
            <p:cNvPr id="6" name="Freeform: Shape 5">
              <a:extLst>
                <a:ext uri="{FF2B5EF4-FFF2-40B4-BE49-F238E27FC236}">
                  <a16:creationId xmlns:a16="http://schemas.microsoft.com/office/drawing/2014/main" id="{0B50E7F6-FBC3-471D-AA4A-C7FE3E73F921}"/>
                </a:ext>
              </a:extLst>
            </p:cNvPr>
            <p:cNvSpPr/>
            <p:nvPr/>
          </p:nvSpPr>
          <p:spPr>
            <a:xfrm>
              <a:off x="2328" y="391559"/>
              <a:ext cx="5496733" cy="6472514"/>
            </a:xfrm>
            <a:custGeom>
              <a:avLst/>
              <a:gdLst>
                <a:gd name="connsiteX0" fmla="*/ 0 w 5496733"/>
                <a:gd name="connsiteY0" fmla="*/ 0 h 6472514"/>
                <a:gd name="connsiteX1" fmla="*/ 1875337 w 5496733"/>
                <a:gd name="connsiteY1" fmla="*/ 0 h 6472514"/>
                <a:gd name="connsiteX2" fmla="*/ 5496733 w 5496733"/>
                <a:gd name="connsiteY2" fmla="*/ 3429000 h 6472514"/>
                <a:gd name="connsiteX3" fmla="*/ 3601509 w 5496733"/>
                <a:gd name="connsiteY3" fmla="*/ 6444138 h 6472514"/>
                <a:gd name="connsiteX4" fmla="*/ 3539299 w 5496733"/>
                <a:gd name="connsiteY4" fmla="*/ 6472514 h 6472514"/>
                <a:gd name="connsiteX5" fmla="*/ 0 w 5496733"/>
                <a:gd name="connsiteY5" fmla="*/ 6472514 h 6472514"/>
                <a:gd name="connsiteX6" fmla="*/ 0 w 5496733"/>
                <a:gd name="connsiteY6" fmla="*/ 0 h 647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472514">
                  <a:moveTo>
                    <a:pt x="0" y="0"/>
                  </a:moveTo>
                  <a:lnTo>
                    <a:pt x="1875337" y="0"/>
                  </a:lnTo>
                  <a:cubicBezTo>
                    <a:pt x="3875379" y="0"/>
                    <a:pt x="5496733" y="1535216"/>
                    <a:pt x="5496733" y="3429000"/>
                  </a:cubicBezTo>
                  <a:cubicBezTo>
                    <a:pt x="5496733" y="4730976"/>
                    <a:pt x="4730390" y="5863473"/>
                    <a:pt x="3601509" y="6444138"/>
                  </a:cubicBezTo>
                  <a:lnTo>
                    <a:pt x="3539299" y="6472514"/>
                  </a:lnTo>
                  <a:lnTo>
                    <a:pt x="0" y="6472514"/>
                  </a:lnTo>
                  <a:lnTo>
                    <a:pt x="0" y="0"/>
                  </a:lnTo>
                  <a:close/>
                </a:path>
              </a:pathLst>
            </a:custGeom>
            <a:solidFill>
              <a:srgbClr val="E55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A05A7CC6-EA3C-4521-86C5-3B88A856A422}"/>
                </a:ext>
              </a:extLst>
            </p:cNvPr>
            <p:cNvSpPr/>
            <p:nvPr/>
          </p:nvSpPr>
          <p:spPr>
            <a:xfrm>
              <a:off x="-4303" y="272883"/>
              <a:ext cx="5496733" cy="6579043"/>
            </a:xfrm>
            <a:custGeom>
              <a:avLst/>
              <a:gdLst>
                <a:gd name="connsiteX0" fmla="*/ 0 w 5496733"/>
                <a:gd name="connsiteY0" fmla="*/ 0 h 6579043"/>
                <a:gd name="connsiteX1" fmla="*/ 1875337 w 5496733"/>
                <a:gd name="connsiteY1" fmla="*/ 0 h 6579043"/>
                <a:gd name="connsiteX2" fmla="*/ 5496733 w 5496733"/>
                <a:gd name="connsiteY2" fmla="*/ 3429000 h 6579043"/>
                <a:gd name="connsiteX3" fmla="*/ 3601509 w 5496733"/>
                <a:gd name="connsiteY3" fmla="*/ 6444138 h 6579043"/>
                <a:gd name="connsiteX4" fmla="*/ 3305751 w 5496733"/>
                <a:gd name="connsiteY4" fmla="*/ 6579043 h 6579043"/>
                <a:gd name="connsiteX5" fmla="*/ 0 w 5496733"/>
                <a:gd name="connsiteY5" fmla="*/ 6579043 h 6579043"/>
                <a:gd name="connsiteX6" fmla="*/ 0 w 5496733"/>
                <a:gd name="connsiteY6" fmla="*/ 0 h 657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579043">
                  <a:moveTo>
                    <a:pt x="0" y="0"/>
                  </a:moveTo>
                  <a:lnTo>
                    <a:pt x="1875337" y="0"/>
                  </a:lnTo>
                  <a:cubicBezTo>
                    <a:pt x="3875379" y="0"/>
                    <a:pt x="5496733" y="1535216"/>
                    <a:pt x="5496733" y="3429000"/>
                  </a:cubicBezTo>
                  <a:cubicBezTo>
                    <a:pt x="5496733" y="4730976"/>
                    <a:pt x="4730390" y="5863473"/>
                    <a:pt x="3601509" y="6444138"/>
                  </a:cubicBezTo>
                  <a:lnTo>
                    <a:pt x="3305751" y="6579043"/>
                  </a:lnTo>
                  <a:lnTo>
                    <a:pt x="0" y="6579043"/>
                  </a:lnTo>
                  <a:lnTo>
                    <a:pt x="0" y="0"/>
                  </a:lnTo>
                  <a:close/>
                </a:path>
              </a:pathLst>
            </a:cu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60E9876-2FA7-4FE7-9DCB-F954EB33185A}"/>
                </a:ext>
              </a:extLst>
            </p:cNvPr>
            <p:cNvSpPr/>
            <p:nvPr/>
          </p:nvSpPr>
          <p:spPr>
            <a:xfrm>
              <a:off x="1727" y="111420"/>
              <a:ext cx="5496733" cy="6752653"/>
            </a:xfrm>
            <a:custGeom>
              <a:avLst/>
              <a:gdLst>
                <a:gd name="connsiteX0" fmla="*/ 0 w 5496733"/>
                <a:gd name="connsiteY0" fmla="*/ 0 h 6752653"/>
                <a:gd name="connsiteX1" fmla="*/ 1875337 w 5496733"/>
                <a:gd name="connsiteY1" fmla="*/ 0 h 6752653"/>
                <a:gd name="connsiteX2" fmla="*/ 5496733 w 5496733"/>
                <a:gd name="connsiteY2" fmla="*/ 3429000 h 6752653"/>
                <a:gd name="connsiteX3" fmla="*/ 2780380 w 5496733"/>
                <a:gd name="connsiteY3" fmla="*/ 6750046 h 6752653"/>
                <a:gd name="connsiteX4" fmla="*/ 2768451 w 5496733"/>
                <a:gd name="connsiteY4" fmla="*/ 6752653 h 6752653"/>
                <a:gd name="connsiteX5" fmla="*/ 0 w 5496733"/>
                <a:gd name="connsiteY5" fmla="*/ 6752653 h 6752653"/>
                <a:gd name="connsiteX6" fmla="*/ 0 w 5496733"/>
                <a:gd name="connsiteY6" fmla="*/ 0 h 675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96733" h="6752653">
                  <a:moveTo>
                    <a:pt x="0" y="0"/>
                  </a:moveTo>
                  <a:lnTo>
                    <a:pt x="1875337" y="0"/>
                  </a:lnTo>
                  <a:cubicBezTo>
                    <a:pt x="3875379" y="0"/>
                    <a:pt x="5496733" y="1535216"/>
                    <a:pt x="5496733" y="3429000"/>
                  </a:cubicBezTo>
                  <a:cubicBezTo>
                    <a:pt x="5496733" y="5026880"/>
                    <a:pt x="4342469" y="6369491"/>
                    <a:pt x="2780380" y="6750046"/>
                  </a:cubicBezTo>
                  <a:lnTo>
                    <a:pt x="2768451" y="6752653"/>
                  </a:lnTo>
                  <a:lnTo>
                    <a:pt x="0" y="6752653"/>
                  </a:lnTo>
                  <a:lnTo>
                    <a:pt x="0" y="0"/>
                  </a:lnTo>
                  <a:close/>
                </a:path>
              </a:pathLst>
            </a:cu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desk with a computer in a dark room&#10;&#10;Description automatically generated">
            <a:extLst>
              <a:ext uri="{FF2B5EF4-FFF2-40B4-BE49-F238E27FC236}">
                <a16:creationId xmlns:a16="http://schemas.microsoft.com/office/drawing/2014/main" id="{46F8322F-7036-4444-8251-5B937157CB60}"/>
              </a:ext>
            </a:extLst>
          </p:cNvPr>
          <p:cNvPicPr>
            <a:picLocks noChangeAspect="1"/>
          </p:cNvPicPr>
          <p:nvPr/>
        </p:nvPicPr>
        <p:blipFill>
          <a:blip r:embed="rId3">
            <a:extLst>
              <a:ext uri="{28A0092B-C50C-407E-A947-70E740481C1C}">
                <a14:useLocalDpi xmlns:a14="http://schemas.microsoft.com/office/drawing/2010/main" val="0"/>
              </a:ext>
            </a:extLst>
          </a:blip>
          <a:srcRect l="77193" t="100000" b="-89"/>
          <a:stretch>
            <a:fillRect/>
          </a:stretch>
        </p:blipFill>
        <p:spPr>
          <a:xfrm flipH="1">
            <a:off x="-12920" y="6858000"/>
            <a:ext cx="2084082" cy="6074"/>
          </a:xfrm>
          <a:custGeom>
            <a:avLst/>
            <a:gdLst>
              <a:gd name="connsiteX0" fmla="*/ 2084082 w 2084082"/>
              <a:gd name="connsiteY0" fmla="*/ 0 h 6074"/>
              <a:gd name="connsiteX1" fmla="*/ 0 w 2084082"/>
              <a:gd name="connsiteY1" fmla="*/ 0 h 6074"/>
              <a:gd name="connsiteX2" fmla="*/ 22388 w 2084082"/>
              <a:gd name="connsiteY2" fmla="*/ 1612 h 6074"/>
              <a:gd name="connsiteX3" fmla="*/ 208745 w 2084082"/>
              <a:gd name="connsiteY3" fmla="*/ 6074 h 6074"/>
              <a:gd name="connsiteX4" fmla="*/ 2084082 w 2084082"/>
              <a:gd name="connsiteY4" fmla="*/ 6073 h 6074"/>
              <a:gd name="connsiteX5" fmla="*/ 2084082 w 2084082"/>
              <a:gd name="connsiteY5" fmla="*/ 0 h 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082" h="6074">
                <a:moveTo>
                  <a:pt x="2084082" y="0"/>
                </a:moveTo>
                <a:lnTo>
                  <a:pt x="0" y="0"/>
                </a:lnTo>
                <a:lnTo>
                  <a:pt x="22388" y="1612"/>
                </a:lnTo>
                <a:cubicBezTo>
                  <a:pt x="84112" y="4575"/>
                  <a:pt x="146244" y="6074"/>
                  <a:pt x="208745" y="6074"/>
                </a:cubicBezTo>
                <a:lnTo>
                  <a:pt x="2084082" y="6073"/>
                </a:lnTo>
                <a:lnTo>
                  <a:pt x="2084082" y="0"/>
                </a:lnTo>
                <a:close/>
              </a:path>
            </a:pathLst>
          </a:custGeom>
        </p:spPr>
      </p:pic>
      <p:sp>
        <p:nvSpPr>
          <p:cNvPr id="13" name="Rectangle 12">
            <a:extLst>
              <a:ext uri="{FF2B5EF4-FFF2-40B4-BE49-F238E27FC236}">
                <a16:creationId xmlns:a16="http://schemas.microsoft.com/office/drawing/2014/main" id="{96DB90F8-4BE3-45F8-A905-52BCB4D7E394}"/>
              </a:ext>
            </a:extLst>
          </p:cNvPr>
          <p:cNvSpPr/>
          <p:nvPr/>
        </p:nvSpPr>
        <p:spPr>
          <a:xfrm>
            <a:off x="7014117" y="2930159"/>
            <a:ext cx="4578616" cy="369332"/>
          </a:xfrm>
          <a:prstGeom prst="rect">
            <a:avLst/>
          </a:prstGeom>
        </p:spPr>
        <p:txBody>
          <a:bodyPr wrap="square">
            <a:spAutoFit/>
          </a:bodyPr>
          <a:lstStyle/>
          <a:p>
            <a:r>
              <a:rPr lang="en-US" dirty="0">
                <a:solidFill>
                  <a:srgbClr val="0A3D62"/>
                </a:solidFill>
              </a:rPr>
              <a:t>New Cisco Designed Portfolio</a:t>
            </a:r>
          </a:p>
        </p:txBody>
      </p:sp>
      <p:sp>
        <p:nvSpPr>
          <p:cNvPr id="14" name="Rectangle 13">
            <a:extLst>
              <a:ext uri="{FF2B5EF4-FFF2-40B4-BE49-F238E27FC236}">
                <a16:creationId xmlns:a16="http://schemas.microsoft.com/office/drawing/2014/main" id="{D89C0052-7025-47FF-AECB-C49C60FA1427}"/>
              </a:ext>
            </a:extLst>
          </p:cNvPr>
          <p:cNvSpPr/>
          <p:nvPr/>
        </p:nvSpPr>
        <p:spPr>
          <a:xfrm>
            <a:off x="7014117" y="3944922"/>
            <a:ext cx="4578616" cy="369332"/>
          </a:xfrm>
          <a:prstGeom prst="rect">
            <a:avLst/>
          </a:prstGeom>
        </p:spPr>
        <p:txBody>
          <a:bodyPr wrap="square">
            <a:spAutoFit/>
          </a:bodyPr>
          <a:lstStyle/>
          <a:p>
            <a:r>
              <a:rPr lang="en-US" dirty="0">
                <a:solidFill>
                  <a:srgbClr val="0A3D62"/>
                </a:solidFill>
              </a:rPr>
              <a:t>Customer focused demand generation</a:t>
            </a:r>
          </a:p>
        </p:txBody>
      </p:sp>
      <p:sp>
        <p:nvSpPr>
          <p:cNvPr id="15" name="Rectangle 14">
            <a:extLst>
              <a:ext uri="{FF2B5EF4-FFF2-40B4-BE49-F238E27FC236}">
                <a16:creationId xmlns:a16="http://schemas.microsoft.com/office/drawing/2014/main" id="{A2B2484D-D818-48EC-B85F-6F7085E08201}"/>
              </a:ext>
            </a:extLst>
          </p:cNvPr>
          <p:cNvSpPr/>
          <p:nvPr/>
        </p:nvSpPr>
        <p:spPr>
          <a:xfrm>
            <a:off x="7014117" y="4727288"/>
            <a:ext cx="4578616" cy="646331"/>
          </a:xfrm>
          <a:prstGeom prst="rect">
            <a:avLst/>
          </a:prstGeom>
        </p:spPr>
        <p:txBody>
          <a:bodyPr wrap="square">
            <a:spAutoFit/>
          </a:bodyPr>
          <a:lstStyle/>
          <a:p>
            <a:r>
              <a:rPr lang="en-US" dirty="0">
                <a:solidFill>
                  <a:srgbClr val="0A3D62"/>
                </a:solidFill>
              </a:rPr>
              <a:t>Increased Investment in Partner Programs,</a:t>
            </a:r>
          </a:p>
          <a:p>
            <a:r>
              <a:rPr lang="en-US" dirty="0">
                <a:solidFill>
                  <a:srgbClr val="0A3D62"/>
                </a:solidFill>
              </a:rPr>
              <a:t>incentives and rewards</a:t>
            </a:r>
          </a:p>
        </p:txBody>
      </p:sp>
      <p:pic>
        <p:nvPicPr>
          <p:cNvPr id="2" name="Graphic 1">
            <a:extLst>
              <a:ext uri="{FF2B5EF4-FFF2-40B4-BE49-F238E27FC236}">
                <a16:creationId xmlns:a16="http://schemas.microsoft.com/office/drawing/2014/main" id="{4486C4D3-FBBD-4E35-91DA-5AA9F7CC97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88452" y="2798471"/>
            <a:ext cx="596275" cy="682224"/>
          </a:xfrm>
          <a:prstGeom prst="rect">
            <a:avLst/>
          </a:prstGeom>
        </p:spPr>
      </p:pic>
      <p:pic>
        <p:nvPicPr>
          <p:cNvPr id="4" name="Graphic 3">
            <a:extLst>
              <a:ext uri="{FF2B5EF4-FFF2-40B4-BE49-F238E27FC236}">
                <a16:creationId xmlns:a16="http://schemas.microsoft.com/office/drawing/2014/main" id="{7282AB2B-4C3F-4FC6-A479-2B8DEE7CD9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41250" y="4691394"/>
            <a:ext cx="655472" cy="682225"/>
          </a:xfrm>
          <a:prstGeom prst="rect">
            <a:avLst/>
          </a:prstGeom>
        </p:spPr>
      </p:pic>
      <p:pic>
        <p:nvPicPr>
          <p:cNvPr id="23" name="Picture 22">
            <a:extLst>
              <a:ext uri="{FF2B5EF4-FFF2-40B4-BE49-F238E27FC236}">
                <a16:creationId xmlns:a16="http://schemas.microsoft.com/office/drawing/2014/main" id="{F7C9C79F-2404-4C0B-BD63-1047A9CA7BB5}"/>
              </a:ext>
            </a:extLst>
          </p:cNvPr>
          <p:cNvPicPr>
            <a:picLocks noChangeAspect="1"/>
          </p:cNvPicPr>
          <p:nvPr/>
        </p:nvPicPr>
        <p:blipFill rotWithShape="1">
          <a:blip r:embed="rId8">
            <a:extLst>
              <a:ext uri="{28A0092B-C50C-407E-A947-70E740481C1C}">
                <a14:useLocalDpi xmlns:a14="http://schemas.microsoft.com/office/drawing/2010/main" val="0"/>
              </a:ext>
            </a:extLst>
          </a:blip>
          <a:srcRect l="10270"/>
          <a:stretch/>
        </p:blipFill>
        <p:spPr>
          <a:xfrm>
            <a:off x="-1" y="0"/>
            <a:ext cx="5497217" cy="6857964"/>
          </a:xfrm>
          <a:custGeom>
            <a:avLst/>
            <a:gdLst>
              <a:gd name="connsiteX0" fmla="*/ 0 w 6126448"/>
              <a:gd name="connsiteY0" fmla="*/ 0 h 6858000"/>
              <a:gd name="connsiteX1" fmla="*/ 629795 w 6126448"/>
              <a:gd name="connsiteY1" fmla="*/ 0 h 6858000"/>
              <a:gd name="connsiteX2" fmla="*/ 629795 w 6126448"/>
              <a:gd name="connsiteY2" fmla="*/ 6074 h 6858000"/>
              <a:gd name="connsiteX3" fmla="*/ 2505132 w 6126448"/>
              <a:gd name="connsiteY3" fmla="*/ 6074 h 6858000"/>
              <a:gd name="connsiteX4" fmla="*/ 6121816 w 6126448"/>
              <a:gd name="connsiteY4" fmla="*/ 3258618 h 6858000"/>
              <a:gd name="connsiteX5" fmla="*/ 6126448 w 6126448"/>
              <a:gd name="connsiteY5" fmla="*/ 3432058 h 6858000"/>
              <a:gd name="connsiteX6" fmla="*/ 6121824 w 6126448"/>
              <a:gd name="connsiteY6" fmla="*/ 3605456 h 6858000"/>
              <a:gd name="connsiteX7" fmla="*/ 6012681 w 6126448"/>
              <a:gd name="connsiteY7" fmla="*/ 4285960 h 6858000"/>
              <a:gd name="connsiteX8" fmla="*/ 5967166 w 6126448"/>
              <a:gd name="connsiteY8" fmla="*/ 4437949 h 6858000"/>
              <a:gd name="connsiteX9" fmla="*/ 5897220 w 6126448"/>
              <a:gd name="connsiteY9" fmla="*/ 4631764 h 6858000"/>
              <a:gd name="connsiteX10" fmla="*/ 5847993 w 6126448"/>
              <a:gd name="connsiteY10" fmla="*/ 4750150 h 6858000"/>
              <a:gd name="connsiteX11" fmla="*/ 5767632 w 6126448"/>
              <a:gd name="connsiteY11" fmla="*/ 4919872 h 6858000"/>
              <a:gd name="connsiteX12" fmla="*/ 5698210 w 6126448"/>
              <a:gd name="connsiteY12" fmla="*/ 5048401 h 6858000"/>
              <a:gd name="connsiteX13" fmla="*/ 5678715 w 6126448"/>
              <a:gd name="connsiteY13" fmla="*/ 5081194 h 6858000"/>
              <a:gd name="connsiteX14" fmla="*/ 5514549 w 6126448"/>
              <a:gd name="connsiteY14" fmla="*/ 5337429 h 6858000"/>
              <a:gd name="connsiteX15" fmla="*/ 5499166 w 6126448"/>
              <a:gd name="connsiteY15" fmla="*/ 5358578 h 6858000"/>
              <a:gd name="connsiteX16" fmla="*/ 5305995 w 6126448"/>
              <a:gd name="connsiteY16" fmla="*/ 5603530 h 6858000"/>
              <a:gd name="connsiteX17" fmla="*/ 5293892 w 6126448"/>
              <a:gd name="connsiteY17" fmla="*/ 5617332 h 6858000"/>
              <a:gd name="connsiteX18" fmla="*/ 5070064 w 6126448"/>
              <a:gd name="connsiteY18" fmla="*/ 5850857 h 6858000"/>
              <a:gd name="connsiteX19" fmla="*/ 5064671 w 6126448"/>
              <a:gd name="connsiteY19" fmla="*/ 5855994 h 6858000"/>
              <a:gd name="connsiteX20" fmla="*/ 4810567 w 6126448"/>
              <a:gd name="connsiteY20" fmla="*/ 6074983 h 6858000"/>
              <a:gd name="connsiteX21" fmla="*/ 2510327 w 6126448"/>
              <a:gd name="connsiteY21" fmla="*/ 6858000 h 6858000"/>
              <a:gd name="connsiteX22" fmla="*/ 629795 w 6126448"/>
              <a:gd name="connsiteY22" fmla="*/ 6858000 h 6858000"/>
              <a:gd name="connsiteX23" fmla="*/ 0 w 6126448"/>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26448" h="6858000">
                <a:moveTo>
                  <a:pt x="0" y="0"/>
                </a:moveTo>
                <a:lnTo>
                  <a:pt x="629795" y="0"/>
                </a:lnTo>
                <a:lnTo>
                  <a:pt x="629795" y="6074"/>
                </a:lnTo>
                <a:lnTo>
                  <a:pt x="2505132" y="6074"/>
                </a:lnTo>
                <a:cubicBezTo>
                  <a:pt x="4442673" y="6074"/>
                  <a:pt x="6024824" y="1446838"/>
                  <a:pt x="6121816" y="3258618"/>
                </a:cubicBezTo>
                <a:lnTo>
                  <a:pt x="6126448" y="3432058"/>
                </a:lnTo>
                <a:lnTo>
                  <a:pt x="6121824" y="3605456"/>
                </a:lnTo>
                <a:cubicBezTo>
                  <a:pt x="6109327" y="3839234"/>
                  <a:pt x="6072138" y="4066835"/>
                  <a:pt x="6012681" y="4285960"/>
                </a:cubicBezTo>
                <a:lnTo>
                  <a:pt x="5967166" y="4437949"/>
                </a:lnTo>
                <a:lnTo>
                  <a:pt x="5897220" y="4631764"/>
                </a:lnTo>
                <a:lnTo>
                  <a:pt x="5847993" y="4750150"/>
                </a:lnTo>
                <a:lnTo>
                  <a:pt x="5767632" y="4919872"/>
                </a:lnTo>
                <a:lnTo>
                  <a:pt x="5698210" y="5048401"/>
                </a:lnTo>
                <a:lnTo>
                  <a:pt x="5678715" y="5081194"/>
                </a:lnTo>
                <a:lnTo>
                  <a:pt x="5514549" y="5337429"/>
                </a:lnTo>
                <a:lnTo>
                  <a:pt x="5499166" y="5358578"/>
                </a:lnTo>
                <a:lnTo>
                  <a:pt x="5305995" y="5603530"/>
                </a:lnTo>
                <a:lnTo>
                  <a:pt x="5293892" y="5617332"/>
                </a:lnTo>
                <a:lnTo>
                  <a:pt x="5070064" y="5850857"/>
                </a:lnTo>
                <a:lnTo>
                  <a:pt x="5064671" y="5855994"/>
                </a:lnTo>
                <a:lnTo>
                  <a:pt x="4810567" y="6074983"/>
                </a:lnTo>
                <a:cubicBezTo>
                  <a:pt x="4185474" y="6564150"/>
                  <a:pt x="3384090" y="6858000"/>
                  <a:pt x="2510327" y="6858000"/>
                </a:cubicBezTo>
                <a:lnTo>
                  <a:pt x="629795" y="6858000"/>
                </a:lnTo>
                <a:lnTo>
                  <a:pt x="0" y="6858000"/>
                </a:lnTo>
                <a:close/>
              </a:path>
            </a:pathLst>
          </a:custGeom>
        </p:spPr>
      </p:pic>
      <p:pic>
        <p:nvPicPr>
          <p:cNvPr id="16" name="Graphic 15">
            <a:extLst>
              <a:ext uri="{FF2B5EF4-FFF2-40B4-BE49-F238E27FC236}">
                <a16:creationId xmlns:a16="http://schemas.microsoft.com/office/drawing/2014/main" id="{946C0274-02B2-4E57-9C67-B5E95CB125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8732" y="3880689"/>
            <a:ext cx="686341" cy="477768"/>
          </a:xfrm>
          <a:prstGeom prst="rect">
            <a:avLst/>
          </a:prstGeom>
        </p:spPr>
      </p:pic>
      <p:sp>
        <p:nvSpPr>
          <p:cNvPr id="9" name="Rectangle 8">
            <a:extLst>
              <a:ext uri="{FF2B5EF4-FFF2-40B4-BE49-F238E27FC236}">
                <a16:creationId xmlns:a16="http://schemas.microsoft.com/office/drawing/2014/main" id="{0E52143F-4FBF-1A4D-9A2D-40658750448E}"/>
              </a:ext>
            </a:extLst>
          </p:cNvPr>
          <p:cNvSpPr/>
          <p:nvPr/>
        </p:nvSpPr>
        <p:spPr>
          <a:xfrm>
            <a:off x="4656040" y="5977596"/>
            <a:ext cx="7424340" cy="400110"/>
          </a:xfrm>
          <a:prstGeom prst="rect">
            <a:avLst/>
          </a:prstGeom>
        </p:spPr>
        <p:txBody>
          <a:bodyPr wrap="none">
            <a:spAutoFit/>
          </a:bodyPr>
          <a:lstStyle/>
          <a:p>
            <a:r>
              <a:rPr lang="en-US" sz="2000" b="1" dirty="0">
                <a:solidFill>
                  <a:srgbClr val="E55039"/>
                </a:solidFill>
              </a:rPr>
              <a:t>Cisco is Committed to Small Business Customer and Partner Success </a:t>
            </a:r>
          </a:p>
        </p:txBody>
      </p:sp>
    </p:spTree>
    <p:extLst>
      <p:ext uri="{BB962C8B-B14F-4D97-AF65-F5344CB8AC3E}">
        <p14:creationId xmlns:p14="http://schemas.microsoft.com/office/powerpoint/2010/main" val="421727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1C7BC4-7050-4190-8768-3430DA62646B}"/>
              </a:ext>
            </a:extLst>
          </p:cNvPr>
          <p:cNvSpPr/>
          <p:nvPr/>
        </p:nvSpPr>
        <p:spPr>
          <a:xfrm>
            <a:off x="0" y="0"/>
            <a:ext cx="5852160" cy="6858000"/>
          </a:xfrm>
          <a:prstGeom prst="rect">
            <a:avLst/>
          </a:pr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B1C8"/>
              </a:solidFill>
            </a:endParaRPr>
          </a:p>
        </p:txBody>
      </p:sp>
      <p:sp>
        <p:nvSpPr>
          <p:cNvPr id="12" name="Rectangle 11">
            <a:extLst>
              <a:ext uri="{FF2B5EF4-FFF2-40B4-BE49-F238E27FC236}">
                <a16:creationId xmlns:a16="http://schemas.microsoft.com/office/drawing/2014/main" id="{FC381E7B-B4DA-4534-8E5D-D66B576509B4}"/>
              </a:ext>
            </a:extLst>
          </p:cNvPr>
          <p:cNvSpPr/>
          <p:nvPr/>
        </p:nvSpPr>
        <p:spPr>
          <a:xfrm>
            <a:off x="6339842" y="2555950"/>
            <a:ext cx="4996752" cy="2031325"/>
          </a:xfrm>
          <a:prstGeom prst="rect">
            <a:avLst/>
          </a:prstGeom>
        </p:spPr>
        <p:txBody>
          <a:bodyPr wrap="square" anchor="ctr">
            <a:spAutoFit/>
          </a:bodyPr>
          <a:lstStyle/>
          <a:p>
            <a:r>
              <a:rPr lang="en-US" dirty="0">
                <a:solidFill>
                  <a:srgbClr val="E55039"/>
                </a:solidFill>
                <a:cs typeface="CiscoSansTT ExtraLightOblique" panose="020B0503020201020303" pitchFamily="34" charset="0"/>
              </a:rPr>
              <a:t>Cisco Designed </a:t>
            </a:r>
            <a:r>
              <a:rPr lang="en-US" dirty="0">
                <a:solidFill>
                  <a:srgbClr val="0A3D62"/>
                </a:solidFill>
                <a:cs typeface="CiscoSansTT ExtraLightOblique" panose="020B0503020201020303" pitchFamily="34" charset="0"/>
              </a:rPr>
              <a:t>is the name of the Cisco Small Business Portfolio. This curated portfolio of products is specifically designed for small business to deliver simple, secure and flexible products at the right price for small businesses to thrive. As well as profitable opportunities for you.</a:t>
            </a:r>
          </a:p>
          <a:p>
            <a:endParaRPr lang="en-US" dirty="0">
              <a:solidFill>
                <a:srgbClr val="0A3D62"/>
              </a:solidFill>
              <a:cs typeface="CiscoSansTT ExtraLightOblique" panose="020B0503020201020303" pitchFamily="34" charset="0"/>
            </a:endParaRPr>
          </a:p>
        </p:txBody>
      </p:sp>
      <p:pic>
        <p:nvPicPr>
          <p:cNvPr id="5" name="Graphic 4">
            <a:extLst>
              <a:ext uri="{FF2B5EF4-FFF2-40B4-BE49-F238E27FC236}">
                <a16:creationId xmlns:a16="http://schemas.microsoft.com/office/drawing/2014/main" id="{274CB28B-2A8B-4651-921B-FBAF59066C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848" y="2555950"/>
            <a:ext cx="3220264" cy="1388705"/>
          </a:xfrm>
          <a:prstGeom prst="rect">
            <a:avLst/>
          </a:prstGeom>
        </p:spPr>
      </p:pic>
    </p:spTree>
    <p:extLst>
      <p:ext uri="{BB962C8B-B14F-4D97-AF65-F5344CB8AC3E}">
        <p14:creationId xmlns:p14="http://schemas.microsoft.com/office/powerpoint/2010/main" val="168572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1C7BC4-7050-4190-8768-3430DA62646B}"/>
              </a:ext>
            </a:extLst>
          </p:cNvPr>
          <p:cNvSpPr/>
          <p:nvPr/>
        </p:nvSpPr>
        <p:spPr>
          <a:xfrm>
            <a:off x="0" y="0"/>
            <a:ext cx="12192000" cy="6858000"/>
          </a:xfrm>
          <a:prstGeom prst="rect">
            <a:avLst/>
          </a:pr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1BD8D404-749D-4001-845A-B62E6970C1C7}"/>
              </a:ext>
            </a:extLst>
          </p:cNvPr>
          <p:cNvCxnSpPr/>
          <p:nvPr/>
        </p:nvCxnSpPr>
        <p:spPr>
          <a:xfrm>
            <a:off x="3163590" y="3325465"/>
            <a:ext cx="5823088" cy="0"/>
          </a:xfrm>
          <a:prstGeom prst="line">
            <a:avLst/>
          </a:prstGeom>
          <a:ln w="44450" cap="rnd">
            <a:solidFill>
              <a:srgbClr val="0A3D62"/>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353B3CC-80B7-4CF1-BAA7-38DEBFBF7261}"/>
              </a:ext>
            </a:extLst>
          </p:cNvPr>
          <p:cNvCxnSpPr/>
          <p:nvPr/>
        </p:nvCxnSpPr>
        <p:spPr>
          <a:xfrm>
            <a:off x="3163590" y="3493143"/>
            <a:ext cx="5823088" cy="0"/>
          </a:xfrm>
          <a:prstGeom prst="line">
            <a:avLst/>
          </a:prstGeom>
          <a:ln w="44450" cap="rnd">
            <a:solidFill>
              <a:srgbClr val="E55039"/>
            </a:solidFill>
            <a:prstDash val="sysDot"/>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F7807FA-34D3-4A94-A0D6-B6100A279E93}"/>
              </a:ext>
            </a:extLst>
          </p:cNvPr>
          <p:cNvCxnSpPr>
            <a:cxnSpLocks/>
          </p:cNvCxnSpPr>
          <p:nvPr/>
        </p:nvCxnSpPr>
        <p:spPr>
          <a:xfrm>
            <a:off x="3163590" y="3088774"/>
            <a:ext cx="6064544" cy="0"/>
          </a:xfrm>
          <a:prstGeom prst="line">
            <a:avLst/>
          </a:prstGeom>
          <a:ln w="44450" cap="rnd">
            <a:solidFill>
              <a:srgbClr val="0A3D62"/>
            </a:solidFill>
            <a:prstDash val="sysDot"/>
            <a:round/>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4E631C5-5A08-4113-B6CC-D6D32B460335}"/>
              </a:ext>
            </a:extLst>
          </p:cNvPr>
          <p:cNvSpPr/>
          <p:nvPr/>
        </p:nvSpPr>
        <p:spPr>
          <a:xfrm>
            <a:off x="8807208" y="2453949"/>
            <a:ext cx="2039249" cy="3094768"/>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tIns="243840" rtlCol="0" anchor="t"/>
          <a:lstStyle/>
          <a:p>
            <a:pPr marL="0" lvl="1" algn="ctr" defTabSz="914377">
              <a:spcBef>
                <a:spcPts val="500"/>
              </a:spcBef>
              <a:defRPr/>
            </a:pPr>
            <a:r>
              <a:rPr lang="en-US" sz="2133" b="1">
                <a:solidFill>
                  <a:srgbClr val="E55039"/>
                </a:solidFill>
                <a:cs typeface="CiscoSansTT" panose="020B0503020201020303" pitchFamily="34" charset="0"/>
              </a:rPr>
              <a:t>Secure</a:t>
            </a:r>
          </a:p>
          <a:p>
            <a:pPr marL="0" lvl="1" algn="ctr" defTabSz="914377">
              <a:spcBef>
                <a:spcPts val="500"/>
              </a:spcBef>
              <a:defRPr/>
            </a:pPr>
            <a:r>
              <a:rPr lang="en-US" sz="1467">
                <a:solidFill>
                  <a:srgbClr val="FFFFFF"/>
                </a:solidFill>
                <a:ea typeface="ＭＳ Ｐゴシック" charset="0"/>
              </a:rPr>
              <a:t>Duo</a:t>
            </a:r>
          </a:p>
          <a:p>
            <a:pPr marL="0" lvl="1" algn="ctr" defTabSz="914377">
              <a:spcBef>
                <a:spcPts val="500"/>
              </a:spcBef>
              <a:defRPr/>
            </a:pPr>
            <a:r>
              <a:rPr lang="en-US" sz="1467">
                <a:solidFill>
                  <a:srgbClr val="FFFFFF"/>
                </a:solidFill>
                <a:ea typeface="ＭＳ Ｐゴシック" charset="0"/>
              </a:rPr>
              <a:t>Umbrella</a:t>
            </a:r>
          </a:p>
          <a:p>
            <a:pPr marL="0" lvl="1" algn="ctr" defTabSz="914377">
              <a:spcBef>
                <a:spcPts val="500"/>
              </a:spcBef>
              <a:defRPr/>
            </a:pPr>
            <a:r>
              <a:rPr lang="en-US" sz="1467">
                <a:solidFill>
                  <a:srgbClr val="FFFFFF"/>
                </a:solidFill>
                <a:ea typeface="ＭＳ Ｐゴシック" charset="0"/>
              </a:rPr>
              <a:t>AnyConnect</a:t>
            </a:r>
          </a:p>
          <a:p>
            <a:pPr marL="0" lvl="1" algn="ctr" defTabSz="914377">
              <a:spcBef>
                <a:spcPts val="500"/>
              </a:spcBef>
              <a:defRPr/>
            </a:pPr>
            <a:r>
              <a:rPr lang="en-US" sz="1467">
                <a:solidFill>
                  <a:srgbClr val="FFFFFF"/>
                </a:solidFill>
                <a:ea typeface="ＭＳ Ｐゴシック" charset="0"/>
              </a:rPr>
              <a:t>ASA/Firepower</a:t>
            </a:r>
          </a:p>
          <a:p>
            <a:pPr marL="0" lvl="1" algn="ctr" defTabSz="914377">
              <a:spcBef>
                <a:spcPts val="500"/>
              </a:spcBef>
              <a:defRPr/>
            </a:pPr>
            <a:r>
              <a:rPr lang="en-US" sz="1467">
                <a:solidFill>
                  <a:srgbClr val="FFFFFF"/>
                </a:solidFill>
                <a:ea typeface="ＭＳ Ｐゴシック" charset="0"/>
              </a:rPr>
              <a:t>Advanced Malware Protection (AMP</a:t>
            </a:r>
          </a:p>
        </p:txBody>
      </p:sp>
      <p:sp>
        <p:nvSpPr>
          <p:cNvPr id="16" name="Rectangle 15">
            <a:extLst>
              <a:ext uri="{FF2B5EF4-FFF2-40B4-BE49-F238E27FC236}">
                <a16:creationId xmlns:a16="http://schemas.microsoft.com/office/drawing/2014/main" id="{89D642D5-8BC3-498B-B78B-393D4BED5513}"/>
              </a:ext>
            </a:extLst>
          </p:cNvPr>
          <p:cNvSpPr/>
          <p:nvPr/>
        </p:nvSpPr>
        <p:spPr>
          <a:xfrm>
            <a:off x="6330968" y="2453949"/>
            <a:ext cx="2039249" cy="3094768"/>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tIns="243840" rtlCol="0" anchor="t"/>
          <a:lstStyle/>
          <a:p>
            <a:pPr marL="0" lvl="1" algn="ctr" defTabSz="914377">
              <a:spcBef>
                <a:spcPts val="500"/>
              </a:spcBef>
              <a:defRPr/>
            </a:pPr>
            <a:r>
              <a:rPr lang="en-US" sz="2133" b="1">
                <a:solidFill>
                  <a:srgbClr val="E55039"/>
                </a:solidFill>
                <a:cs typeface="CiscoSansTT" panose="020B0503020201020303" pitchFamily="34" charset="0"/>
              </a:rPr>
              <a:t>Collaborate</a:t>
            </a:r>
          </a:p>
          <a:p>
            <a:pPr marL="0" lvl="1" algn="ctr" defTabSz="914377">
              <a:spcBef>
                <a:spcPts val="500"/>
              </a:spcBef>
              <a:defRPr/>
            </a:pPr>
            <a:r>
              <a:rPr lang="en-US" sz="1467">
                <a:solidFill>
                  <a:srgbClr val="FFFFFF"/>
                </a:solidFill>
              </a:rPr>
              <a:t>Webex Teams</a:t>
            </a:r>
          </a:p>
          <a:p>
            <a:pPr marL="0" lvl="1" algn="ctr" defTabSz="914377">
              <a:spcBef>
                <a:spcPts val="500"/>
              </a:spcBef>
              <a:defRPr/>
            </a:pPr>
            <a:r>
              <a:rPr lang="en-US" sz="1467">
                <a:solidFill>
                  <a:srgbClr val="FFFFFF"/>
                </a:solidFill>
              </a:rPr>
              <a:t>Webex Meetings</a:t>
            </a:r>
          </a:p>
          <a:p>
            <a:pPr marL="0" lvl="1" algn="ctr" defTabSz="914377">
              <a:spcBef>
                <a:spcPts val="500"/>
              </a:spcBef>
              <a:defRPr/>
            </a:pPr>
            <a:r>
              <a:rPr lang="en-US" sz="1467">
                <a:solidFill>
                  <a:srgbClr val="FFFFFF"/>
                </a:solidFill>
              </a:rPr>
              <a:t>Hand/Headsets</a:t>
            </a:r>
          </a:p>
          <a:p>
            <a:pPr marL="0" lvl="1" algn="ctr" defTabSz="914377">
              <a:spcBef>
                <a:spcPts val="500"/>
              </a:spcBef>
              <a:defRPr/>
            </a:pPr>
            <a:r>
              <a:rPr lang="en-US" sz="1467">
                <a:solidFill>
                  <a:srgbClr val="FFFFFF"/>
                </a:solidFill>
              </a:rPr>
              <a:t>Room Systems</a:t>
            </a:r>
          </a:p>
          <a:p>
            <a:pPr marL="0" lvl="1" algn="ctr" defTabSz="914377">
              <a:spcBef>
                <a:spcPts val="500"/>
              </a:spcBef>
              <a:defRPr/>
            </a:pPr>
            <a:r>
              <a:rPr lang="en-US" sz="1467">
                <a:solidFill>
                  <a:srgbClr val="FFFFFF"/>
                </a:solidFill>
              </a:rPr>
              <a:t>BE4K</a:t>
            </a:r>
          </a:p>
          <a:p>
            <a:pPr marL="0" lvl="1" algn="ctr" defTabSz="914377">
              <a:spcBef>
                <a:spcPts val="500"/>
              </a:spcBef>
              <a:defRPr/>
            </a:pPr>
            <a:r>
              <a:rPr lang="en-US" sz="1467">
                <a:solidFill>
                  <a:srgbClr val="FFFFFF"/>
                </a:solidFill>
              </a:rPr>
              <a:t>WebEx Calling</a:t>
            </a:r>
          </a:p>
          <a:p>
            <a:pPr marL="0" lvl="1" algn="ctr" defTabSz="914377">
              <a:spcBef>
                <a:spcPts val="500"/>
              </a:spcBef>
              <a:defRPr/>
            </a:pPr>
            <a:r>
              <a:rPr lang="en-US" sz="1467">
                <a:solidFill>
                  <a:srgbClr val="FFFFFF"/>
                </a:solidFill>
              </a:rPr>
              <a:t>UCCX WebEx CC</a:t>
            </a:r>
            <a:endParaRPr lang="en-US" sz="1600">
              <a:solidFill>
                <a:srgbClr val="FFFFFF"/>
              </a:solidFill>
            </a:endParaRPr>
          </a:p>
        </p:txBody>
      </p:sp>
      <p:sp>
        <p:nvSpPr>
          <p:cNvPr id="20" name="Rectangle 19">
            <a:extLst>
              <a:ext uri="{FF2B5EF4-FFF2-40B4-BE49-F238E27FC236}">
                <a16:creationId xmlns:a16="http://schemas.microsoft.com/office/drawing/2014/main" id="{42FA25AB-A0AB-4F54-BEFB-D917B9628458}"/>
              </a:ext>
            </a:extLst>
          </p:cNvPr>
          <p:cNvSpPr/>
          <p:nvPr/>
        </p:nvSpPr>
        <p:spPr>
          <a:xfrm>
            <a:off x="3857324" y="2453949"/>
            <a:ext cx="2039249" cy="3094768"/>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tIns="243840" rtlCol="0" anchor="t"/>
          <a:lstStyle/>
          <a:p>
            <a:pPr marL="0" lvl="1" algn="ctr" defTabSz="914377">
              <a:spcBef>
                <a:spcPts val="500"/>
              </a:spcBef>
              <a:defRPr/>
            </a:pPr>
            <a:r>
              <a:rPr lang="en-US" sz="2133" b="1">
                <a:solidFill>
                  <a:srgbClr val="E55039"/>
                </a:solidFill>
                <a:cs typeface="CiscoSansTT" panose="020B0503020201020303" pitchFamily="34" charset="0"/>
              </a:rPr>
              <a:t>Compute</a:t>
            </a:r>
          </a:p>
          <a:p>
            <a:pPr marL="0" lvl="1" algn="ctr" defTabSz="914377">
              <a:spcBef>
                <a:spcPts val="500"/>
              </a:spcBef>
              <a:defRPr/>
            </a:pPr>
            <a:r>
              <a:rPr lang="en-US" sz="1467">
                <a:solidFill>
                  <a:srgbClr val="FFFFFF"/>
                </a:solidFill>
              </a:rPr>
              <a:t>Hyperflex Edge</a:t>
            </a:r>
          </a:p>
          <a:p>
            <a:pPr marL="0" lvl="1" algn="ctr" defTabSz="914377">
              <a:spcBef>
                <a:spcPts val="500"/>
              </a:spcBef>
              <a:defRPr/>
            </a:pPr>
            <a:r>
              <a:rPr lang="en-US" sz="1467">
                <a:solidFill>
                  <a:srgbClr val="FFFFFF"/>
                </a:solidFill>
              </a:rPr>
              <a:t>UCS Rack</a:t>
            </a:r>
          </a:p>
          <a:p>
            <a:pPr marL="0" lvl="1" algn="ctr" defTabSz="914377">
              <a:spcBef>
                <a:spcPts val="500"/>
              </a:spcBef>
              <a:defRPr/>
            </a:pPr>
            <a:r>
              <a:rPr lang="en-US" sz="1467">
                <a:solidFill>
                  <a:srgbClr val="FFFFFF"/>
                </a:solidFill>
              </a:rPr>
              <a:t>Intersight</a:t>
            </a:r>
          </a:p>
        </p:txBody>
      </p:sp>
      <p:sp>
        <p:nvSpPr>
          <p:cNvPr id="24" name="Rectangle 23">
            <a:extLst>
              <a:ext uri="{FF2B5EF4-FFF2-40B4-BE49-F238E27FC236}">
                <a16:creationId xmlns:a16="http://schemas.microsoft.com/office/drawing/2014/main" id="{97B39797-9509-4948-AF13-D52715F972AC}"/>
              </a:ext>
            </a:extLst>
          </p:cNvPr>
          <p:cNvSpPr/>
          <p:nvPr/>
        </p:nvSpPr>
        <p:spPr>
          <a:xfrm>
            <a:off x="1366446" y="2453949"/>
            <a:ext cx="2039249" cy="3094768"/>
          </a:xfrm>
          <a:prstGeom prst="rect">
            <a:avLst/>
          </a:prstGeom>
          <a:solidFill>
            <a:srgbClr val="0A3D62"/>
          </a:solidFill>
          <a:ln>
            <a:noFill/>
          </a:ln>
        </p:spPr>
        <p:style>
          <a:lnRef idx="2">
            <a:schemeClr val="accent1">
              <a:shade val="50000"/>
            </a:schemeClr>
          </a:lnRef>
          <a:fillRef idx="1">
            <a:schemeClr val="accent1"/>
          </a:fillRef>
          <a:effectRef idx="0">
            <a:schemeClr val="accent1"/>
          </a:effectRef>
          <a:fontRef idx="minor">
            <a:schemeClr val="lt1"/>
          </a:fontRef>
        </p:style>
        <p:txBody>
          <a:bodyPr tIns="243840" rtlCol="0" anchor="t"/>
          <a:lstStyle/>
          <a:p>
            <a:pPr marL="0" lvl="1" algn="ctr" defTabSz="914377">
              <a:spcBef>
                <a:spcPts val="500"/>
              </a:spcBef>
              <a:defRPr/>
            </a:pPr>
            <a:r>
              <a:rPr lang="en-US" sz="2133" b="1" dirty="0">
                <a:solidFill>
                  <a:srgbClr val="E55039"/>
                </a:solidFill>
                <a:cs typeface="CiscoSansTT" panose="020B0503020201020303" pitchFamily="34" charset="0"/>
              </a:rPr>
              <a:t>Connect</a:t>
            </a:r>
          </a:p>
          <a:p>
            <a:pPr marL="0" lvl="1" algn="ctr" defTabSz="914377">
              <a:spcBef>
                <a:spcPts val="500"/>
              </a:spcBef>
              <a:defRPr/>
            </a:pPr>
            <a:r>
              <a:rPr lang="en-US" sz="1467" dirty="0">
                <a:solidFill>
                  <a:srgbClr val="FFFFFF"/>
                </a:solidFill>
              </a:rPr>
              <a:t>Meraki MR/MS/MX</a:t>
            </a:r>
          </a:p>
          <a:p>
            <a:pPr marL="0" lvl="1" algn="ctr" defTabSz="914377">
              <a:spcBef>
                <a:spcPts val="500"/>
              </a:spcBef>
              <a:defRPr/>
            </a:pPr>
            <a:r>
              <a:rPr lang="en-US" sz="1467" dirty="0">
                <a:solidFill>
                  <a:srgbClr val="FFFFFF"/>
                </a:solidFill>
              </a:rPr>
              <a:t>Meraki GO</a:t>
            </a:r>
          </a:p>
          <a:p>
            <a:pPr marL="0" lvl="1" algn="ctr" defTabSz="914377">
              <a:spcBef>
                <a:spcPts val="500"/>
              </a:spcBef>
              <a:defRPr/>
            </a:pPr>
            <a:r>
              <a:rPr lang="en-US" sz="1467" dirty="0">
                <a:solidFill>
                  <a:srgbClr val="FFFFFF"/>
                </a:solidFill>
              </a:rPr>
              <a:t>Catalyst 1K Switch</a:t>
            </a:r>
          </a:p>
          <a:p>
            <a:pPr marL="0" lvl="1" algn="ctr" defTabSz="914377">
              <a:spcBef>
                <a:spcPts val="500"/>
              </a:spcBef>
              <a:defRPr/>
            </a:pPr>
            <a:r>
              <a:rPr lang="en-US" sz="1467" dirty="0">
                <a:solidFill>
                  <a:srgbClr val="FFFFFF"/>
                </a:solidFill>
              </a:rPr>
              <a:t>Small Business Switches and Routers</a:t>
            </a:r>
          </a:p>
          <a:p>
            <a:pPr marL="0" lvl="1" algn="ctr" defTabSz="914377">
              <a:spcBef>
                <a:spcPts val="500"/>
              </a:spcBef>
              <a:defRPr/>
            </a:pPr>
            <a:r>
              <a:rPr lang="en-US" sz="1467" dirty="0">
                <a:solidFill>
                  <a:srgbClr val="FFFFFF"/>
                </a:solidFill>
              </a:rPr>
              <a:t>Cisco Business APs</a:t>
            </a:r>
          </a:p>
          <a:p>
            <a:pPr marL="0" lvl="1" algn="ctr" defTabSz="914377">
              <a:spcBef>
                <a:spcPts val="500"/>
              </a:spcBef>
              <a:defRPr/>
            </a:pPr>
            <a:r>
              <a:rPr lang="en-US" sz="1467" dirty="0">
                <a:solidFill>
                  <a:srgbClr val="FFFFFF"/>
                </a:solidFill>
              </a:rPr>
              <a:t>Aironet APs</a:t>
            </a:r>
          </a:p>
        </p:txBody>
      </p:sp>
      <p:sp>
        <p:nvSpPr>
          <p:cNvPr id="26" name="TextBox 25">
            <a:extLst>
              <a:ext uri="{FF2B5EF4-FFF2-40B4-BE49-F238E27FC236}">
                <a16:creationId xmlns:a16="http://schemas.microsoft.com/office/drawing/2014/main" id="{E7474483-E9F0-44F0-AAC0-6658C9E4B71B}"/>
              </a:ext>
            </a:extLst>
          </p:cNvPr>
          <p:cNvSpPr txBox="1"/>
          <p:nvPr/>
        </p:nvSpPr>
        <p:spPr>
          <a:xfrm>
            <a:off x="3223397" y="4513498"/>
            <a:ext cx="184731" cy="307777"/>
          </a:xfrm>
          <a:prstGeom prst="rect">
            <a:avLst/>
          </a:prstGeom>
          <a:noFill/>
        </p:spPr>
        <p:txBody>
          <a:bodyPr wrap="none" rtlCol="0">
            <a:spAutoFit/>
          </a:bodyPr>
          <a:lstStyle/>
          <a:p>
            <a:pPr defTabSz="914377">
              <a:defRPr/>
            </a:pPr>
            <a:endParaRPr lang="en-US" sz="1400">
              <a:solidFill>
                <a:prstClr val="black"/>
              </a:solidFill>
              <a:latin typeface="Calibri" panose="020F0502020204030204"/>
              <a:ea typeface="ＭＳ Ｐゴシック" charset="0"/>
            </a:endParaRPr>
          </a:p>
        </p:txBody>
      </p:sp>
      <p:sp>
        <p:nvSpPr>
          <p:cNvPr id="27" name="TextBox 26">
            <a:extLst>
              <a:ext uri="{FF2B5EF4-FFF2-40B4-BE49-F238E27FC236}">
                <a16:creationId xmlns:a16="http://schemas.microsoft.com/office/drawing/2014/main" id="{0AE5A89F-6078-4C7E-970F-1150D6244581}"/>
              </a:ext>
            </a:extLst>
          </p:cNvPr>
          <p:cNvSpPr txBox="1"/>
          <p:nvPr/>
        </p:nvSpPr>
        <p:spPr>
          <a:xfrm>
            <a:off x="1030725" y="5405165"/>
            <a:ext cx="10146488" cy="576232"/>
          </a:xfrm>
          <a:prstGeom prst="roundRect">
            <a:avLst>
              <a:gd name="adj" fmla="val 50000"/>
            </a:avLst>
          </a:prstGeom>
          <a:solidFill>
            <a:schemeClr val="bg1"/>
          </a:solidFill>
        </p:spPr>
        <p:txBody>
          <a:bodyPr wrap="square" rtlCol="0" anchor="ctr">
            <a:noAutofit/>
          </a:bodyPr>
          <a:lstStyle>
            <a:defPPr>
              <a:defRPr lang="en-US"/>
            </a:defPPr>
            <a:lvl1pPr marL="0" marR="0" lvl="0" indent="0" algn="ctr" defTabSz="685800" eaLnBrk="1" fontAlgn="auto" latinLnBrk="0" hangingPunct="1">
              <a:lnSpc>
                <a:spcPct val="100000"/>
              </a:lnSpc>
              <a:spcBef>
                <a:spcPts val="0"/>
              </a:spcBef>
              <a:spcAft>
                <a:spcPts val="0"/>
              </a:spcAft>
              <a:buClrTx/>
              <a:buSzTx/>
              <a:buFontTx/>
              <a:buNone/>
              <a:tabLst/>
              <a:defRPr kumimoji="0" sz="1600" b="0" i="0" u="none" strike="noStrike" cap="none" spc="0" normalizeH="0" baseline="0">
                <a:ln>
                  <a:noFill/>
                </a:ln>
                <a:solidFill>
                  <a:schemeClr val="tx2"/>
                </a:solidFill>
                <a:effectLst/>
                <a:uLnTx/>
                <a:uFillTx/>
                <a:latin typeface="+mn-lt"/>
              </a:defRPr>
            </a:lvl1pPr>
          </a:lstStyle>
          <a:p>
            <a:r>
              <a:rPr lang="en-US" sz="2133">
                <a:solidFill>
                  <a:srgbClr val="0A3D62"/>
                </a:solidFill>
              </a:rPr>
              <a:t>Products and Services Designed and Curated for Small Businesses</a:t>
            </a:r>
          </a:p>
        </p:txBody>
      </p:sp>
      <p:sp>
        <p:nvSpPr>
          <p:cNvPr id="29" name="Oval 28">
            <a:extLst>
              <a:ext uri="{FF2B5EF4-FFF2-40B4-BE49-F238E27FC236}">
                <a16:creationId xmlns:a16="http://schemas.microsoft.com/office/drawing/2014/main" id="{653086BF-ED91-443A-9EA1-E596E698DDA9}"/>
              </a:ext>
            </a:extLst>
          </p:cNvPr>
          <p:cNvSpPr/>
          <p:nvPr/>
        </p:nvSpPr>
        <p:spPr>
          <a:xfrm>
            <a:off x="873918" y="2113281"/>
            <a:ext cx="809521" cy="809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Calibri" panose="020F0502020204030204"/>
            </a:endParaRPr>
          </a:p>
        </p:txBody>
      </p:sp>
      <p:sp>
        <p:nvSpPr>
          <p:cNvPr id="32" name="Oval 31">
            <a:extLst>
              <a:ext uri="{FF2B5EF4-FFF2-40B4-BE49-F238E27FC236}">
                <a16:creationId xmlns:a16="http://schemas.microsoft.com/office/drawing/2014/main" id="{7A5D58F3-072F-4410-82A7-1D51A76A6ED5}"/>
              </a:ext>
            </a:extLst>
          </p:cNvPr>
          <p:cNvSpPr/>
          <p:nvPr/>
        </p:nvSpPr>
        <p:spPr>
          <a:xfrm>
            <a:off x="8334092" y="2113281"/>
            <a:ext cx="809521" cy="809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Calibri" panose="020F0502020204030204"/>
            </a:endParaRPr>
          </a:p>
        </p:txBody>
      </p:sp>
      <p:sp>
        <p:nvSpPr>
          <p:cNvPr id="35" name="Oval 34">
            <a:extLst>
              <a:ext uri="{FF2B5EF4-FFF2-40B4-BE49-F238E27FC236}">
                <a16:creationId xmlns:a16="http://schemas.microsoft.com/office/drawing/2014/main" id="{98BFC787-BBE5-4D81-82C0-5DCB277E5ED0}"/>
              </a:ext>
            </a:extLst>
          </p:cNvPr>
          <p:cNvSpPr/>
          <p:nvPr/>
        </p:nvSpPr>
        <p:spPr>
          <a:xfrm>
            <a:off x="5857852" y="2113281"/>
            <a:ext cx="809521" cy="809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Calibri" panose="020F0502020204030204"/>
            </a:endParaRPr>
          </a:p>
        </p:txBody>
      </p:sp>
      <p:sp>
        <p:nvSpPr>
          <p:cNvPr id="38" name="Oval 37">
            <a:extLst>
              <a:ext uri="{FF2B5EF4-FFF2-40B4-BE49-F238E27FC236}">
                <a16:creationId xmlns:a16="http://schemas.microsoft.com/office/drawing/2014/main" id="{EF10DD16-A033-4D1C-9F5D-474915F1220A}"/>
              </a:ext>
            </a:extLst>
          </p:cNvPr>
          <p:cNvSpPr/>
          <p:nvPr/>
        </p:nvSpPr>
        <p:spPr>
          <a:xfrm>
            <a:off x="3377488" y="2113281"/>
            <a:ext cx="809521" cy="809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US" sz="2400">
              <a:solidFill>
                <a:prstClr val="white"/>
              </a:solidFill>
              <a:latin typeface="Calibri" panose="020F0502020204030204"/>
            </a:endParaRPr>
          </a:p>
        </p:txBody>
      </p:sp>
      <p:pic>
        <p:nvPicPr>
          <p:cNvPr id="40" name="Graphic 39">
            <a:extLst>
              <a:ext uri="{FF2B5EF4-FFF2-40B4-BE49-F238E27FC236}">
                <a16:creationId xmlns:a16="http://schemas.microsoft.com/office/drawing/2014/main" id="{D2020DB8-E5CE-4FA4-86C4-9A92181CA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8298" y="2221090"/>
            <a:ext cx="648802" cy="592921"/>
          </a:xfrm>
          <a:prstGeom prst="rect">
            <a:avLst/>
          </a:prstGeom>
        </p:spPr>
      </p:pic>
      <p:pic>
        <p:nvPicPr>
          <p:cNvPr id="41" name="Graphic 40">
            <a:extLst>
              <a:ext uri="{FF2B5EF4-FFF2-40B4-BE49-F238E27FC236}">
                <a16:creationId xmlns:a16="http://schemas.microsoft.com/office/drawing/2014/main" id="{A31EBC93-9C7F-47F5-8593-4EE2C5A2C3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44821" y="2253829"/>
            <a:ext cx="395956" cy="498945"/>
          </a:xfrm>
          <a:prstGeom prst="rect">
            <a:avLst/>
          </a:prstGeom>
        </p:spPr>
      </p:pic>
      <p:pic>
        <p:nvPicPr>
          <p:cNvPr id="2" name="Graphic 1">
            <a:extLst>
              <a:ext uri="{FF2B5EF4-FFF2-40B4-BE49-F238E27FC236}">
                <a16:creationId xmlns:a16="http://schemas.microsoft.com/office/drawing/2014/main" id="{5DC42FCA-17E2-4BE3-8DF5-B0B752C257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278" y="2232684"/>
            <a:ext cx="578149" cy="578149"/>
          </a:xfrm>
          <a:prstGeom prst="rect">
            <a:avLst/>
          </a:prstGeom>
        </p:spPr>
      </p:pic>
      <p:pic>
        <p:nvPicPr>
          <p:cNvPr id="3" name="Graphic 2">
            <a:extLst>
              <a:ext uri="{FF2B5EF4-FFF2-40B4-BE49-F238E27FC236}">
                <a16:creationId xmlns:a16="http://schemas.microsoft.com/office/drawing/2014/main" id="{F0C61B46-D0E8-4A90-A27E-79CBEAABA8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05163" y="2309644"/>
            <a:ext cx="571181" cy="393198"/>
          </a:xfrm>
          <a:prstGeom prst="rect">
            <a:avLst/>
          </a:prstGeom>
        </p:spPr>
      </p:pic>
      <p:pic>
        <p:nvPicPr>
          <p:cNvPr id="22" name="Graphic 21">
            <a:extLst>
              <a:ext uri="{FF2B5EF4-FFF2-40B4-BE49-F238E27FC236}">
                <a16:creationId xmlns:a16="http://schemas.microsoft.com/office/drawing/2014/main" id="{EE9E56A0-D150-49F7-B8C5-3B7F15F37D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47720" y="320208"/>
            <a:ext cx="3220264" cy="1388705"/>
          </a:xfrm>
          <a:prstGeom prst="rect">
            <a:avLst/>
          </a:prstGeom>
        </p:spPr>
      </p:pic>
    </p:spTree>
    <p:extLst>
      <p:ext uri="{BB962C8B-B14F-4D97-AF65-F5344CB8AC3E}">
        <p14:creationId xmlns:p14="http://schemas.microsoft.com/office/powerpoint/2010/main" val="2083917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5737CDBE-203A-427E-8EF7-2187C6ABBE03}"/>
              </a:ext>
            </a:extLst>
          </p:cNvPr>
          <p:cNvSpPr txBox="1">
            <a:spLocks/>
          </p:cNvSpPr>
          <p:nvPr/>
        </p:nvSpPr>
        <p:spPr>
          <a:xfrm>
            <a:off x="865220" y="1270547"/>
            <a:ext cx="6565641" cy="32343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a:p>
          <a:p>
            <a:pPr algn="l"/>
            <a:endParaRPr lang="en-US" sz="1800"/>
          </a:p>
        </p:txBody>
      </p:sp>
      <p:sp>
        <p:nvSpPr>
          <p:cNvPr id="2" name="Rectangle 1">
            <a:extLst>
              <a:ext uri="{FF2B5EF4-FFF2-40B4-BE49-F238E27FC236}">
                <a16:creationId xmlns:a16="http://schemas.microsoft.com/office/drawing/2014/main" id="{BB7B9AAB-987B-4832-9946-4640E377D52C}"/>
              </a:ext>
            </a:extLst>
          </p:cNvPr>
          <p:cNvSpPr/>
          <p:nvPr/>
        </p:nvSpPr>
        <p:spPr>
          <a:xfrm>
            <a:off x="636657" y="4679060"/>
            <a:ext cx="10918686" cy="1200329"/>
          </a:xfrm>
          <a:prstGeom prst="rect">
            <a:avLst/>
          </a:prstGeom>
        </p:spPr>
        <p:txBody>
          <a:bodyPr wrap="square">
            <a:spAutoFit/>
          </a:bodyPr>
          <a:lstStyle/>
          <a:p>
            <a:r>
              <a:rPr lang="en-GB" sz="2400" dirty="0">
                <a:solidFill>
                  <a:srgbClr val="0A3D62"/>
                </a:solidFill>
              </a:rPr>
              <a:t>New additions to the portfolio include Cisco Business Wireless Access Points, a new Meraki Go full stack and the new Catalyst 1K switch, an affordable entry point to the world-class Catalyst range of switches for small business. </a:t>
            </a:r>
            <a:endParaRPr lang="en-US" sz="2400" dirty="0">
              <a:solidFill>
                <a:srgbClr val="0A3D62"/>
              </a:solidFill>
            </a:endParaRPr>
          </a:p>
        </p:txBody>
      </p:sp>
      <p:pic>
        <p:nvPicPr>
          <p:cNvPr id="6" name="Picture 5">
            <a:extLst>
              <a:ext uri="{FF2B5EF4-FFF2-40B4-BE49-F238E27FC236}">
                <a16:creationId xmlns:a16="http://schemas.microsoft.com/office/drawing/2014/main" id="{3DFDABAD-3727-48A6-8E86-21451BB393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31"/>
            <a:ext cx="12192000" cy="4025900"/>
          </a:xfrm>
          <a:prstGeom prst="rect">
            <a:avLst/>
          </a:prstGeom>
        </p:spPr>
      </p:pic>
      <p:sp>
        <p:nvSpPr>
          <p:cNvPr id="8" name="Rectangle 7">
            <a:extLst>
              <a:ext uri="{FF2B5EF4-FFF2-40B4-BE49-F238E27FC236}">
                <a16:creationId xmlns:a16="http://schemas.microsoft.com/office/drawing/2014/main" id="{18E2ABE5-D5D8-4FD2-9FF4-99A8720BE10B}"/>
              </a:ext>
            </a:extLst>
          </p:cNvPr>
          <p:cNvSpPr/>
          <p:nvPr/>
        </p:nvSpPr>
        <p:spPr>
          <a:xfrm>
            <a:off x="0" y="0"/>
            <a:ext cx="12192000" cy="4025900"/>
          </a:xfrm>
          <a:prstGeom prst="rect">
            <a:avLst/>
          </a:prstGeom>
          <a:solidFill>
            <a:srgbClr val="0A3D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2B0E58B-F0D0-4733-BF50-752DEC588B52}"/>
              </a:ext>
            </a:extLst>
          </p:cNvPr>
          <p:cNvSpPr txBox="1">
            <a:spLocks/>
          </p:cNvSpPr>
          <p:nvPr/>
        </p:nvSpPr>
        <p:spPr>
          <a:xfrm>
            <a:off x="633663" y="1446582"/>
            <a:ext cx="10515600" cy="9117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chemeClr val="bg1"/>
                </a:solidFill>
              </a:rPr>
              <a:t>What’s new?</a:t>
            </a:r>
            <a:endParaRPr lang="en-US" sz="4400" dirty="0">
              <a:solidFill>
                <a:schemeClr val="bg1"/>
              </a:solidFill>
            </a:endParaRPr>
          </a:p>
        </p:txBody>
      </p:sp>
    </p:spTree>
    <p:extLst>
      <p:ext uri="{BB962C8B-B14F-4D97-AF65-F5344CB8AC3E}">
        <p14:creationId xmlns:p14="http://schemas.microsoft.com/office/powerpoint/2010/main" val="138620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1C7BC4-7050-4190-8768-3430DA62646B}"/>
              </a:ext>
            </a:extLst>
          </p:cNvPr>
          <p:cNvSpPr/>
          <p:nvPr/>
        </p:nvSpPr>
        <p:spPr>
          <a:xfrm>
            <a:off x="0" y="0"/>
            <a:ext cx="5150109" cy="6858000"/>
          </a:xfrm>
          <a:prstGeom prst="rect">
            <a:avLst/>
          </a:prstGeom>
          <a:solidFill>
            <a:srgbClr val="4EB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2">
            <a:extLst>
              <a:ext uri="{FF2B5EF4-FFF2-40B4-BE49-F238E27FC236}">
                <a16:creationId xmlns:a16="http://schemas.microsoft.com/office/drawing/2014/main" id="{2F9F0909-F6DE-416D-B736-AC176DEC5A52}"/>
              </a:ext>
            </a:extLst>
          </p:cNvPr>
          <p:cNvSpPr txBox="1">
            <a:spLocks/>
          </p:cNvSpPr>
          <p:nvPr/>
        </p:nvSpPr>
        <p:spPr>
          <a:xfrm>
            <a:off x="810936" y="3358907"/>
            <a:ext cx="3539006" cy="1314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solidFill>
                  <a:schemeClr val="bg1"/>
                </a:solidFill>
              </a:rPr>
              <a:t>Designed and curated to help Partners address the needs of Small Business</a:t>
            </a:r>
          </a:p>
          <a:p>
            <a:pPr algn="l"/>
            <a:endParaRPr lang="en-US" dirty="0">
              <a:solidFill>
                <a:schemeClr val="bg1"/>
              </a:solidFill>
            </a:endParaRPr>
          </a:p>
        </p:txBody>
      </p:sp>
      <p:grpSp>
        <p:nvGrpSpPr>
          <p:cNvPr id="25" name="Group 24">
            <a:extLst>
              <a:ext uri="{FF2B5EF4-FFF2-40B4-BE49-F238E27FC236}">
                <a16:creationId xmlns:a16="http://schemas.microsoft.com/office/drawing/2014/main" id="{55824911-F2BF-4527-ACAD-EACBC334F2DC}"/>
              </a:ext>
            </a:extLst>
          </p:cNvPr>
          <p:cNvGrpSpPr/>
          <p:nvPr/>
        </p:nvGrpSpPr>
        <p:grpSpPr>
          <a:xfrm>
            <a:off x="5514017" y="2132052"/>
            <a:ext cx="3112416" cy="1137776"/>
            <a:chOff x="5970239" y="2120551"/>
            <a:chExt cx="3112416" cy="1137776"/>
          </a:xfrm>
        </p:grpSpPr>
        <p:sp>
          <p:nvSpPr>
            <p:cNvPr id="3" name="Rectangle 2">
              <a:extLst>
                <a:ext uri="{FF2B5EF4-FFF2-40B4-BE49-F238E27FC236}">
                  <a16:creationId xmlns:a16="http://schemas.microsoft.com/office/drawing/2014/main" id="{F1F1DCFE-74EF-4067-911B-165CD51F33B4}"/>
                </a:ext>
              </a:extLst>
            </p:cNvPr>
            <p:cNvSpPr/>
            <p:nvPr/>
          </p:nvSpPr>
          <p:spPr>
            <a:xfrm>
              <a:off x="5970239" y="2673552"/>
              <a:ext cx="3112416" cy="584775"/>
            </a:xfrm>
            <a:prstGeom prst="rect">
              <a:avLst/>
            </a:prstGeom>
          </p:spPr>
          <p:txBody>
            <a:bodyPr wrap="square">
              <a:spAutoFit/>
            </a:bodyPr>
            <a:lstStyle/>
            <a:p>
              <a:pPr algn="ctr"/>
              <a:r>
                <a:rPr lang="en-US" sz="1600" dirty="0">
                  <a:solidFill>
                    <a:srgbClr val="0A3D62"/>
                  </a:solidFill>
                </a:rPr>
                <a:t>Networking that's easy to deploy, operate, manage, and scale</a:t>
              </a:r>
            </a:p>
          </p:txBody>
        </p:sp>
        <p:pic>
          <p:nvPicPr>
            <p:cNvPr id="17" name="Graphic 16">
              <a:extLst>
                <a:ext uri="{FF2B5EF4-FFF2-40B4-BE49-F238E27FC236}">
                  <a16:creationId xmlns:a16="http://schemas.microsoft.com/office/drawing/2014/main" id="{D7E7313C-E43A-4310-A1B3-70534BD290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9946" y="2120551"/>
              <a:ext cx="553001" cy="553001"/>
            </a:xfrm>
            <a:prstGeom prst="rect">
              <a:avLst/>
            </a:prstGeom>
          </p:spPr>
        </p:pic>
      </p:grpSp>
      <p:grpSp>
        <p:nvGrpSpPr>
          <p:cNvPr id="29" name="Group 28">
            <a:extLst>
              <a:ext uri="{FF2B5EF4-FFF2-40B4-BE49-F238E27FC236}">
                <a16:creationId xmlns:a16="http://schemas.microsoft.com/office/drawing/2014/main" id="{0BA9C2BA-C919-4CF3-8B86-10DC873BAFB5}"/>
              </a:ext>
            </a:extLst>
          </p:cNvPr>
          <p:cNvGrpSpPr/>
          <p:nvPr/>
        </p:nvGrpSpPr>
        <p:grpSpPr>
          <a:xfrm>
            <a:off x="8607383" y="4837542"/>
            <a:ext cx="2901769" cy="1615542"/>
            <a:chOff x="8626433" y="5028042"/>
            <a:chExt cx="2901769" cy="1615542"/>
          </a:xfrm>
        </p:grpSpPr>
        <p:sp>
          <p:nvSpPr>
            <p:cNvPr id="14" name="Rectangle 13">
              <a:extLst>
                <a:ext uri="{FF2B5EF4-FFF2-40B4-BE49-F238E27FC236}">
                  <a16:creationId xmlns:a16="http://schemas.microsoft.com/office/drawing/2014/main" id="{B30C8EBC-8E3F-466A-B47A-9A16432821E2}"/>
                </a:ext>
              </a:extLst>
            </p:cNvPr>
            <p:cNvSpPr/>
            <p:nvPr/>
          </p:nvSpPr>
          <p:spPr>
            <a:xfrm>
              <a:off x="8626433" y="5812587"/>
              <a:ext cx="2901769" cy="830997"/>
            </a:xfrm>
            <a:prstGeom prst="rect">
              <a:avLst/>
            </a:prstGeom>
          </p:spPr>
          <p:txBody>
            <a:bodyPr wrap="square">
              <a:spAutoFit/>
            </a:bodyPr>
            <a:lstStyle/>
            <a:p>
              <a:pPr algn="ctr" defTabSz="457166">
                <a:spcBef>
                  <a:spcPts val="600"/>
                </a:spcBef>
                <a:defRPr/>
              </a:pPr>
              <a:r>
                <a:rPr lang="en-IN" sz="1600" dirty="0">
                  <a:solidFill>
                    <a:srgbClr val="0A3D62"/>
                  </a:solidFill>
                  <a:cs typeface="Arial" panose="020B0604020202020204" pitchFamily="34" charset="0"/>
                </a:rPr>
                <a:t>Collaboration that enables innovation while reducing business travel </a:t>
              </a:r>
            </a:p>
          </p:txBody>
        </p:sp>
        <p:pic>
          <p:nvPicPr>
            <p:cNvPr id="18" name="Graphic 17">
              <a:extLst>
                <a:ext uri="{FF2B5EF4-FFF2-40B4-BE49-F238E27FC236}">
                  <a16:creationId xmlns:a16="http://schemas.microsoft.com/office/drawing/2014/main" id="{8868F76C-CE1E-4B9F-96F5-6FC03D2C75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03135" y="5028042"/>
              <a:ext cx="748364" cy="683908"/>
            </a:xfrm>
            <a:prstGeom prst="rect">
              <a:avLst/>
            </a:prstGeom>
          </p:spPr>
        </p:pic>
      </p:grpSp>
      <p:grpSp>
        <p:nvGrpSpPr>
          <p:cNvPr id="23" name="Group 22">
            <a:extLst>
              <a:ext uri="{FF2B5EF4-FFF2-40B4-BE49-F238E27FC236}">
                <a16:creationId xmlns:a16="http://schemas.microsoft.com/office/drawing/2014/main" id="{23528C99-E9B6-48A5-9E95-94E767E5B395}"/>
              </a:ext>
            </a:extLst>
          </p:cNvPr>
          <p:cNvGrpSpPr/>
          <p:nvPr/>
        </p:nvGrpSpPr>
        <p:grpSpPr>
          <a:xfrm>
            <a:off x="5999354" y="3497422"/>
            <a:ext cx="2141742" cy="1139864"/>
            <a:chOff x="5790519" y="1103290"/>
            <a:chExt cx="2141742" cy="1139864"/>
          </a:xfrm>
        </p:grpSpPr>
        <p:sp>
          <p:nvSpPr>
            <p:cNvPr id="2" name="Rectangle 1">
              <a:extLst>
                <a:ext uri="{FF2B5EF4-FFF2-40B4-BE49-F238E27FC236}">
                  <a16:creationId xmlns:a16="http://schemas.microsoft.com/office/drawing/2014/main" id="{F2D9E817-2FEA-4F5C-97D1-ABDEB370FC60}"/>
                </a:ext>
              </a:extLst>
            </p:cNvPr>
            <p:cNvSpPr/>
            <p:nvPr/>
          </p:nvSpPr>
          <p:spPr>
            <a:xfrm>
              <a:off x="5790519" y="1904600"/>
              <a:ext cx="2141742" cy="338554"/>
            </a:xfrm>
            <a:prstGeom prst="rect">
              <a:avLst/>
            </a:prstGeom>
          </p:spPr>
          <p:txBody>
            <a:bodyPr wrap="square">
              <a:spAutoFit/>
            </a:bodyPr>
            <a:lstStyle/>
            <a:p>
              <a:pPr algn="ctr"/>
              <a:r>
                <a:rPr lang="en-GB" sz="1600" dirty="0">
                  <a:solidFill>
                    <a:srgbClr val="0A3D62"/>
                  </a:solidFill>
                </a:rPr>
                <a:t>Branch connectivity </a:t>
              </a:r>
              <a:endParaRPr lang="en-US" sz="1600" dirty="0">
                <a:solidFill>
                  <a:srgbClr val="0A3D62"/>
                </a:solidFill>
              </a:endParaRPr>
            </a:p>
          </p:txBody>
        </p:sp>
        <p:pic>
          <p:nvPicPr>
            <p:cNvPr id="8" name="Graphic 7">
              <a:extLst>
                <a:ext uri="{FF2B5EF4-FFF2-40B4-BE49-F238E27FC236}">
                  <a16:creationId xmlns:a16="http://schemas.microsoft.com/office/drawing/2014/main" id="{EDDD8086-57E9-4D61-A073-3B71281071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9848" y="1103290"/>
              <a:ext cx="1003084" cy="758895"/>
            </a:xfrm>
            <a:prstGeom prst="rect">
              <a:avLst/>
            </a:prstGeom>
          </p:spPr>
        </p:pic>
      </p:grpSp>
      <p:grpSp>
        <p:nvGrpSpPr>
          <p:cNvPr id="28" name="Group 27">
            <a:extLst>
              <a:ext uri="{FF2B5EF4-FFF2-40B4-BE49-F238E27FC236}">
                <a16:creationId xmlns:a16="http://schemas.microsoft.com/office/drawing/2014/main" id="{8DF6B4E9-6C96-4514-9860-0141D2494C51}"/>
              </a:ext>
            </a:extLst>
          </p:cNvPr>
          <p:cNvGrpSpPr/>
          <p:nvPr/>
        </p:nvGrpSpPr>
        <p:grpSpPr>
          <a:xfrm>
            <a:off x="8697838" y="3724288"/>
            <a:ext cx="2720858" cy="912998"/>
            <a:chOff x="7746303" y="3838588"/>
            <a:chExt cx="2720858" cy="912998"/>
          </a:xfrm>
        </p:grpSpPr>
        <p:sp>
          <p:nvSpPr>
            <p:cNvPr id="12" name="Rectangle 11">
              <a:extLst>
                <a:ext uri="{FF2B5EF4-FFF2-40B4-BE49-F238E27FC236}">
                  <a16:creationId xmlns:a16="http://schemas.microsoft.com/office/drawing/2014/main" id="{8A346483-8245-48E9-948A-623984026B2C}"/>
                </a:ext>
              </a:extLst>
            </p:cNvPr>
            <p:cNvSpPr/>
            <p:nvPr/>
          </p:nvSpPr>
          <p:spPr>
            <a:xfrm>
              <a:off x="7746303" y="4413032"/>
              <a:ext cx="2720858" cy="338554"/>
            </a:xfrm>
            <a:prstGeom prst="rect">
              <a:avLst/>
            </a:prstGeom>
          </p:spPr>
          <p:txBody>
            <a:bodyPr wrap="square">
              <a:spAutoFit/>
            </a:bodyPr>
            <a:lstStyle/>
            <a:p>
              <a:pPr algn="ctr"/>
              <a:r>
                <a:rPr lang="en-US" sz="1600" dirty="0">
                  <a:solidFill>
                    <a:srgbClr val="0A3D62"/>
                  </a:solidFill>
                </a:rPr>
                <a:t>Supporting mobile workforces</a:t>
              </a:r>
            </a:p>
          </p:txBody>
        </p:sp>
        <p:pic>
          <p:nvPicPr>
            <p:cNvPr id="9" name="Graphic 8">
              <a:extLst>
                <a:ext uri="{FF2B5EF4-FFF2-40B4-BE49-F238E27FC236}">
                  <a16:creationId xmlns:a16="http://schemas.microsoft.com/office/drawing/2014/main" id="{145ADCAB-1A3D-4E2A-B1C8-BDC8B9C563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4954" y="3838588"/>
              <a:ext cx="783557" cy="540252"/>
            </a:xfrm>
            <a:prstGeom prst="rect">
              <a:avLst/>
            </a:prstGeom>
          </p:spPr>
        </p:pic>
      </p:grpSp>
      <p:grpSp>
        <p:nvGrpSpPr>
          <p:cNvPr id="6" name="Group 5">
            <a:extLst>
              <a:ext uri="{FF2B5EF4-FFF2-40B4-BE49-F238E27FC236}">
                <a16:creationId xmlns:a16="http://schemas.microsoft.com/office/drawing/2014/main" id="{3D00E273-2812-4D29-A758-DCCD02CE29F1}"/>
              </a:ext>
            </a:extLst>
          </p:cNvPr>
          <p:cNvGrpSpPr/>
          <p:nvPr/>
        </p:nvGrpSpPr>
        <p:grpSpPr>
          <a:xfrm>
            <a:off x="5999355" y="607069"/>
            <a:ext cx="2141741" cy="1193146"/>
            <a:chOff x="5790520" y="2488157"/>
            <a:chExt cx="2141741" cy="1193146"/>
          </a:xfrm>
        </p:grpSpPr>
        <p:sp>
          <p:nvSpPr>
            <p:cNvPr id="4" name="Rectangle 3">
              <a:extLst>
                <a:ext uri="{FF2B5EF4-FFF2-40B4-BE49-F238E27FC236}">
                  <a16:creationId xmlns:a16="http://schemas.microsoft.com/office/drawing/2014/main" id="{955A5253-8209-466B-A0DC-1A27927F3B0E}"/>
                </a:ext>
              </a:extLst>
            </p:cNvPr>
            <p:cNvSpPr/>
            <p:nvPr/>
          </p:nvSpPr>
          <p:spPr>
            <a:xfrm>
              <a:off x="5790520" y="3096528"/>
              <a:ext cx="2141741" cy="584775"/>
            </a:xfrm>
            <a:prstGeom prst="rect">
              <a:avLst/>
            </a:prstGeom>
          </p:spPr>
          <p:txBody>
            <a:bodyPr wrap="square">
              <a:spAutoFit/>
            </a:bodyPr>
            <a:lstStyle/>
            <a:p>
              <a:pPr algn="ctr"/>
              <a:r>
                <a:rPr lang="en-GB" sz="1600" dirty="0">
                  <a:solidFill>
                    <a:srgbClr val="0A3D62"/>
                  </a:solidFill>
                </a:rPr>
                <a:t>Better performance from cloud apps</a:t>
              </a:r>
              <a:endParaRPr lang="en-US" sz="1600" dirty="0">
                <a:solidFill>
                  <a:srgbClr val="0A3D62"/>
                </a:solidFill>
              </a:endParaRPr>
            </a:p>
          </p:txBody>
        </p:sp>
        <p:pic>
          <p:nvPicPr>
            <p:cNvPr id="19" name="Graphic 18">
              <a:extLst>
                <a:ext uri="{FF2B5EF4-FFF2-40B4-BE49-F238E27FC236}">
                  <a16:creationId xmlns:a16="http://schemas.microsoft.com/office/drawing/2014/main" id="{C2C11BE6-D7F4-4BFE-AF85-76BB051917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41359" y="2488157"/>
              <a:ext cx="840062" cy="584775"/>
            </a:xfrm>
            <a:prstGeom prst="rect">
              <a:avLst/>
            </a:prstGeom>
          </p:spPr>
        </p:pic>
      </p:grpSp>
      <p:grpSp>
        <p:nvGrpSpPr>
          <p:cNvPr id="26" name="Group 25">
            <a:extLst>
              <a:ext uri="{FF2B5EF4-FFF2-40B4-BE49-F238E27FC236}">
                <a16:creationId xmlns:a16="http://schemas.microsoft.com/office/drawing/2014/main" id="{98228229-50FA-4D02-B144-532CEA455DBD}"/>
              </a:ext>
            </a:extLst>
          </p:cNvPr>
          <p:cNvGrpSpPr/>
          <p:nvPr/>
        </p:nvGrpSpPr>
        <p:grpSpPr>
          <a:xfrm>
            <a:off x="5999354" y="4938847"/>
            <a:ext cx="2187770" cy="1268564"/>
            <a:chOff x="5767505" y="3940460"/>
            <a:chExt cx="2187770" cy="1268564"/>
          </a:xfrm>
        </p:grpSpPr>
        <p:sp>
          <p:nvSpPr>
            <p:cNvPr id="10" name="Rectangle 9">
              <a:extLst>
                <a:ext uri="{FF2B5EF4-FFF2-40B4-BE49-F238E27FC236}">
                  <a16:creationId xmlns:a16="http://schemas.microsoft.com/office/drawing/2014/main" id="{728A7F5B-5BF1-4692-9227-39B1BEF728F8}"/>
                </a:ext>
              </a:extLst>
            </p:cNvPr>
            <p:cNvSpPr/>
            <p:nvPr/>
          </p:nvSpPr>
          <p:spPr>
            <a:xfrm>
              <a:off x="5767505" y="4624249"/>
              <a:ext cx="2187770" cy="584775"/>
            </a:xfrm>
            <a:prstGeom prst="rect">
              <a:avLst/>
            </a:prstGeom>
          </p:spPr>
          <p:txBody>
            <a:bodyPr wrap="square">
              <a:spAutoFit/>
            </a:bodyPr>
            <a:lstStyle/>
            <a:p>
              <a:pPr algn="ctr" defTabSz="457166">
                <a:spcBef>
                  <a:spcPts val="600"/>
                </a:spcBef>
                <a:defRPr/>
              </a:pPr>
              <a:r>
                <a:rPr lang="en-IN" sz="1600" dirty="0">
                  <a:solidFill>
                    <a:srgbClr val="0A3D62"/>
                  </a:solidFill>
                  <a:cs typeface="Arial" panose="020B0604020202020204" pitchFamily="34" charset="0"/>
                </a:rPr>
                <a:t>Shifting IT expenses from CapEx to OpEx</a:t>
              </a:r>
            </a:p>
          </p:txBody>
        </p:sp>
        <p:pic>
          <p:nvPicPr>
            <p:cNvPr id="20" name="Graphic 19">
              <a:extLst>
                <a:ext uri="{FF2B5EF4-FFF2-40B4-BE49-F238E27FC236}">
                  <a16:creationId xmlns:a16="http://schemas.microsoft.com/office/drawing/2014/main" id="{5EDE1E3D-07E1-474F-A50D-97C9BB0802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34664" y="3940460"/>
              <a:ext cx="553001" cy="575572"/>
            </a:xfrm>
            <a:prstGeom prst="rect">
              <a:avLst/>
            </a:prstGeom>
          </p:spPr>
        </p:pic>
      </p:grpSp>
      <p:grpSp>
        <p:nvGrpSpPr>
          <p:cNvPr id="27" name="Group 26">
            <a:extLst>
              <a:ext uri="{FF2B5EF4-FFF2-40B4-BE49-F238E27FC236}">
                <a16:creationId xmlns:a16="http://schemas.microsoft.com/office/drawing/2014/main" id="{9291CE0C-1999-4FE7-9FEB-5FD6C418737E}"/>
              </a:ext>
            </a:extLst>
          </p:cNvPr>
          <p:cNvGrpSpPr/>
          <p:nvPr/>
        </p:nvGrpSpPr>
        <p:grpSpPr>
          <a:xfrm>
            <a:off x="9173134" y="2220011"/>
            <a:ext cx="1770266" cy="1042357"/>
            <a:chOff x="5656859" y="5345065"/>
            <a:chExt cx="1770266" cy="1042357"/>
          </a:xfrm>
        </p:grpSpPr>
        <p:sp>
          <p:nvSpPr>
            <p:cNvPr id="16" name="Rectangle 15">
              <a:extLst>
                <a:ext uri="{FF2B5EF4-FFF2-40B4-BE49-F238E27FC236}">
                  <a16:creationId xmlns:a16="http://schemas.microsoft.com/office/drawing/2014/main" id="{BE5DA696-D312-46D3-A802-D24C5A860847}"/>
                </a:ext>
              </a:extLst>
            </p:cNvPr>
            <p:cNvSpPr/>
            <p:nvPr/>
          </p:nvSpPr>
          <p:spPr>
            <a:xfrm>
              <a:off x="5656859" y="5802647"/>
              <a:ext cx="1770266" cy="584775"/>
            </a:xfrm>
            <a:prstGeom prst="rect">
              <a:avLst/>
            </a:prstGeom>
          </p:spPr>
          <p:txBody>
            <a:bodyPr wrap="square">
              <a:spAutoFit/>
            </a:bodyPr>
            <a:lstStyle/>
            <a:p>
              <a:pPr algn="ctr" defTabSz="457166">
                <a:spcBef>
                  <a:spcPts val="600"/>
                </a:spcBef>
                <a:defRPr/>
              </a:pPr>
              <a:r>
                <a:rPr lang="en-IN" sz="1600" dirty="0">
                  <a:solidFill>
                    <a:srgbClr val="0A3D62"/>
                  </a:solidFill>
                  <a:cs typeface="Arial" panose="020B0604020202020204" pitchFamily="34" charset="0"/>
                </a:rPr>
                <a:t>Customer engagement</a:t>
              </a:r>
            </a:p>
          </p:txBody>
        </p:sp>
        <p:pic>
          <p:nvPicPr>
            <p:cNvPr id="21" name="Graphic 20">
              <a:extLst>
                <a:ext uri="{FF2B5EF4-FFF2-40B4-BE49-F238E27FC236}">
                  <a16:creationId xmlns:a16="http://schemas.microsoft.com/office/drawing/2014/main" id="{C6A8D7EE-720A-4595-B04F-5A4D68824B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79658" y="5345065"/>
              <a:ext cx="524668" cy="499711"/>
            </a:xfrm>
            <a:prstGeom prst="rect">
              <a:avLst/>
            </a:prstGeom>
          </p:spPr>
        </p:pic>
      </p:grpSp>
      <p:grpSp>
        <p:nvGrpSpPr>
          <p:cNvPr id="24" name="Group 23">
            <a:extLst>
              <a:ext uri="{FF2B5EF4-FFF2-40B4-BE49-F238E27FC236}">
                <a16:creationId xmlns:a16="http://schemas.microsoft.com/office/drawing/2014/main" id="{B46FADD7-352E-42B5-9A35-6ACA5C8AA178}"/>
              </a:ext>
            </a:extLst>
          </p:cNvPr>
          <p:cNvGrpSpPr/>
          <p:nvPr/>
        </p:nvGrpSpPr>
        <p:grpSpPr>
          <a:xfrm>
            <a:off x="8697838" y="663465"/>
            <a:ext cx="2720858" cy="1202234"/>
            <a:chOff x="8626433" y="868589"/>
            <a:chExt cx="2720858" cy="1202234"/>
          </a:xfrm>
        </p:grpSpPr>
        <p:sp>
          <p:nvSpPr>
            <p:cNvPr id="13" name="Rectangle 12">
              <a:extLst>
                <a:ext uri="{FF2B5EF4-FFF2-40B4-BE49-F238E27FC236}">
                  <a16:creationId xmlns:a16="http://schemas.microsoft.com/office/drawing/2014/main" id="{1214F26E-91AE-4225-A967-2FB60A1B88D1}"/>
                </a:ext>
              </a:extLst>
            </p:cNvPr>
            <p:cNvSpPr/>
            <p:nvPr/>
          </p:nvSpPr>
          <p:spPr>
            <a:xfrm>
              <a:off x="8626433" y="1486048"/>
              <a:ext cx="2720858" cy="584775"/>
            </a:xfrm>
            <a:prstGeom prst="rect">
              <a:avLst/>
            </a:prstGeom>
          </p:spPr>
          <p:txBody>
            <a:bodyPr wrap="square">
              <a:spAutoFit/>
            </a:bodyPr>
            <a:lstStyle/>
            <a:p>
              <a:pPr algn="ctr"/>
              <a:r>
                <a:rPr lang="en-IN" sz="1600" dirty="0">
                  <a:solidFill>
                    <a:srgbClr val="0A3D62"/>
                  </a:solidFill>
                  <a:cs typeface="Arial" panose="020B0604020202020204" pitchFamily="34" charset="0"/>
                </a:rPr>
                <a:t>Integration of productivity-enhancing technologies </a:t>
              </a:r>
              <a:endParaRPr lang="en-US" sz="1600" dirty="0">
                <a:solidFill>
                  <a:srgbClr val="0A3D62"/>
                </a:solidFill>
              </a:endParaRPr>
            </a:p>
          </p:txBody>
        </p:sp>
        <p:pic>
          <p:nvPicPr>
            <p:cNvPr id="22" name="Graphic 21">
              <a:extLst>
                <a:ext uri="{FF2B5EF4-FFF2-40B4-BE49-F238E27FC236}">
                  <a16:creationId xmlns:a16="http://schemas.microsoft.com/office/drawing/2014/main" id="{750B74BF-79E5-42DB-AEF1-119AE599108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570900" y="868589"/>
              <a:ext cx="831924" cy="536486"/>
            </a:xfrm>
            <a:prstGeom prst="rect">
              <a:avLst/>
            </a:prstGeom>
          </p:spPr>
        </p:pic>
      </p:grpSp>
      <p:pic>
        <p:nvPicPr>
          <p:cNvPr id="30" name="Graphic 29">
            <a:extLst>
              <a:ext uri="{FF2B5EF4-FFF2-40B4-BE49-F238E27FC236}">
                <a16:creationId xmlns:a16="http://schemas.microsoft.com/office/drawing/2014/main" id="{6CAB510E-54B6-4320-8FBE-2884ADDC4FEB}"/>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92569" y="1775513"/>
            <a:ext cx="3220264" cy="1388705"/>
          </a:xfrm>
          <a:prstGeom prst="rect">
            <a:avLst/>
          </a:prstGeom>
        </p:spPr>
      </p:pic>
    </p:spTree>
    <p:extLst>
      <p:ext uri="{BB962C8B-B14F-4D97-AF65-F5344CB8AC3E}">
        <p14:creationId xmlns:p14="http://schemas.microsoft.com/office/powerpoint/2010/main" val="1563813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F57F5B-8727-5E4A-9605-9B4BD42D2BCE}">
  <we:reference id="01cd1c88-25e9-4daa-b0ef-32dc541ed811" version="1.0.0.0" store="EXCatalog" storeType="EXCatalog"/>
  <we:alternateReferences>
    <we:reference id="WA200000068" version="1.0.0.0" store="en-US" storeType="OMEX"/>
  </we:alternateReferences>
  <we:properties>
    <we:property name="Webex_Teams_roomID" value="&quot;Y2lzY29zcGFyazovL3VzL1JPT00vNjVmMTU2ZDUtNjc4NC0zN2M0LWJmM2YtMmM5NDZmOTVhMzU2&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649</TotalTime>
  <Words>1431</Words>
  <Application>Microsoft Office PowerPoint</Application>
  <PresentationFormat>Widescreen</PresentationFormat>
  <Paragraphs>211</Paragraphs>
  <Slides>15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CiscoSansTT ExtraLight</vt:lpstr>
      <vt:lpstr>CiscoSansTT Thin</vt:lpstr>
      <vt:lpstr>Office Theme</vt:lpstr>
      <vt:lpstr>Why Partner with Cisco for Small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B2B Contact</dc:creator>
  <cp:lastModifiedBy>dylan larocque</cp:lastModifiedBy>
  <cp:revision>52</cp:revision>
  <dcterms:created xsi:type="dcterms:W3CDTF">2020-01-06T14:46:23Z</dcterms:created>
  <dcterms:modified xsi:type="dcterms:W3CDTF">2020-10-06T15:58:37Z</dcterms:modified>
</cp:coreProperties>
</file>