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61897867" r:id="rId2"/>
    <p:sldId id="2061897875" r:id="rId3"/>
    <p:sldId id="2061897885" r:id="rId4"/>
    <p:sldId id="2061897876" r:id="rId5"/>
    <p:sldId id="2061897877" r:id="rId6"/>
    <p:sldId id="2061897878" r:id="rId7"/>
    <p:sldId id="2061897879" r:id="rId8"/>
    <p:sldId id="2061897880" r:id="rId9"/>
    <p:sldId id="2061897881" r:id="rId10"/>
    <p:sldId id="2061897882" r:id="rId11"/>
    <p:sldId id="2061897883" r:id="rId12"/>
    <p:sldId id="2061897884" r:id="rId13"/>
    <p:sldId id="2061897887" r:id="rId14"/>
    <p:sldId id="2061897886"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2B Contact" initials="B2B" lastIdx="1" clrIdx="0">
    <p:extLst>
      <p:ext uri="{19B8F6BF-5375-455C-9EA6-DF929625EA0E}">
        <p15:presenceInfo xmlns:p15="http://schemas.microsoft.com/office/powerpoint/2012/main" userId="B2B Contact" providerId="None"/>
      </p:ext>
    </p:extLst>
  </p:cmAuthor>
  <p:cmAuthor id="2" name="Microsoft Office User" initials="MOU" lastIdx="8"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F6B"/>
    <a:srgbClr val="1E1F1E"/>
    <a:srgbClr val="043534"/>
    <a:srgbClr val="1E272E"/>
    <a:srgbClr val="485460"/>
    <a:srgbClr val="2B6045"/>
    <a:srgbClr val="4EB1C8"/>
    <a:srgbClr val="0A3D62"/>
    <a:srgbClr val="62BED4"/>
    <a:srgbClr val="3C6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92913" autoAdjust="0"/>
  </p:normalViewPr>
  <p:slideViewPr>
    <p:cSldViewPr snapToGrid="0">
      <p:cViewPr varScale="1">
        <p:scale>
          <a:sx n="80" d="100"/>
          <a:sy n="80" d="100"/>
        </p:scale>
        <p:origin x="90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1491A-B284-425D-932C-1BEB84F95511}"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7007-85A9-4D56-8459-4BFD68BC858D}" type="slidenum">
              <a:rPr lang="en-US" smtClean="0"/>
              <a:t>‹#›</a:t>
            </a:fld>
            <a:endParaRPr lang="en-US"/>
          </a:p>
        </p:txBody>
      </p:sp>
    </p:spTree>
    <p:extLst>
      <p:ext uri="{BB962C8B-B14F-4D97-AF65-F5344CB8AC3E}">
        <p14:creationId xmlns:p14="http://schemas.microsoft.com/office/powerpoint/2010/main" val="283967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Cisco for Small Business?</a:t>
            </a:r>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1</a:t>
            </a:fld>
            <a:endParaRPr lang="en-US"/>
          </a:p>
        </p:txBody>
      </p:sp>
    </p:spTree>
    <p:extLst>
      <p:ext uri="{BB962C8B-B14F-4D97-AF65-F5344CB8AC3E}">
        <p14:creationId xmlns:p14="http://schemas.microsoft.com/office/powerpoint/2010/main" val="167291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3</a:t>
            </a:fld>
            <a:endParaRPr lang="en-US"/>
          </a:p>
        </p:txBody>
      </p:sp>
    </p:spTree>
    <p:extLst>
      <p:ext uri="{BB962C8B-B14F-4D97-AF65-F5344CB8AC3E}">
        <p14:creationId xmlns:p14="http://schemas.microsoft.com/office/powerpoint/2010/main" val="17600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9</a:t>
            </a:fld>
            <a:endParaRPr lang="en-US"/>
          </a:p>
        </p:txBody>
      </p:sp>
    </p:spTree>
    <p:extLst>
      <p:ext uri="{BB962C8B-B14F-4D97-AF65-F5344CB8AC3E}">
        <p14:creationId xmlns:p14="http://schemas.microsoft.com/office/powerpoint/2010/main" val="59554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15</a:t>
            </a:fld>
            <a:endParaRPr lang="en-US"/>
          </a:p>
        </p:txBody>
      </p:sp>
    </p:spTree>
    <p:extLst>
      <p:ext uri="{BB962C8B-B14F-4D97-AF65-F5344CB8AC3E}">
        <p14:creationId xmlns:p14="http://schemas.microsoft.com/office/powerpoint/2010/main" val="72178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9E33-7FF2-43C3-888E-05D95CD3E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249A-7308-4C49-B513-3B9391831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2FB53-AF5A-4C50-B9DC-267AA25A9B71}"/>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E0EFD562-4568-426D-8A76-B3B036146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C50B7-C651-4F75-B6EA-D3E311F614D2}"/>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30115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F545-BE3B-4A78-B355-8EBC4036C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374F4-AB9B-4376-B3B8-A055F833F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A274-9F5A-4C2B-A27C-C28B0F1F73B4}"/>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58823DB6-3BC2-4DEA-BA2C-15B29A311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F39D1-5710-4A5F-87FA-021EB7717C5D}"/>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18362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31BF9-A7FE-4154-84FC-09B6E80D9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6D2873-B339-4C19-ACE3-FEA6496B8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4DCDE-F36A-4128-8EE2-04A4B85EE69A}"/>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1CD1C535-BD9E-4F4E-AB93-5061BD009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5AD3B-286B-49E6-81FE-E5B40F0A5053}"/>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47556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A165-D2C5-4707-930C-FC42458EC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04402-BFB3-419B-82CE-2BCF952A6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BA7D6-F463-4DA7-8FD4-ADBA6834FF03}"/>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F5580615-5FBF-479C-BC46-AC1449652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09C88-279B-4A7F-92CD-DD1B949B40DA}"/>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22676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62FC-A078-4EB7-B549-F2EBD355D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368FA-07D2-49DC-B1E3-CD9DE536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F7983-5E5C-49F8-9F48-C48B2067725B}"/>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5211EDAC-B3C2-4C5B-8445-E1123A3E7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408B-5F6F-4051-B882-F0F7ED1EBACB}"/>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5538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0C1F-D443-40C7-BB04-BE341A1E9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65345-06B6-46B7-95B8-BBDCDD30CF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6EEF8-2F4A-4AAE-8B5B-F93DB24D1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6A188B-E763-412C-ADC1-6FB43DE2ABAB}"/>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E2EAB2AD-3609-4135-8E54-BDF177FB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BD038-B1CF-4218-91B4-DF6A858AAC49}"/>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20829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BA5C-1366-4C4E-BDA0-CC16EFFA7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B4008-3605-4CBE-A5D5-9EC23EA91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02B90-045A-43B3-84E7-1D9B2C391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1B20A-A751-4DF8-B4F1-41E7DB36D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CDC56-0494-4D41-A5C4-BC033C835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1D9BB7-6CDA-45E0-A9DE-46B6B32CC5A2}"/>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8" name="Footer Placeholder 7">
            <a:extLst>
              <a:ext uri="{FF2B5EF4-FFF2-40B4-BE49-F238E27FC236}">
                <a16:creationId xmlns:a16="http://schemas.microsoft.com/office/drawing/2014/main" id="{BD4A5F02-C4BB-4760-8191-B30D5745C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68535-6A7C-4D19-B893-D978C22CC6D2}"/>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57955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A39F-E635-4E65-8F46-536F567DD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35D67-7D7B-4B03-9EE4-EE2278A4896F}"/>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4" name="Footer Placeholder 3">
            <a:extLst>
              <a:ext uri="{FF2B5EF4-FFF2-40B4-BE49-F238E27FC236}">
                <a16:creationId xmlns:a16="http://schemas.microsoft.com/office/drawing/2014/main" id="{F49CB5B5-FCF5-4F18-AB36-9D2D35C0F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618D2-07CB-4577-9C08-62616685FFFA}"/>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7490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5FB4E-0F4B-4B49-9F11-205D016D292D}"/>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3" name="Footer Placeholder 2">
            <a:extLst>
              <a:ext uri="{FF2B5EF4-FFF2-40B4-BE49-F238E27FC236}">
                <a16:creationId xmlns:a16="http://schemas.microsoft.com/office/drawing/2014/main" id="{4D3B8695-D0B7-42EC-B29E-11770A2B9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15597-AD3D-4C7A-AA0C-74F8E4AAFC1C}"/>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14955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7A3-AB46-46E7-9F6F-BA6D13263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E4F01C-7F96-4085-B30D-267A2AF9D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6F39C-8AFF-4D52-B303-1D6D68BCA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2A257-B443-4B44-BDDD-EBFCED9EDBC4}"/>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DCB02B01-4942-4D80-A0D2-C5E630C9A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93A7D-7C8E-4D6D-955E-8C09B4BAA2BE}"/>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0620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2E64-CAB3-4518-B5CC-A4FAADE8A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C352C-794A-411D-84CA-67C2CF45F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7303F6-A689-4ADE-A580-CE0360800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AAA4D-6BA4-474C-8141-0CD393EA14CA}"/>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D8691E1E-7D43-4256-A2E8-D3F268D0F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E9913-51E9-4A0C-A580-5C2CDBDBABD0}"/>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99957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006D2-5E55-42B5-90AB-8AEA93F63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D0E78-446B-4D28-A8AF-AC1A1D6A9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EA825-7202-4F1C-8083-FB34FD87E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769F6AC8-802D-4047-90A1-CBFAE5C3E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0A9F7-8F3E-4476-9BE9-0EFC7A3A1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DE159-9C53-4A7A-A754-A1CD75F2BD05}" type="slidenum">
              <a:rPr lang="en-US" smtClean="0"/>
              <a:t>‹#›</a:t>
            </a:fld>
            <a:endParaRPr lang="en-US"/>
          </a:p>
        </p:txBody>
      </p:sp>
    </p:spTree>
    <p:extLst>
      <p:ext uri="{BB962C8B-B14F-4D97-AF65-F5344CB8AC3E}">
        <p14:creationId xmlns:p14="http://schemas.microsoft.com/office/powerpoint/2010/main" val="388807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sco.com/c/en/us/products/security/anyconnect-secure-mobility-client/index.html?socialshare=lightbox_anchor" TargetMode="External"/><Relationship Id="rId2" Type="http://schemas.openxmlformats.org/officeDocument/2006/relationships/hyperlink" Target="https://www.cisco.com/c/en/us/products/security/anyconnect-secure-mobility-client/index.html"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ww.cisco.com/c/en/us/products/security/secure-remote-worker-solution.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23.sv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room filled with furniture and a large window&#10;&#10;Description automatically generated">
            <a:extLst>
              <a:ext uri="{FF2B5EF4-FFF2-40B4-BE49-F238E27FC236}">
                <a16:creationId xmlns:a16="http://schemas.microsoft.com/office/drawing/2014/main" id="{C5C739ED-528A-4408-AF6B-F44D5D4849F7}"/>
              </a:ext>
            </a:extLst>
          </p:cNvPr>
          <p:cNvPicPr>
            <a:picLocks noChangeAspect="1"/>
          </p:cNvPicPr>
          <p:nvPr/>
        </p:nvPicPr>
        <p:blipFill rotWithShape="1">
          <a:blip r:embed="rId3">
            <a:alphaModFix/>
          </a:blip>
          <a:srcRect r="4128"/>
          <a:stretch/>
        </p:blipFill>
        <p:spPr>
          <a:xfrm>
            <a:off x="-1" y="1434595"/>
            <a:ext cx="12192001" cy="5423405"/>
          </a:xfrm>
          <a:prstGeom prst="rect">
            <a:avLst/>
          </a:prstGeom>
        </p:spPr>
      </p:pic>
      <p:sp>
        <p:nvSpPr>
          <p:cNvPr id="6" name="Rectangle 5">
            <a:extLst>
              <a:ext uri="{FF2B5EF4-FFF2-40B4-BE49-F238E27FC236}">
                <a16:creationId xmlns:a16="http://schemas.microsoft.com/office/drawing/2014/main" id="{39EB28C2-183A-4198-A213-CD1270E5772A}"/>
              </a:ext>
            </a:extLst>
          </p:cNvPr>
          <p:cNvSpPr/>
          <p:nvPr/>
        </p:nvSpPr>
        <p:spPr>
          <a:xfrm>
            <a:off x="-2" y="1437852"/>
            <a:ext cx="12192000" cy="542340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desk with a computer in a dark room&#10;&#10;Description automatically generated">
            <a:extLst>
              <a:ext uri="{FF2B5EF4-FFF2-40B4-BE49-F238E27FC236}">
                <a16:creationId xmlns:a16="http://schemas.microsoft.com/office/drawing/2014/main" id="{43E851A3-5C5C-4342-91FD-4C9A5DB5C709}"/>
              </a:ext>
            </a:extLst>
          </p:cNvPr>
          <p:cNvPicPr>
            <a:picLocks noChangeAspect="1"/>
          </p:cNvPicPr>
          <p:nvPr/>
        </p:nvPicPr>
        <p:blipFill>
          <a:blip r:embed="rId4">
            <a:extLst>
              <a:ext uri="{28A0092B-C50C-407E-A947-70E740481C1C}">
                <a14:useLocalDpi xmlns:a14="http://schemas.microsoft.com/office/drawing/2010/main" val="0"/>
              </a:ext>
            </a:extLst>
          </a:blip>
          <a:srcRect l="77193" t="100000" b="-89"/>
          <a:stretch>
            <a:fillRect/>
          </a:stretch>
        </p:blipFill>
        <p:spPr>
          <a:xfrm flipH="1">
            <a:off x="-12920" y="6858000"/>
            <a:ext cx="2084082" cy="6074"/>
          </a:xfrm>
          <a:custGeom>
            <a:avLst/>
            <a:gdLst>
              <a:gd name="connsiteX0" fmla="*/ 2084082 w 2084082"/>
              <a:gd name="connsiteY0" fmla="*/ 0 h 6074"/>
              <a:gd name="connsiteX1" fmla="*/ 0 w 2084082"/>
              <a:gd name="connsiteY1" fmla="*/ 0 h 6074"/>
              <a:gd name="connsiteX2" fmla="*/ 22388 w 2084082"/>
              <a:gd name="connsiteY2" fmla="*/ 1612 h 6074"/>
              <a:gd name="connsiteX3" fmla="*/ 208745 w 2084082"/>
              <a:gd name="connsiteY3" fmla="*/ 6074 h 6074"/>
              <a:gd name="connsiteX4" fmla="*/ 2084082 w 2084082"/>
              <a:gd name="connsiteY4" fmla="*/ 6073 h 6074"/>
              <a:gd name="connsiteX5" fmla="*/ 2084082 w 2084082"/>
              <a:gd name="connsiteY5" fmla="*/ 0 h 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082" h="6074">
                <a:moveTo>
                  <a:pt x="2084082" y="0"/>
                </a:moveTo>
                <a:lnTo>
                  <a:pt x="0" y="0"/>
                </a:lnTo>
                <a:lnTo>
                  <a:pt x="22388" y="1612"/>
                </a:lnTo>
                <a:cubicBezTo>
                  <a:pt x="84112" y="4575"/>
                  <a:pt x="146244" y="6074"/>
                  <a:pt x="208745" y="6074"/>
                </a:cubicBezTo>
                <a:lnTo>
                  <a:pt x="2084082" y="6073"/>
                </a:lnTo>
                <a:lnTo>
                  <a:pt x="2084082" y="0"/>
                </a:lnTo>
                <a:close/>
              </a:path>
            </a:pathLst>
          </a:custGeom>
        </p:spPr>
      </p:pic>
      <p:sp>
        <p:nvSpPr>
          <p:cNvPr id="18" name="Title 1">
            <a:extLst>
              <a:ext uri="{FF2B5EF4-FFF2-40B4-BE49-F238E27FC236}">
                <a16:creationId xmlns:a16="http://schemas.microsoft.com/office/drawing/2014/main" id="{057F33E2-E58C-442B-94BA-4208A55F69E5}"/>
              </a:ext>
            </a:extLst>
          </p:cNvPr>
          <p:cNvSpPr txBox="1">
            <a:spLocks/>
          </p:cNvSpPr>
          <p:nvPr/>
        </p:nvSpPr>
        <p:spPr>
          <a:xfrm>
            <a:off x="1370484" y="2954649"/>
            <a:ext cx="6224634" cy="2604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5000" dirty="0">
                <a:solidFill>
                  <a:schemeClr val="bg1"/>
                </a:solidFill>
              </a:rPr>
              <a:t>Why Your Business </a:t>
            </a:r>
            <a:r>
              <a:rPr lang="en-US" sz="5000" dirty="0">
                <a:solidFill>
                  <a:srgbClr val="20BF6B"/>
                </a:solidFill>
              </a:rPr>
              <a:t>Deserves Cisco Security</a:t>
            </a:r>
            <a:endParaRPr lang="en-US" sz="6400" dirty="0">
              <a:solidFill>
                <a:srgbClr val="20BF6B"/>
              </a:solidFill>
            </a:endParaRPr>
          </a:p>
        </p:txBody>
      </p:sp>
      <p:sp>
        <p:nvSpPr>
          <p:cNvPr id="19" name="Content Placeholder 3">
            <a:extLst>
              <a:ext uri="{FF2B5EF4-FFF2-40B4-BE49-F238E27FC236}">
                <a16:creationId xmlns:a16="http://schemas.microsoft.com/office/drawing/2014/main" id="{86AFC9AE-67F7-4A2A-8FCC-F0F924885C4B}"/>
              </a:ext>
            </a:extLst>
          </p:cNvPr>
          <p:cNvSpPr txBox="1">
            <a:spLocks/>
          </p:cNvSpPr>
          <p:nvPr/>
        </p:nvSpPr>
        <p:spPr>
          <a:xfrm>
            <a:off x="537555" y="6098003"/>
            <a:ext cx="1927349" cy="339725"/>
          </a:xfrm>
          <a:prstGeom prst="rect">
            <a:avLst/>
          </a:prstGeom>
        </p:spPr>
        <p:txBody>
          <a:bodyP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fld id="{EA613A20-A34C-D344-BD58-D0BA58CCC28E}" type="datetime4">
              <a:rPr lang="en-US" sz="1500" b="1" smtClean="0">
                <a:solidFill>
                  <a:srgbClr val="8C8C8C"/>
                </a:solidFill>
              </a:rPr>
              <a:t>October 6, 2020</a:t>
            </a:fld>
            <a:endParaRPr lang="en-US" sz="1500" b="1" dirty="0">
              <a:solidFill>
                <a:srgbClr val="8C8C8C"/>
              </a:solidFill>
            </a:endParaRPr>
          </a:p>
        </p:txBody>
      </p:sp>
      <p:sp>
        <p:nvSpPr>
          <p:cNvPr id="14" name="Freeform: Shape 13">
            <a:extLst>
              <a:ext uri="{FF2B5EF4-FFF2-40B4-BE49-F238E27FC236}">
                <a16:creationId xmlns:a16="http://schemas.microsoft.com/office/drawing/2014/main" id="{265C19E3-51C3-4B66-8C17-D54EE50DF586}"/>
              </a:ext>
            </a:extLst>
          </p:cNvPr>
          <p:cNvSpPr/>
          <p:nvPr/>
        </p:nvSpPr>
        <p:spPr>
          <a:xfrm>
            <a:off x="567664" y="1437852"/>
            <a:ext cx="619167" cy="968152"/>
          </a:xfrm>
          <a:custGeom>
            <a:avLst/>
            <a:gdLst>
              <a:gd name="connsiteX0" fmla="*/ 0 w 619167"/>
              <a:gd name="connsiteY0" fmla="*/ 0 h 968152"/>
              <a:gd name="connsiteX1" fmla="*/ 619167 w 619167"/>
              <a:gd name="connsiteY1" fmla="*/ 0 h 968152"/>
              <a:gd name="connsiteX2" fmla="*/ 619167 w 619167"/>
              <a:gd name="connsiteY2" fmla="*/ 913591 h 968152"/>
              <a:gd name="connsiteX3" fmla="*/ 564606 w 619167"/>
              <a:gd name="connsiteY3" fmla="*/ 968152 h 968152"/>
              <a:gd name="connsiteX4" fmla="*/ 54561 w 619167"/>
              <a:gd name="connsiteY4" fmla="*/ 968152 h 968152"/>
              <a:gd name="connsiteX5" fmla="*/ 0 w 619167"/>
              <a:gd name="connsiteY5" fmla="*/ 913591 h 968152"/>
              <a:gd name="connsiteX6" fmla="*/ 0 w 619167"/>
              <a:gd name="connsiteY6" fmla="*/ 0 h 9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68152">
                <a:moveTo>
                  <a:pt x="0" y="0"/>
                </a:moveTo>
                <a:lnTo>
                  <a:pt x="619167" y="0"/>
                </a:lnTo>
                <a:lnTo>
                  <a:pt x="619167" y="913591"/>
                </a:lnTo>
                <a:cubicBezTo>
                  <a:pt x="619167" y="943724"/>
                  <a:pt x="594739" y="968152"/>
                  <a:pt x="564606" y="968152"/>
                </a:cubicBezTo>
                <a:lnTo>
                  <a:pt x="54561" y="968152"/>
                </a:lnTo>
                <a:cubicBezTo>
                  <a:pt x="24428" y="968152"/>
                  <a:pt x="0" y="943724"/>
                  <a:pt x="0" y="913591"/>
                </a:cubicBez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253503F-7122-4DA5-B4BC-112D77F1CA96}"/>
              </a:ext>
            </a:extLst>
          </p:cNvPr>
          <p:cNvSpPr/>
          <p:nvPr/>
        </p:nvSpPr>
        <p:spPr>
          <a:xfrm>
            <a:off x="0" y="1968759"/>
            <a:ext cx="783940" cy="1224189"/>
          </a:xfrm>
          <a:custGeom>
            <a:avLst/>
            <a:gdLst>
              <a:gd name="connsiteX0" fmla="*/ 0 w 783940"/>
              <a:gd name="connsiteY0" fmla="*/ 0 h 1224189"/>
              <a:gd name="connsiteX1" fmla="*/ 681986 w 783940"/>
              <a:gd name="connsiteY1" fmla="*/ 0 h 1224189"/>
              <a:gd name="connsiteX2" fmla="*/ 783940 w 783940"/>
              <a:gd name="connsiteY2" fmla="*/ 101954 h 1224189"/>
              <a:gd name="connsiteX3" fmla="*/ 783940 w 783940"/>
              <a:gd name="connsiteY3" fmla="*/ 1122235 h 1224189"/>
              <a:gd name="connsiteX4" fmla="*/ 681986 w 783940"/>
              <a:gd name="connsiteY4" fmla="*/ 1224189 h 1224189"/>
              <a:gd name="connsiteX5" fmla="*/ 0 w 783940"/>
              <a:gd name="connsiteY5" fmla="*/ 1224189 h 1224189"/>
              <a:gd name="connsiteX6" fmla="*/ 0 w 783940"/>
              <a:gd name="connsiteY6" fmla="*/ 0 h 12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40" h="1224189">
                <a:moveTo>
                  <a:pt x="0" y="0"/>
                </a:moveTo>
                <a:lnTo>
                  <a:pt x="681986" y="0"/>
                </a:lnTo>
                <a:cubicBezTo>
                  <a:pt x="738294" y="0"/>
                  <a:pt x="783940" y="45646"/>
                  <a:pt x="783940" y="101954"/>
                </a:cubicBezTo>
                <a:lnTo>
                  <a:pt x="783940" y="1122235"/>
                </a:lnTo>
                <a:cubicBezTo>
                  <a:pt x="783940" y="1178543"/>
                  <a:pt x="738294" y="1224189"/>
                  <a:pt x="681986" y="1224189"/>
                </a:cubicBezTo>
                <a:lnTo>
                  <a:pt x="0" y="1224189"/>
                </a:ln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936000-A1E8-4BE8-9F00-BF4D4466924B}"/>
              </a:ext>
            </a:extLst>
          </p:cNvPr>
          <p:cNvSpPr/>
          <p:nvPr/>
        </p:nvSpPr>
        <p:spPr>
          <a:xfrm>
            <a:off x="11403605" y="5176607"/>
            <a:ext cx="788395" cy="1136196"/>
          </a:xfrm>
          <a:custGeom>
            <a:avLst/>
            <a:gdLst>
              <a:gd name="connsiteX0" fmla="*/ 99656 w 788395"/>
              <a:gd name="connsiteY0" fmla="*/ 0 h 1136196"/>
              <a:gd name="connsiteX1" fmla="*/ 788395 w 788395"/>
              <a:gd name="connsiteY1" fmla="*/ 0 h 1136196"/>
              <a:gd name="connsiteX2" fmla="*/ 788395 w 788395"/>
              <a:gd name="connsiteY2" fmla="*/ 1136196 h 1136196"/>
              <a:gd name="connsiteX3" fmla="*/ 99656 w 788395"/>
              <a:gd name="connsiteY3" fmla="*/ 1136196 h 1136196"/>
              <a:gd name="connsiteX4" fmla="*/ 0 w 788395"/>
              <a:gd name="connsiteY4" fmla="*/ 1036540 h 1136196"/>
              <a:gd name="connsiteX5" fmla="*/ 0 w 788395"/>
              <a:gd name="connsiteY5" fmla="*/ 99656 h 1136196"/>
              <a:gd name="connsiteX6" fmla="*/ 99656 w 788395"/>
              <a:gd name="connsiteY6" fmla="*/ 0 h 11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395" h="1136196">
                <a:moveTo>
                  <a:pt x="99656" y="0"/>
                </a:moveTo>
                <a:lnTo>
                  <a:pt x="788395" y="0"/>
                </a:lnTo>
                <a:lnTo>
                  <a:pt x="788395" y="1136196"/>
                </a:lnTo>
                <a:lnTo>
                  <a:pt x="99656" y="1136196"/>
                </a:lnTo>
                <a:cubicBezTo>
                  <a:pt x="44618" y="1136196"/>
                  <a:pt x="0" y="1091578"/>
                  <a:pt x="0" y="1036540"/>
                </a:cubicBezTo>
                <a:lnTo>
                  <a:pt x="0" y="99656"/>
                </a:lnTo>
                <a:cubicBezTo>
                  <a:pt x="0" y="44618"/>
                  <a:pt x="44618" y="0"/>
                  <a:pt x="99656"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06D9ED59-4A60-4A98-8361-BCFAF3BFA1DA}"/>
              </a:ext>
            </a:extLst>
          </p:cNvPr>
          <p:cNvSpPr/>
          <p:nvPr/>
        </p:nvSpPr>
        <p:spPr>
          <a:xfrm>
            <a:off x="11023326" y="5903325"/>
            <a:ext cx="619167" cy="954675"/>
          </a:xfrm>
          <a:custGeom>
            <a:avLst/>
            <a:gdLst>
              <a:gd name="connsiteX0" fmla="*/ 54561 w 619167"/>
              <a:gd name="connsiteY0" fmla="*/ 0 h 954675"/>
              <a:gd name="connsiteX1" fmla="*/ 564606 w 619167"/>
              <a:gd name="connsiteY1" fmla="*/ 0 h 954675"/>
              <a:gd name="connsiteX2" fmla="*/ 619167 w 619167"/>
              <a:gd name="connsiteY2" fmla="*/ 54561 h 954675"/>
              <a:gd name="connsiteX3" fmla="*/ 619167 w 619167"/>
              <a:gd name="connsiteY3" fmla="*/ 954675 h 954675"/>
              <a:gd name="connsiteX4" fmla="*/ 0 w 619167"/>
              <a:gd name="connsiteY4" fmla="*/ 954675 h 954675"/>
              <a:gd name="connsiteX5" fmla="*/ 0 w 619167"/>
              <a:gd name="connsiteY5" fmla="*/ 54561 h 954675"/>
              <a:gd name="connsiteX6" fmla="*/ 54561 w 619167"/>
              <a:gd name="connsiteY6" fmla="*/ 0 h 9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54675">
                <a:moveTo>
                  <a:pt x="54561" y="0"/>
                </a:moveTo>
                <a:lnTo>
                  <a:pt x="564606" y="0"/>
                </a:lnTo>
                <a:cubicBezTo>
                  <a:pt x="594739" y="0"/>
                  <a:pt x="619167" y="24428"/>
                  <a:pt x="619167" y="54561"/>
                </a:cubicBezTo>
                <a:lnTo>
                  <a:pt x="619167" y="954675"/>
                </a:lnTo>
                <a:lnTo>
                  <a:pt x="0" y="954675"/>
                </a:lnTo>
                <a:lnTo>
                  <a:pt x="0" y="54561"/>
                </a:lnTo>
                <a:cubicBezTo>
                  <a:pt x="0" y="24428"/>
                  <a:pt x="24428" y="0"/>
                  <a:pt x="54561"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FC2C215-22D5-4CD4-94CD-3CEC44153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6584" y="383237"/>
            <a:ext cx="752650" cy="602120"/>
          </a:xfrm>
          <a:prstGeom prst="rect">
            <a:avLst/>
          </a:prstGeom>
        </p:spPr>
      </p:pic>
    </p:spTree>
    <p:extLst>
      <p:ext uri="{BB962C8B-B14F-4D97-AF65-F5344CB8AC3E}">
        <p14:creationId xmlns:p14="http://schemas.microsoft.com/office/powerpoint/2010/main" val="387224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368901"/>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Protecting your employees’ devices</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1041894"/>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AMP for Endpoints</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7077075" y="1381122"/>
            <a:ext cx="6115051"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E25DC11E-3DAC-4D0B-98BB-332499102316}"/>
              </a:ext>
            </a:extLst>
          </p:cNvPr>
          <p:cNvSpPr/>
          <p:nvPr/>
        </p:nvSpPr>
        <p:spPr>
          <a:xfrm>
            <a:off x="8355144" y="630574"/>
            <a:ext cx="3760656" cy="707886"/>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Why do you need endpoint security?</a:t>
            </a:r>
          </a:p>
        </p:txBody>
      </p:sp>
      <p:sp>
        <p:nvSpPr>
          <p:cNvPr id="40" name="Rectangle 39">
            <a:extLst>
              <a:ext uri="{FF2B5EF4-FFF2-40B4-BE49-F238E27FC236}">
                <a16:creationId xmlns:a16="http://schemas.microsoft.com/office/drawing/2014/main" id="{1428B400-2E3F-4864-AD18-400BE4AD322D}"/>
              </a:ext>
            </a:extLst>
          </p:cNvPr>
          <p:cNvSpPr/>
          <p:nvPr/>
        </p:nvSpPr>
        <p:spPr>
          <a:xfrm>
            <a:off x="8355142" y="4073570"/>
            <a:ext cx="3522531"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Endpoint security helps you to find the threat fast and see what it has affected.</a:t>
            </a:r>
          </a:p>
        </p:txBody>
      </p:sp>
      <p:sp>
        <p:nvSpPr>
          <p:cNvPr id="44" name="Rectangle 43">
            <a:extLst>
              <a:ext uri="{FF2B5EF4-FFF2-40B4-BE49-F238E27FC236}">
                <a16:creationId xmlns:a16="http://schemas.microsoft.com/office/drawing/2014/main" id="{3A11EB76-F8E7-4FCB-A437-8E5AE3CA7E6C}"/>
              </a:ext>
            </a:extLst>
          </p:cNvPr>
          <p:cNvSpPr/>
          <p:nvPr/>
        </p:nvSpPr>
        <p:spPr>
          <a:xfrm>
            <a:off x="8355144" y="5214817"/>
            <a:ext cx="3522531"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Quickly stop threats from spreading and fast-track remediation.</a:t>
            </a:r>
          </a:p>
        </p:txBody>
      </p:sp>
      <p:sp>
        <p:nvSpPr>
          <p:cNvPr id="46" name="Rectangle 45">
            <a:extLst>
              <a:ext uri="{FF2B5EF4-FFF2-40B4-BE49-F238E27FC236}">
                <a16:creationId xmlns:a16="http://schemas.microsoft.com/office/drawing/2014/main" id="{3792DA27-29C5-47C4-B0BE-204F4A88304B}"/>
              </a:ext>
            </a:extLst>
          </p:cNvPr>
          <p:cNvSpPr/>
          <p:nvPr/>
        </p:nvSpPr>
        <p:spPr>
          <a:xfrm>
            <a:off x="571471" y="1768486"/>
            <a:ext cx="3543330" cy="2042995"/>
          </a:xfrm>
          <a:prstGeom prst="rect">
            <a:avLst/>
          </a:prstGeom>
        </p:spPr>
        <p:txBody>
          <a:bodyPr wrap="square">
            <a:spAutoFit/>
          </a:bodyPr>
          <a:lstStyle/>
          <a:p>
            <a:pPr>
              <a:lnSpc>
                <a:spcPct val="114000"/>
              </a:lnSpc>
              <a:spcAft>
                <a:spcPts val="900"/>
              </a:spcAft>
            </a:pPr>
            <a:r>
              <a:rPr lang="en-US" sz="1400" dirty="0">
                <a:solidFill>
                  <a:srgbClr val="1E272E"/>
                </a:solidFill>
                <a:cs typeface="Arial" panose="020B0604020202020204" pitchFamily="34" charset="0"/>
              </a:rPr>
              <a:t>Cisco Advanced Malware Protection (AMP) for Endpoints prevents threats at the point of entry and then continuously tracks every file it allows onto your endpoints, such as mobile devices, laptops, desktop PCs, and more. This enables you to uncover the most advanced threats—including fileless malware and ransomware.</a:t>
            </a:r>
          </a:p>
        </p:txBody>
      </p:sp>
      <p:pic>
        <p:nvPicPr>
          <p:cNvPr id="3" name="Picture 2" descr="A screenshot of a computer screen&#10;&#10;Description automatically generated">
            <a:extLst>
              <a:ext uri="{FF2B5EF4-FFF2-40B4-BE49-F238E27FC236}">
                <a16:creationId xmlns:a16="http://schemas.microsoft.com/office/drawing/2014/main" id="{553928E6-0A5F-4C11-A5B2-B85E816FBDEA}"/>
              </a:ext>
            </a:extLst>
          </p:cNvPr>
          <p:cNvPicPr>
            <a:picLocks noChangeAspect="1"/>
          </p:cNvPicPr>
          <p:nvPr/>
        </p:nvPicPr>
        <p:blipFill rotWithShape="1">
          <a:blip r:embed="rId2">
            <a:extLst>
              <a:ext uri="{28A0092B-C50C-407E-A947-70E740481C1C}">
                <a14:useLocalDpi xmlns:a14="http://schemas.microsoft.com/office/drawing/2010/main" val="0"/>
              </a:ext>
            </a:extLst>
          </a:blip>
          <a:srcRect l="6963" t="1421" r="6963" b="-1421"/>
          <a:stretch/>
        </p:blipFill>
        <p:spPr>
          <a:xfrm>
            <a:off x="4392742" y="1655335"/>
            <a:ext cx="3294523" cy="2156146"/>
          </a:xfrm>
          <a:prstGeom prst="rect">
            <a:avLst/>
          </a:prstGeom>
        </p:spPr>
      </p:pic>
      <p:sp>
        <p:nvSpPr>
          <p:cNvPr id="18" name="Rectangle 17">
            <a:extLst>
              <a:ext uri="{FF2B5EF4-FFF2-40B4-BE49-F238E27FC236}">
                <a16:creationId xmlns:a16="http://schemas.microsoft.com/office/drawing/2014/main" id="{F4F93BF4-6823-4E97-8E78-549F13BF9B8A}"/>
              </a:ext>
            </a:extLst>
          </p:cNvPr>
          <p:cNvSpPr/>
          <p:nvPr/>
        </p:nvSpPr>
        <p:spPr>
          <a:xfrm>
            <a:off x="8355143" y="1479050"/>
            <a:ext cx="3522531"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Laptops and mobiles are the most vulnerable endpoints for small businesses. </a:t>
            </a:r>
          </a:p>
        </p:txBody>
      </p:sp>
      <p:sp>
        <p:nvSpPr>
          <p:cNvPr id="12" name="Rectangle 11">
            <a:extLst>
              <a:ext uri="{FF2B5EF4-FFF2-40B4-BE49-F238E27FC236}">
                <a16:creationId xmlns:a16="http://schemas.microsoft.com/office/drawing/2014/main" id="{7BA4B704-3B07-44F7-A856-FB2F678C522D}"/>
              </a:ext>
            </a:extLst>
          </p:cNvPr>
          <p:cNvSpPr/>
          <p:nvPr/>
        </p:nvSpPr>
        <p:spPr>
          <a:xfrm>
            <a:off x="8355141" y="2603560"/>
            <a:ext cx="3522531"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As malware becomes more evasive, traditional antivirus falls short in protecting your endpoints.</a:t>
            </a:r>
          </a:p>
        </p:txBody>
      </p:sp>
      <p:sp>
        <p:nvSpPr>
          <p:cNvPr id="14" name="Rectangle 13">
            <a:extLst>
              <a:ext uri="{FF2B5EF4-FFF2-40B4-BE49-F238E27FC236}">
                <a16:creationId xmlns:a16="http://schemas.microsoft.com/office/drawing/2014/main" id="{6F37FE7E-BDBF-466E-A7DD-04FF3E50A8C0}"/>
              </a:ext>
            </a:extLst>
          </p:cNvPr>
          <p:cNvSpPr/>
          <p:nvPr/>
        </p:nvSpPr>
        <p:spPr>
          <a:xfrm>
            <a:off x="571470" y="4137963"/>
            <a:ext cx="6936830" cy="1615827"/>
          </a:xfrm>
          <a:prstGeom prst="rect">
            <a:avLst/>
          </a:prstGeom>
        </p:spPr>
        <p:txBody>
          <a:bodyPr wrap="square">
            <a:spAutoFit/>
          </a:bodyPr>
          <a:lstStyle/>
          <a:p>
            <a:pPr>
              <a:spcAft>
                <a:spcPts val="900"/>
              </a:spcAft>
            </a:pPr>
            <a:r>
              <a:rPr lang="en-US" sz="1400" b="1" dirty="0"/>
              <a:t>Prevent: </a:t>
            </a:r>
            <a:r>
              <a:rPr lang="en-US" sz="1400" dirty="0"/>
              <a:t>Block known malware automatically leveraging the best global threat intelligence and enforce Zero Trust by blocking risky endpoints from gaining access to applications.</a:t>
            </a:r>
          </a:p>
          <a:p>
            <a:pPr>
              <a:spcAft>
                <a:spcPts val="900"/>
              </a:spcAft>
            </a:pPr>
            <a:r>
              <a:rPr lang="en-US" sz="1400" b="1" dirty="0"/>
              <a:t>Detect: </a:t>
            </a:r>
            <a:r>
              <a:rPr lang="en-US" sz="1400" dirty="0"/>
              <a:t>Run complex queries and advanced investigations across all endpoints, and continuously monitor all file activity to detect stealthy malware.</a:t>
            </a:r>
          </a:p>
          <a:p>
            <a:pPr>
              <a:spcAft>
                <a:spcPts val="900"/>
              </a:spcAft>
            </a:pPr>
            <a:r>
              <a:rPr lang="en-US" sz="1400" b="1" dirty="0"/>
              <a:t>Respond: </a:t>
            </a:r>
            <a:r>
              <a:rPr lang="en-US" sz="1400" dirty="0"/>
              <a:t>Rapidly contain the attack by isolating an infected endpoint and remediating malware across PCs, Macs, Linux, servers, and mobile devices (Android and iOS).</a:t>
            </a:r>
            <a:endParaRPr lang="en-US" sz="1400" dirty="0">
              <a:solidFill>
                <a:srgbClr val="1E272E"/>
              </a:solidFill>
              <a:cs typeface="Arial" panose="020B0604020202020204" pitchFamily="34" charset="0"/>
            </a:endParaRPr>
          </a:p>
        </p:txBody>
      </p:sp>
    </p:spTree>
    <p:extLst>
      <p:ext uri="{BB962C8B-B14F-4D97-AF65-F5344CB8AC3E}">
        <p14:creationId xmlns:p14="http://schemas.microsoft.com/office/powerpoint/2010/main" val="122328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368901"/>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Security for your users wherever they are</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123561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Umbrella</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7077075" y="1381122"/>
            <a:ext cx="6115051"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E25DC11E-3DAC-4D0B-98BB-332499102316}"/>
              </a:ext>
            </a:extLst>
          </p:cNvPr>
          <p:cNvSpPr/>
          <p:nvPr/>
        </p:nvSpPr>
        <p:spPr>
          <a:xfrm>
            <a:off x="8355144" y="710611"/>
            <a:ext cx="3760656" cy="707886"/>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Why do you need DNS-layer security?</a:t>
            </a:r>
          </a:p>
        </p:txBody>
      </p:sp>
      <p:sp>
        <p:nvSpPr>
          <p:cNvPr id="46" name="Rectangle 45">
            <a:extLst>
              <a:ext uri="{FF2B5EF4-FFF2-40B4-BE49-F238E27FC236}">
                <a16:creationId xmlns:a16="http://schemas.microsoft.com/office/drawing/2014/main" id="{3792DA27-29C5-47C4-B0BE-204F4A88304B}"/>
              </a:ext>
            </a:extLst>
          </p:cNvPr>
          <p:cNvSpPr/>
          <p:nvPr/>
        </p:nvSpPr>
        <p:spPr>
          <a:xfrm>
            <a:off x="571470" y="1797543"/>
            <a:ext cx="3221521" cy="4469300"/>
          </a:xfrm>
          <a:prstGeom prst="rect">
            <a:avLst/>
          </a:prstGeom>
        </p:spPr>
        <p:txBody>
          <a:bodyPr wrap="square">
            <a:spAutoFit/>
          </a:bodyPr>
          <a:lstStyle/>
          <a:p>
            <a:pPr>
              <a:lnSpc>
                <a:spcPct val="114000"/>
              </a:lnSpc>
              <a:spcAft>
                <a:spcPts val="900"/>
              </a:spcAft>
            </a:pPr>
            <a:r>
              <a:rPr lang="en-US" sz="1400" dirty="0"/>
              <a:t>Your users work from many locations and devices. They no longer need the VPN to get work done — they use cloud applications, many of which have not been vetted by IT. What if you had a fast, easy way to protect users and enforce acceptable use policies?</a:t>
            </a:r>
          </a:p>
          <a:p>
            <a:pPr>
              <a:lnSpc>
                <a:spcPct val="114000"/>
              </a:lnSpc>
              <a:spcAft>
                <a:spcPts val="900"/>
              </a:spcAft>
            </a:pPr>
            <a:r>
              <a:rPr lang="en-US" sz="1400" dirty="0">
                <a:solidFill>
                  <a:srgbClr val="1E272E"/>
                </a:solidFill>
                <a:cs typeface="Arial" panose="020B0604020202020204" pitchFamily="34" charset="0"/>
              </a:rPr>
              <a:t>Cisco Umbrella helps protect your users both on and off the network by blocking malicious Internet destinations before a connection is ever established.</a:t>
            </a:r>
          </a:p>
          <a:p>
            <a:pPr>
              <a:lnSpc>
                <a:spcPct val="114000"/>
              </a:lnSpc>
              <a:spcAft>
                <a:spcPts val="900"/>
              </a:spcAft>
            </a:pPr>
            <a:r>
              <a:rPr lang="en-US" sz="1400" dirty="0">
                <a:solidFill>
                  <a:srgbClr val="1E272E"/>
                </a:solidFill>
                <a:cs typeface="Arial" panose="020B0604020202020204" pitchFamily="34" charset="0"/>
              </a:rPr>
              <a:t>And </a:t>
            </a:r>
            <a:r>
              <a:rPr lang="en-US" sz="1400" dirty="0"/>
              <a:t>because Umbrella is delivered from the cloud, it is the easiest way to protect your users everywhere in minutes.</a:t>
            </a:r>
            <a:endParaRPr lang="en-US" sz="1400" dirty="0">
              <a:solidFill>
                <a:srgbClr val="1E272E"/>
              </a:solidFill>
              <a:cs typeface="Arial" panose="020B0604020202020204" pitchFamily="34" charset="0"/>
            </a:endParaRPr>
          </a:p>
          <a:p>
            <a:pPr>
              <a:lnSpc>
                <a:spcPct val="114000"/>
              </a:lnSpc>
              <a:spcAft>
                <a:spcPts val="900"/>
              </a:spcAft>
            </a:pPr>
            <a:endParaRPr lang="en-US" sz="1400" dirty="0">
              <a:solidFill>
                <a:srgbClr val="1E272E"/>
              </a:solidFill>
              <a:cs typeface="Arial" panose="020B0604020202020204" pitchFamily="34" charset="0"/>
            </a:endParaRPr>
          </a:p>
          <a:p>
            <a:pPr>
              <a:lnSpc>
                <a:spcPct val="114000"/>
              </a:lnSpc>
              <a:spcAft>
                <a:spcPts val="900"/>
              </a:spcAft>
            </a:pPr>
            <a:endParaRPr lang="en-US" sz="1400" dirty="0">
              <a:solidFill>
                <a:srgbClr val="1E272E"/>
              </a:solidFill>
              <a:cs typeface="Arial" panose="020B0604020202020204" pitchFamily="34" charset="0"/>
            </a:endParaRPr>
          </a:p>
        </p:txBody>
      </p:sp>
      <p:sp>
        <p:nvSpPr>
          <p:cNvPr id="17" name="Rectangle 16">
            <a:extLst>
              <a:ext uri="{FF2B5EF4-FFF2-40B4-BE49-F238E27FC236}">
                <a16:creationId xmlns:a16="http://schemas.microsoft.com/office/drawing/2014/main" id="{C2F3CF4E-517A-4834-9649-8CDE2A39FCDE}"/>
              </a:ext>
            </a:extLst>
          </p:cNvPr>
          <p:cNvSpPr/>
          <p:nvPr/>
        </p:nvSpPr>
        <p:spPr>
          <a:xfrm>
            <a:off x="8355144" y="1622952"/>
            <a:ext cx="3522531"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By enforcing security at the DNS and IP layers, Umbrella blocks requests to malware, ransomware, phishing, and botnets before a connection is even established.</a:t>
            </a:r>
          </a:p>
        </p:txBody>
      </p:sp>
      <p:sp>
        <p:nvSpPr>
          <p:cNvPr id="18" name="Rectangle 17">
            <a:extLst>
              <a:ext uri="{FF2B5EF4-FFF2-40B4-BE49-F238E27FC236}">
                <a16:creationId xmlns:a16="http://schemas.microsoft.com/office/drawing/2014/main" id="{F4F93BF4-6823-4E97-8E78-549F13BF9B8A}"/>
              </a:ext>
            </a:extLst>
          </p:cNvPr>
          <p:cNvSpPr/>
          <p:nvPr/>
        </p:nvSpPr>
        <p:spPr>
          <a:xfrm>
            <a:off x="8355143" y="3692608"/>
            <a:ext cx="3522531"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Monitoring DNS requests can be an easy way to reduce blind spots and provide better accuracy and detection of compromised systems, improving network protection.</a:t>
            </a:r>
          </a:p>
        </p:txBody>
      </p:sp>
      <p:pic>
        <p:nvPicPr>
          <p:cNvPr id="5" name="Graphic 4">
            <a:extLst>
              <a:ext uri="{FF2B5EF4-FFF2-40B4-BE49-F238E27FC236}">
                <a16:creationId xmlns:a16="http://schemas.microsoft.com/office/drawing/2014/main" id="{10B46AFA-8896-4728-A1A4-3172C3928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8851" y="1353910"/>
            <a:ext cx="3477236" cy="2084612"/>
          </a:xfrm>
          <a:prstGeom prst="rect">
            <a:avLst/>
          </a:prstGeom>
        </p:spPr>
      </p:pic>
    </p:spTree>
    <p:extLst>
      <p:ext uri="{BB962C8B-B14F-4D97-AF65-F5344CB8AC3E}">
        <p14:creationId xmlns:p14="http://schemas.microsoft.com/office/powerpoint/2010/main" val="207758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368901"/>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Get user &amp; device trust</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123561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Duo</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7251405" y="1206792"/>
            <a:ext cx="5766392"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E25DC11E-3DAC-4D0B-98BB-332499102316}"/>
              </a:ext>
            </a:extLst>
          </p:cNvPr>
          <p:cNvSpPr/>
          <p:nvPr/>
        </p:nvSpPr>
        <p:spPr>
          <a:xfrm>
            <a:off x="8355144" y="710611"/>
            <a:ext cx="3760656" cy="707886"/>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Why do you need Multi-Factor Authentication?</a:t>
            </a:r>
          </a:p>
        </p:txBody>
      </p:sp>
      <p:sp>
        <p:nvSpPr>
          <p:cNvPr id="46" name="Rectangle 45">
            <a:extLst>
              <a:ext uri="{FF2B5EF4-FFF2-40B4-BE49-F238E27FC236}">
                <a16:creationId xmlns:a16="http://schemas.microsoft.com/office/drawing/2014/main" id="{3792DA27-29C5-47C4-B0BE-204F4A88304B}"/>
              </a:ext>
            </a:extLst>
          </p:cNvPr>
          <p:cNvSpPr/>
          <p:nvPr/>
        </p:nvSpPr>
        <p:spPr>
          <a:xfrm>
            <a:off x="571470" y="1755237"/>
            <a:ext cx="3488802" cy="3617144"/>
          </a:xfrm>
          <a:prstGeom prst="rect">
            <a:avLst/>
          </a:prstGeom>
        </p:spPr>
        <p:txBody>
          <a:bodyPr wrap="square">
            <a:spAutoFit/>
          </a:bodyPr>
          <a:lstStyle/>
          <a:p>
            <a:pPr>
              <a:lnSpc>
                <a:spcPct val="114000"/>
              </a:lnSpc>
              <a:spcAft>
                <a:spcPts val="900"/>
              </a:spcAft>
            </a:pPr>
            <a:r>
              <a:rPr lang="en-US" sz="1400" dirty="0">
                <a:solidFill>
                  <a:srgbClr val="1E272E"/>
                </a:solidFill>
                <a:cs typeface="Arial" panose="020B0604020202020204" pitchFamily="34" charset="0"/>
              </a:rPr>
              <a:t>Cisco Duo </a:t>
            </a:r>
            <a:r>
              <a:rPr lang="en-US" sz="1400" dirty="0"/>
              <a:t>verifies the identity of all users with strong two-factor authentication before granting access to your applications.</a:t>
            </a:r>
          </a:p>
          <a:p>
            <a:pPr>
              <a:lnSpc>
                <a:spcPct val="114000"/>
              </a:lnSpc>
              <a:spcAft>
                <a:spcPts val="900"/>
              </a:spcAft>
            </a:pPr>
            <a:r>
              <a:rPr lang="en-US" sz="1400" dirty="0"/>
              <a:t>After verifying user identities, Duo checks that their devices meet your security standards - safeguarding against vulnerable or compromised endpoints.</a:t>
            </a:r>
            <a:endParaRPr lang="en-US" sz="1400" dirty="0">
              <a:solidFill>
                <a:srgbClr val="1E272E"/>
              </a:solidFill>
              <a:cs typeface="Arial" panose="020B0604020202020204" pitchFamily="34" charset="0"/>
            </a:endParaRPr>
          </a:p>
          <a:p>
            <a:pPr>
              <a:lnSpc>
                <a:spcPct val="114000"/>
              </a:lnSpc>
              <a:spcAft>
                <a:spcPts val="900"/>
              </a:spcAft>
            </a:pPr>
            <a:r>
              <a:rPr lang="en-US" sz="1400" dirty="0"/>
              <a:t>Duo is engineered to provide a simple, streamlined login experience for every user and any application, and as a cloud-based solution, it integrates easily with your existing technology.</a:t>
            </a:r>
            <a:endParaRPr lang="en-US" sz="1400" dirty="0">
              <a:solidFill>
                <a:srgbClr val="1E272E"/>
              </a:solidFill>
              <a:cs typeface="Arial" panose="020B0604020202020204" pitchFamily="34" charset="0"/>
            </a:endParaRPr>
          </a:p>
          <a:p>
            <a:pPr>
              <a:lnSpc>
                <a:spcPct val="114000"/>
              </a:lnSpc>
              <a:spcAft>
                <a:spcPts val="900"/>
              </a:spcAft>
            </a:pPr>
            <a:endParaRPr lang="en-US" sz="1400" dirty="0">
              <a:solidFill>
                <a:srgbClr val="1E272E"/>
              </a:solidFill>
              <a:cs typeface="Arial" panose="020B0604020202020204" pitchFamily="34" charset="0"/>
            </a:endParaRPr>
          </a:p>
        </p:txBody>
      </p:sp>
      <p:sp>
        <p:nvSpPr>
          <p:cNvPr id="15" name="Rectangle 14">
            <a:extLst>
              <a:ext uri="{FF2B5EF4-FFF2-40B4-BE49-F238E27FC236}">
                <a16:creationId xmlns:a16="http://schemas.microsoft.com/office/drawing/2014/main" id="{CB70FF7A-BD13-4689-9FCE-04E443FA7F04}"/>
              </a:ext>
            </a:extLst>
          </p:cNvPr>
          <p:cNvSpPr/>
          <p:nvPr/>
        </p:nvSpPr>
        <p:spPr>
          <a:xfrm>
            <a:off x="8355144" y="1748112"/>
            <a:ext cx="3506890" cy="3208571"/>
          </a:xfrm>
          <a:prstGeom prst="rect">
            <a:avLst/>
          </a:prstGeom>
        </p:spPr>
        <p:txBody>
          <a:bodyPr wrap="square">
            <a:spAutoFit/>
          </a:bodyPr>
          <a:lstStyle/>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80% of security breaches involve compromised passwords.</a:t>
            </a:r>
            <a:r>
              <a:rPr lang="en-US" sz="2000" baseline="30000" dirty="0">
                <a:solidFill>
                  <a:schemeClr val="bg1"/>
                </a:solidFill>
                <a:cs typeface="Arial" panose="020B0604020202020204" pitchFamily="34" charset="0"/>
              </a:rPr>
              <a:t>1</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Verify user identities in seconds.</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Protect any application on any device.</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Enforce secure access to your applications and data.</a:t>
            </a:r>
          </a:p>
        </p:txBody>
      </p:sp>
      <p:pic>
        <p:nvPicPr>
          <p:cNvPr id="5" name="Picture 4" descr="A person sitting in front of a computer&#10;&#10;Description automatically generated">
            <a:extLst>
              <a:ext uri="{FF2B5EF4-FFF2-40B4-BE49-F238E27FC236}">
                <a16:creationId xmlns:a16="http://schemas.microsoft.com/office/drawing/2014/main" id="{6B13A147-1BB0-4C60-8E5E-D9DE63E8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065" y="1299323"/>
            <a:ext cx="3010188" cy="2921452"/>
          </a:xfrm>
          <a:prstGeom prst="roundRect">
            <a:avLst>
              <a:gd name="adj" fmla="val 50000"/>
            </a:avLst>
          </a:prstGeom>
          <a:ln w="38100">
            <a:solidFill>
              <a:srgbClr val="20BF6B"/>
            </a:solidFill>
          </a:ln>
        </p:spPr>
      </p:pic>
      <p:sp>
        <p:nvSpPr>
          <p:cNvPr id="6" name="Rectangle 5">
            <a:extLst>
              <a:ext uri="{FF2B5EF4-FFF2-40B4-BE49-F238E27FC236}">
                <a16:creationId xmlns:a16="http://schemas.microsoft.com/office/drawing/2014/main" id="{EEE64820-DE4E-447A-B0DE-595DDD4CDC32}"/>
              </a:ext>
            </a:extLst>
          </p:cNvPr>
          <p:cNvSpPr/>
          <p:nvPr/>
        </p:nvSpPr>
        <p:spPr>
          <a:xfrm>
            <a:off x="8730378" y="5372381"/>
            <a:ext cx="3010188" cy="461665"/>
          </a:xfrm>
          <a:prstGeom prst="rect">
            <a:avLst/>
          </a:prstGeom>
        </p:spPr>
        <p:txBody>
          <a:bodyPr wrap="square">
            <a:spAutoFit/>
          </a:bodyPr>
          <a:lstStyle/>
          <a:p>
            <a:r>
              <a:rPr lang="en-US" sz="1200" baseline="30000" dirty="0"/>
              <a:t>1. </a:t>
            </a:r>
            <a:r>
              <a:rPr lang="en-US" sz="1200" dirty="0"/>
              <a:t>2019 Data Breach Investigations Report, Verizon - via DBIR Interactive</a:t>
            </a:r>
          </a:p>
        </p:txBody>
      </p:sp>
    </p:spTree>
    <p:extLst>
      <p:ext uri="{BB962C8B-B14F-4D97-AF65-F5344CB8AC3E}">
        <p14:creationId xmlns:p14="http://schemas.microsoft.com/office/powerpoint/2010/main" val="299603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368901"/>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Simplify secure endpoint access</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123561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AnyConnect</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7251405" y="1206792"/>
            <a:ext cx="5766392"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E25DC11E-3DAC-4D0B-98BB-332499102316}"/>
              </a:ext>
            </a:extLst>
          </p:cNvPr>
          <p:cNvSpPr/>
          <p:nvPr/>
        </p:nvSpPr>
        <p:spPr>
          <a:xfrm>
            <a:off x="8355144" y="710611"/>
            <a:ext cx="3760656" cy="400110"/>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Why do you need a VPN?</a:t>
            </a:r>
          </a:p>
        </p:txBody>
      </p:sp>
      <p:sp>
        <p:nvSpPr>
          <p:cNvPr id="46" name="Rectangle 45">
            <a:extLst>
              <a:ext uri="{FF2B5EF4-FFF2-40B4-BE49-F238E27FC236}">
                <a16:creationId xmlns:a16="http://schemas.microsoft.com/office/drawing/2014/main" id="{3792DA27-29C5-47C4-B0BE-204F4A88304B}"/>
              </a:ext>
            </a:extLst>
          </p:cNvPr>
          <p:cNvSpPr/>
          <p:nvPr/>
        </p:nvSpPr>
        <p:spPr>
          <a:xfrm>
            <a:off x="571470" y="1755237"/>
            <a:ext cx="3488802" cy="3986412"/>
          </a:xfrm>
          <a:prstGeom prst="rect">
            <a:avLst/>
          </a:prstGeom>
        </p:spPr>
        <p:txBody>
          <a:bodyPr wrap="square">
            <a:spAutoFit/>
          </a:bodyPr>
          <a:lstStyle/>
          <a:p>
            <a:pPr lvl="0"/>
            <a:r>
              <a:rPr lang="en-US" sz="1400" dirty="0"/>
              <a:t>Empower your employees to work from anywhere, on company laptops or personal mobile devices, at any time.</a:t>
            </a:r>
          </a:p>
          <a:p>
            <a:pPr lvl="0"/>
            <a:endParaRPr lang="en-US" sz="1400" dirty="0"/>
          </a:p>
          <a:p>
            <a:pPr lvl="0"/>
            <a:r>
              <a:rPr lang="en-US" sz="1400" dirty="0"/>
              <a:t>AnyConnect simplifies secure endpoint access and provides the security necessary to help keep your organization safe and protected as you enable more remote workers. </a:t>
            </a:r>
          </a:p>
          <a:p>
            <a:pPr lvl="0"/>
            <a:endParaRPr lang="en-US" sz="1400" dirty="0"/>
          </a:p>
          <a:p>
            <a:pPr lvl="0"/>
            <a:r>
              <a:rPr lang="en-US" sz="1400" dirty="0"/>
              <a:t>AnyConnect can be deployed with a range of features and flexible licensing options to meet your needs.</a:t>
            </a:r>
          </a:p>
          <a:p>
            <a:pPr lvl="0"/>
            <a:endParaRPr lang="en-US" sz="1400" dirty="0"/>
          </a:p>
          <a:p>
            <a:pPr lvl="0"/>
            <a:r>
              <a:rPr lang="en-US" sz="1400" dirty="0"/>
              <a:t>Learn more about </a:t>
            </a:r>
            <a:r>
              <a:rPr lang="en-US" sz="1400" u="sng" dirty="0">
                <a:solidFill>
                  <a:srgbClr val="20BF6B"/>
                </a:solidFill>
                <a:hlinkClick r:id="rId2">
                  <a:extLst>
                    <a:ext uri="{A12FA001-AC4F-418D-AE19-62706E023703}">
                      <ahyp:hlinkClr xmlns:ahyp="http://schemas.microsoft.com/office/drawing/2018/hyperlinkcolor" val="tx"/>
                    </a:ext>
                  </a:extLst>
                </a:hlinkClick>
              </a:rPr>
              <a:t>AnyConnect</a:t>
            </a:r>
            <a:r>
              <a:rPr lang="en-US" sz="1400" dirty="0">
                <a:solidFill>
                  <a:srgbClr val="20BF6B"/>
                </a:solidFill>
              </a:rPr>
              <a:t>,</a:t>
            </a:r>
            <a:r>
              <a:rPr lang="en-US" sz="1400" dirty="0"/>
              <a:t> how it can easily </a:t>
            </a:r>
            <a:r>
              <a:rPr lang="en-US" sz="1400" u="sng" dirty="0">
                <a:solidFill>
                  <a:srgbClr val="20BF6B"/>
                </a:solidFill>
                <a:hlinkClick r:id="rId3" tooltip="https://www.cisco.com/c/en/us/products/security/anyconnect-secure-mobility-client/index.html?socialshare=lightbox_anchor">
                  <a:extLst>
                    <a:ext uri="{A12FA001-AC4F-418D-AE19-62706E023703}">
                      <ahyp:hlinkClr xmlns:ahyp="http://schemas.microsoft.com/office/drawing/2018/hyperlinkcolor" val="tx"/>
                    </a:ext>
                  </a:extLst>
                </a:hlinkClick>
              </a:rPr>
              <a:t>integrate with Duo</a:t>
            </a:r>
            <a:r>
              <a:rPr lang="en-US" sz="1400" u="sng" dirty="0">
                <a:solidFill>
                  <a:srgbClr val="20BF6B"/>
                </a:solidFill>
              </a:rPr>
              <a:t>,</a:t>
            </a:r>
            <a:r>
              <a:rPr lang="en-US" sz="1400" dirty="0"/>
              <a:t> and other tools you can use to </a:t>
            </a:r>
            <a:r>
              <a:rPr lang="en-US" sz="1400" u="sng" dirty="0">
                <a:solidFill>
                  <a:srgbClr val="20BF6B"/>
                </a:solidFill>
                <a:hlinkClick r:id="rId4">
                  <a:extLst>
                    <a:ext uri="{A12FA001-AC4F-418D-AE19-62706E023703}">
                      <ahyp:hlinkClr xmlns:ahyp="http://schemas.microsoft.com/office/drawing/2018/hyperlinkcolor" val="tx"/>
                    </a:ext>
                  </a:extLst>
                </a:hlinkClick>
              </a:rPr>
              <a:t>secure your remote workforce</a:t>
            </a:r>
            <a:r>
              <a:rPr lang="en-US" sz="1400" dirty="0"/>
              <a:t>. </a:t>
            </a:r>
          </a:p>
          <a:p>
            <a:pPr>
              <a:lnSpc>
                <a:spcPct val="114000"/>
              </a:lnSpc>
              <a:spcAft>
                <a:spcPts val="900"/>
              </a:spcAft>
            </a:pPr>
            <a:endParaRPr lang="en-US" sz="1400" dirty="0">
              <a:solidFill>
                <a:srgbClr val="1E272E"/>
              </a:solidFill>
              <a:cs typeface="Arial" panose="020B0604020202020204" pitchFamily="34" charset="0"/>
            </a:endParaRPr>
          </a:p>
        </p:txBody>
      </p:sp>
      <p:sp>
        <p:nvSpPr>
          <p:cNvPr id="15" name="Rectangle 14">
            <a:extLst>
              <a:ext uri="{FF2B5EF4-FFF2-40B4-BE49-F238E27FC236}">
                <a16:creationId xmlns:a16="http://schemas.microsoft.com/office/drawing/2014/main" id="{CB70FF7A-BD13-4689-9FCE-04E443FA7F04}"/>
              </a:ext>
            </a:extLst>
          </p:cNvPr>
          <p:cNvSpPr/>
          <p:nvPr/>
        </p:nvSpPr>
        <p:spPr>
          <a:xfrm>
            <a:off x="8355144" y="1235224"/>
            <a:ext cx="3506890" cy="5363007"/>
          </a:xfrm>
          <a:prstGeom prst="rect">
            <a:avLst/>
          </a:prstGeom>
        </p:spPr>
        <p:txBody>
          <a:bodyPr wrap="square">
            <a:spAutoFit/>
          </a:bodyPr>
          <a:lstStyle/>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Enable remote workers to access your corporate network securely</a:t>
            </a:r>
            <a:endParaRPr lang="en-US" sz="2000" baseline="30000" dirty="0">
              <a:solidFill>
                <a:schemeClr val="bg1"/>
              </a:solidFill>
              <a:cs typeface="Arial" panose="020B0604020202020204" pitchFamily="34" charset="0"/>
            </a:endParaRP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Ensure that sensitive data is transmitted across your network securely</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Defend against threats, no matter where they are and make your security investments work harder for you by integrating your VPN solution with multi-factor authentication, DNS-layer security, and endpoint security</a:t>
            </a:r>
          </a:p>
          <a:p>
            <a:pPr marL="342900" indent="-342900">
              <a:spcAft>
                <a:spcPts val="900"/>
              </a:spcAft>
              <a:buFont typeface="Arial" panose="020B0604020202020204" pitchFamily="34" charset="0"/>
              <a:buChar char="•"/>
            </a:pPr>
            <a:endParaRPr lang="en-US" sz="2000" dirty="0">
              <a:solidFill>
                <a:schemeClr val="bg1"/>
              </a:solidFill>
              <a:cs typeface="Arial" panose="020B0604020202020204" pitchFamily="34" charset="0"/>
            </a:endParaRPr>
          </a:p>
        </p:txBody>
      </p:sp>
      <p:pic>
        <p:nvPicPr>
          <p:cNvPr id="14" name="Picture 13">
            <a:extLst>
              <a:ext uri="{FF2B5EF4-FFF2-40B4-BE49-F238E27FC236}">
                <a16:creationId xmlns:a16="http://schemas.microsoft.com/office/drawing/2014/main" id="{24A47611-2F58-794E-8D41-FDC1901F50B9}"/>
              </a:ext>
            </a:extLst>
          </p:cNvPr>
          <p:cNvPicPr>
            <a:picLocks noChangeAspect="1"/>
          </p:cNvPicPr>
          <p:nvPr/>
        </p:nvPicPr>
        <p:blipFill rotWithShape="1">
          <a:blip r:embed="rId5"/>
          <a:srcRect r="66745" b="7058"/>
          <a:stretch/>
        </p:blipFill>
        <p:spPr>
          <a:xfrm>
            <a:off x="5092441" y="1468403"/>
            <a:ext cx="2012691" cy="1960597"/>
          </a:xfrm>
          <a:prstGeom prst="ellipse">
            <a:avLst/>
          </a:prstGeom>
        </p:spPr>
      </p:pic>
      <p:sp>
        <p:nvSpPr>
          <p:cNvPr id="2" name="Oval 1">
            <a:extLst>
              <a:ext uri="{FF2B5EF4-FFF2-40B4-BE49-F238E27FC236}">
                <a16:creationId xmlns:a16="http://schemas.microsoft.com/office/drawing/2014/main" id="{973832B9-1A91-7647-B7F2-F5836A82CB00}"/>
              </a:ext>
            </a:extLst>
          </p:cNvPr>
          <p:cNvSpPr/>
          <p:nvPr/>
        </p:nvSpPr>
        <p:spPr>
          <a:xfrm>
            <a:off x="4803820" y="1235615"/>
            <a:ext cx="2537138" cy="2512137"/>
          </a:xfrm>
          <a:prstGeom prst="ellipse">
            <a:avLst/>
          </a:prstGeom>
          <a:noFill/>
          <a:ln w="31750">
            <a:solidFill>
              <a:srgbClr val="20B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75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368901"/>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Harness the power of Talos threat intelligence </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123561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Talos threat intelligence</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7251405" y="1206792"/>
            <a:ext cx="5766392"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3792DA27-29C5-47C4-B0BE-204F4A88304B}"/>
              </a:ext>
            </a:extLst>
          </p:cNvPr>
          <p:cNvSpPr/>
          <p:nvPr/>
        </p:nvSpPr>
        <p:spPr>
          <a:xfrm>
            <a:off x="571469" y="1755237"/>
            <a:ext cx="7042311" cy="569515"/>
          </a:xfrm>
          <a:prstGeom prst="rect">
            <a:avLst/>
          </a:prstGeom>
        </p:spPr>
        <p:txBody>
          <a:bodyPr wrap="square">
            <a:spAutoFit/>
          </a:bodyPr>
          <a:lstStyle/>
          <a:p>
            <a:pPr>
              <a:lnSpc>
                <a:spcPct val="114000"/>
              </a:lnSpc>
              <a:spcAft>
                <a:spcPts val="900"/>
              </a:spcAft>
            </a:pPr>
            <a:r>
              <a:rPr lang="en-US" sz="1400" dirty="0">
                <a:solidFill>
                  <a:srgbClr val="1E272E"/>
                </a:solidFill>
                <a:cs typeface="Arial" panose="020B0604020202020204" pitchFamily="34" charset="0"/>
              </a:rPr>
              <a:t>Talos tracks threats across end points, networks, cloud environments, web, and email providing a comprehensive understanding of cyber threats and solid, actionable intelligence.</a:t>
            </a:r>
          </a:p>
        </p:txBody>
      </p:sp>
      <p:sp>
        <p:nvSpPr>
          <p:cNvPr id="15" name="Rectangle 14">
            <a:extLst>
              <a:ext uri="{FF2B5EF4-FFF2-40B4-BE49-F238E27FC236}">
                <a16:creationId xmlns:a16="http://schemas.microsoft.com/office/drawing/2014/main" id="{CB70FF7A-BD13-4689-9FCE-04E443FA7F04}"/>
              </a:ext>
            </a:extLst>
          </p:cNvPr>
          <p:cNvSpPr/>
          <p:nvPr/>
        </p:nvSpPr>
        <p:spPr>
          <a:xfrm>
            <a:off x="8220269" y="1748112"/>
            <a:ext cx="3760237" cy="2285241"/>
          </a:xfrm>
          <a:prstGeom prst="rect">
            <a:avLst/>
          </a:prstGeom>
        </p:spPr>
        <p:txBody>
          <a:bodyPr wrap="square">
            <a:spAutoFit/>
          </a:bodyPr>
          <a:lstStyle/>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Talos security intelligence is the industry’s most powerful cyber threat protection. </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19.7B threats blocked per day</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600B emails inspected per day</a:t>
            </a:r>
          </a:p>
          <a:p>
            <a:pPr marL="342900" indent="-342900">
              <a:spcAft>
                <a:spcPts val="900"/>
              </a:spcAft>
              <a:buFont typeface="Arial" panose="020B0604020202020204" pitchFamily="34" charset="0"/>
              <a:buChar char="•"/>
            </a:pPr>
            <a:r>
              <a:rPr lang="en-US" sz="2000" dirty="0">
                <a:solidFill>
                  <a:schemeClr val="bg1"/>
                </a:solidFill>
                <a:cs typeface="Arial" panose="020B0604020202020204" pitchFamily="34" charset="0"/>
              </a:rPr>
              <a:t>1.5M malware samples per day</a:t>
            </a:r>
          </a:p>
        </p:txBody>
      </p:sp>
      <p:pic>
        <p:nvPicPr>
          <p:cNvPr id="3" name="Graphic 2">
            <a:extLst>
              <a:ext uri="{FF2B5EF4-FFF2-40B4-BE49-F238E27FC236}">
                <a16:creationId xmlns:a16="http://schemas.microsoft.com/office/drawing/2014/main" id="{5CB21D59-BDEF-4355-BE71-C8B09E7B9F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6618" y="801655"/>
            <a:ext cx="2984681" cy="633114"/>
          </a:xfrm>
          <a:prstGeom prst="rect">
            <a:avLst/>
          </a:prstGeom>
        </p:spPr>
      </p:pic>
      <p:grpSp>
        <p:nvGrpSpPr>
          <p:cNvPr id="23" name="Group 22">
            <a:extLst>
              <a:ext uri="{FF2B5EF4-FFF2-40B4-BE49-F238E27FC236}">
                <a16:creationId xmlns:a16="http://schemas.microsoft.com/office/drawing/2014/main" id="{773EFC3E-4ED4-4452-A6DC-1FCFB3E64B1F}"/>
              </a:ext>
            </a:extLst>
          </p:cNvPr>
          <p:cNvGrpSpPr/>
          <p:nvPr/>
        </p:nvGrpSpPr>
        <p:grpSpPr>
          <a:xfrm>
            <a:off x="452389" y="2646972"/>
            <a:ext cx="6417673" cy="2586630"/>
            <a:chOff x="452389" y="3453867"/>
            <a:chExt cx="6417673" cy="2586630"/>
          </a:xfrm>
        </p:grpSpPr>
        <p:sp>
          <p:nvSpPr>
            <p:cNvPr id="8" name="Rectangle: Rounded Corners 7">
              <a:extLst>
                <a:ext uri="{FF2B5EF4-FFF2-40B4-BE49-F238E27FC236}">
                  <a16:creationId xmlns:a16="http://schemas.microsoft.com/office/drawing/2014/main" id="{4F467C7F-B302-4366-A76D-4DBA9361CC2E}"/>
                </a:ext>
              </a:extLst>
            </p:cNvPr>
            <p:cNvSpPr/>
            <p:nvPr/>
          </p:nvSpPr>
          <p:spPr>
            <a:xfrm>
              <a:off x="914248" y="3946121"/>
              <a:ext cx="5635690" cy="1695713"/>
            </a:xfrm>
            <a:prstGeom prst="roundRect">
              <a:avLst/>
            </a:prstGeom>
            <a:noFill/>
            <a:ln w="44450" cap="rnd">
              <a:solidFill>
                <a:srgbClr val="20BF6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BFDD67-F924-47AB-B40D-59C3824B0159}"/>
                </a:ext>
              </a:extLst>
            </p:cNvPr>
            <p:cNvSpPr/>
            <p:nvPr/>
          </p:nvSpPr>
          <p:spPr>
            <a:xfrm>
              <a:off x="3125187" y="3898094"/>
              <a:ext cx="946751" cy="13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6A66E0D-09D9-49D9-8FBA-C9B86527FF80}"/>
                </a:ext>
              </a:extLst>
            </p:cNvPr>
            <p:cNvGrpSpPr/>
            <p:nvPr/>
          </p:nvGrpSpPr>
          <p:grpSpPr>
            <a:xfrm>
              <a:off x="3125187" y="3453867"/>
              <a:ext cx="1084863" cy="1023711"/>
              <a:chOff x="3125188" y="3327558"/>
              <a:chExt cx="1199148" cy="1237127"/>
            </a:xfrm>
          </p:grpSpPr>
          <p:pic>
            <p:nvPicPr>
              <p:cNvPr id="4" name="Graphic 3">
                <a:extLst>
                  <a:ext uri="{FF2B5EF4-FFF2-40B4-BE49-F238E27FC236}">
                    <a16:creationId xmlns:a16="http://schemas.microsoft.com/office/drawing/2014/main" id="{2AC2EDED-94B2-4613-9FE5-4475F9CBB3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2094" y="3373620"/>
                <a:ext cx="592242" cy="1145001"/>
              </a:xfrm>
              <a:prstGeom prst="rect">
                <a:avLst/>
              </a:prstGeom>
            </p:spPr>
          </p:pic>
          <p:pic>
            <p:nvPicPr>
              <p:cNvPr id="7" name="Graphic 6">
                <a:extLst>
                  <a:ext uri="{FF2B5EF4-FFF2-40B4-BE49-F238E27FC236}">
                    <a16:creationId xmlns:a16="http://schemas.microsoft.com/office/drawing/2014/main" id="{CE034791-6546-47AE-B07F-A4840A2E36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5188" y="3327558"/>
                <a:ext cx="565920" cy="1237127"/>
              </a:xfrm>
              <a:prstGeom prst="rect">
                <a:avLst/>
              </a:prstGeom>
            </p:spPr>
          </p:pic>
        </p:grpSp>
        <p:pic>
          <p:nvPicPr>
            <p:cNvPr id="18" name="Graphic 17">
              <a:extLst>
                <a:ext uri="{FF2B5EF4-FFF2-40B4-BE49-F238E27FC236}">
                  <a16:creationId xmlns:a16="http://schemas.microsoft.com/office/drawing/2014/main" id="{2C25FD94-51FF-4066-BE3E-9FB6FA3CDA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2389" y="5204272"/>
              <a:ext cx="1031938" cy="836225"/>
            </a:xfrm>
            <a:prstGeom prst="rect">
              <a:avLst/>
            </a:prstGeom>
          </p:spPr>
        </p:pic>
        <p:pic>
          <p:nvPicPr>
            <p:cNvPr id="19" name="Graphic 18">
              <a:extLst>
                <a:ext uri="{FF2B5EF4-FFF2-40B4-BE49-F238E27FC236}">
                  <a16:creationId xmlns:a16="http://schemas.microsoft.com/office/drawing/2014/main" id="{3A2DCD44-B7DC-4A72-AA4A-2385D2DCD8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18515" y="5229181"/>
              <a:ext cx="1131103" cy="750221"/>
            </a:xfrm>
            <a:prstGeom prst="rect">
              <a:avLst/>
            </a:prstGeom>
          </p:spPr>
        </p:pic>
        <p:pic>
          <p:nvPicPr>
            <p:cNvPr id="20" name="Graphic 19">
              <a:extLst>
                <a:ext uri="{FF2B5EF4-FFF2-40B4-BE49-F238E27FC236}">
                  <a16:creationId xmlns:a16="http://schemas.microsoft.com/office/drawing/2014/main" id="{B4CB8E29-8DE6-42F3-A157-122175B430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35170" y="5105605"/>
              <a:ext cx="934892" cy="934892"/>
            </a:xfrm>
            <a:prstGeom prst="rect">
              <a:avLst/>
            </a:prstGeom>
          </p:spPr>
        </p:pic>
        <p:sp>
          <p:nvSpPr>
            <p:cNvPr id="22" name="Rectangle 21">
              <a:extLst>
                <a:ext uri="{FF2B5EF4-FFF2-40B4-BE49-F238E27FC236}">
                  <a16:creationId xmlns:a16="http://schemas.microsoft.com/office/drawing/2014/main" id="{3CCD3695-53A0-40D4-9E83-00C86E6EE5DE}"/>
                </a:ext>
              </a:extLst>
            </p:cNvPr>
            <p:cNvSpPr/>
            <p:nvPr/>
          </p:nvSpPr>
          <p:spPr>
            <a:xfrm>
              <a:off x="4028214" y="5594350"/>
              <a:ext cx="759686" cy="95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2DEF8E7D-9137-4E92-8179-D562497F6AF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28214" y="5207591"/>
              <a:ext cx="1131103" cy="771811"/>
            </a:xfrm>
            <a:prstGeom prst="rect">
              <a:avLst/>
            </a:prstGeom>
          </p:spPr>
        </p:pic>
      </p:grpSp>
      <p:sp>
        <p:nvSpPr>
          <p:cNvPr id="27" name="Rectangle 26">
            <a:extLst>
              <a:ext uri="{FF2B5EF4-FFF2-40B4-BE49-F238E27FC236}">
                <a16:creationId xmlns:a16="http://schemas.microsoft.com/office/drawing/2014/main" id="{526BB737-65D1-4799-8D02-402816E5A420}"/>
              </a:ext>
            </a:extLst>
          </p:cNvPr>
          <p:cNvSpPr/>
          <p:nvPr/>
        </p:nvSpPr>
        <p:spPr>
          <a:xfrm>
            <a:off x="1072754" y="3718710"/>
            <a:ext cx="5329862" cy="501419"/>
          </a:xfrm>
          <a:prstGeom prst="rect">
            <a:avLst/>
          </a:prstGeom>
        </p:spPr>
        <p:txBody>
          <a:bodyPr wrap="square">
            <a:spAutoFit/>
          </a:bodyPr>
          <a:lstStyle/>
          <a:p>
            <a:pPr algn="ctr">
              <a:lnSpc>
                <a:spcPct val="114000"/>
              </a:lnSpc>
              <a:spcAft>
                <a:spcPts val="900"/>
              </a:spcAft>
            </a:pPr>
            <a:r>
              <a:rPr lang="en-US" sz="1200" dirty="0">
                <a:solidFill>
                  <a:srgbClr val="1E272E"/>
                </a:solidFill>
                <a:cs typeface="Arial" panose="020B0604020202020204" pitchFamily="34" charset="0"/>
              </a:rPr>
              <a:t>When you own a Cisco security product, you’re automatically harnessing the power of Talos threat intelligence, which Cisco integrates into every solution. </a:t>
            </a:r>
          </a:p>
        </p:txBody>
      </p:sp>
    </p:spTree>
    <p:extLst>
      <p:ext uri="{BB962C8B-B14F-4D97-AF65-F5344CB8AC3E}">
        <p14:creationId xmlns:p14="http://schemas.microsoft.com/office/powerpoint/2010/main" val="428129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computer&#10;&#10;Description automatically generated">
            <a:extLst>
              <a:ext uri="{FF2B5EF4-FFF2-40B4-BE49-F238E27FC236}">
                <a16:creationId xmlns:a16="http://schemas.microsoft.com/office/drawing/2014/main" id="{862EE334-C825-42D1-85EE-DB8F5462A445}"/>
              </a:ext>
            </a:extLst>
          </p:cNvPr>
          <p:cNvPicPr>
            <a:picLocks noChangeAspect="1"/>
          </p:cNvPicPr>
          <p:nvPr/>
        </p:nvPicPr>
        <p:blipFill rotWithShape="1">
          <a:blip r:embed="rId3">
            <a:extLst>
              <a:ext uri="{28A0092B-C50C-407E-A947-70E740481C1C}">
                <a14:useLocalDpi xmlns:a14="http://schemas.microsoft.com/office/drawing/2010/main" val="0"/>
              </a:ext>
            </a:extLst>
          </a:blip>
          <a:srcRect l="10013" r="2667"/>
          <a:stretch/>
        </p:blipFill>
        <p:spPr>
          <a:xfrm>
            <a:off x="0" y="-1"/>
            <a:ext cx="5187822" cy="6890595"/>
          </a:xfrm>
          <a:prstGeom prst="rect">
            <a:avLst/>
          </a:prstGeom>
        </p:spPr>
      </p:pic>
      <p:sp>
        <p:nvSpPr>
          <p:cNvPr id="27" name="Rectangle 26">
            <a:extLst>
              <a:ext uri="{FF2B5EF4-FFF2-40B4-BE49-F238E27FC236}">
                <a16:creationId xmlns:a16="http://schemas.microsoft.com/office/drawing/2014/main" id="{1B858748-8153-4734-85AA-9D46EAF89390}"/>
              </a:ext>
            </a:extLst>
          </p:cNvPr>
          <p:cNvSpPr/>
          <p:nvPr/>
        </p:nvSpPr>
        <p:spPr>
          <a:xfrm>
            <a:off x="1" y="-338"/>
            <a:ext cx="5187820" cy="6858338"/>
          </a:xfrm>
          <a:prstGeom prst="rect">
            <a:avLst/>
          </a:prstGeom>
          <a:solidFill>
            <a:srgbClr val="1E272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F4C0F528-2DED-47E2-9ECE-02F6BF708801}"/>
              </a:ext>
            </a:extLst>
          </p:cNvPr>
          <p:cNvSpPr>
            <a:spLocks noGrp="1"/>
          </p:cNvSpPr>
          <p:nvPr>
            <p:ph type="subTitle" idx="1"/>
          </p:nvPr>
        </p:nvSpPr>
        <p:spPr>
          <a:xfrm>
            <a:off x="5570377" y="1079926"/>
            <a:ext cx="6410130" cy="980923"/>
          </a:xfrm>
        </p:spPr>
        <p:txBody>
          <a:bodyPr>
            <a:noAutofit/>
          </a:bodyPr>
          <a:lstStyle/>
          <a:p>
            <a:pPr algn="l"/>
            <a:r>
              <a:rPr lang="en-US" sz="2000" dirty="0">
                <a:solidFill>
                  <a:srgbClr val="1E272E"/>
                </a:solidFill>
                <a:cs typeface="Arial" panose="020B0604020202020204" pitchFamily="34" charset="0"/>
              </a:rPr>
              <a:t>Let us show you how easy it can be to protect your entire organization so you can run your business fearlessly.</a:t>
            </a:r>
          </a:p>
        </p:txBody>
      </p:sp>
      <p:pic>
        <p:nvPicPr>
          <p:cNvPr id="12" name="Picture 11" descr="A desk with a computer in a dark room&#10;&#10;Description automatically generated">
            <a:extLst>
              <a:ext uri="{FF2B5EF4-FFF2-40B4-BE49-F238E27FC236}">
                <a16:creationId xmlns:a16="http://schemas.microsoft.com/office/drawing/2014/main" id="{46F8322F-7036-4444-8251-5B937157CB60}"/>
              </a:ext>
            </a:extLst>
          </p:cNvPr>
          <p:cNvPicPr>
            <a:picLocks noChangeAspect="1"/>
          </p:cNvPicPr>
          <p:nvPr/>
        </p:nvPicPr>
        <p:blipFill>
          <a:blip r:embed="rId4">
            <a:extLst>
              <a:ext uri="{28A0092B-C50C-407E-A947-70E740481C1C}">
                <a14:useLocalDpi xmlns:a14="http://schemas.microsoft.com/office/drawing/2010/main" val="0"/>
              </a:ext>
            </a:extLst>
          </a:blip>
          <a:srcRect l="77193" t="100000" b="-89"/>
          <a:stretch>
            <a:fillRect/>
          </a:stretch>
        </p:blipFill>
        <p:spPr>
          <a:xfrm flipH="1">
            <a:off x="-12920" y="6858000"/>
            <a:ext cx="2084082" cy="6074"/>
          </a:xfrm>
          <a:custGeom>
            <a:avLst/>
            <a:gdLst>
              <a:gd name="connsiteX0" fmla="*/ 2084082 w 2084082"/>
              <a:gd name="connsiteY0" fmla="*/ 0 h 6074"/>
              <a:gd name="connsiteX1" fmla="*/ 0 w 2084082"/>
              <a:gd name="connsiteY1" fmla="*/ 0 h 6074"/>
              <a:gd name="connsiteX2" fmla="*/ 22388 w 2084082"/>
              <a:gd name="connsiteY2" fmla="*/ 1612 h 6074"/>
              <a:gd name="connsiteX3" fmla="*/ 208745 w 2084082"/>
              <a:gd name="connsiteY3" fmla="*/ 6074 h 6074"/>
              <a:gd name="connsiteX4" fmla="*/ 2084082 w 2084082"/>
              <a:gd name="connsiteY4" fmla="*/ 6073 h 6074"/>
              <a:gd name="connsiteX5" fmla="*/ 2084082 w 2084082"/>
              <a:gd name="connsiteY5" fmla="*/ 0 h 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082" h="6074">
                <a:moveTo>
                  <a:pt x="2084082" y="0"/>
                </a:moveTo>
                <a:lnTo>
                  <a:pt x="0" y="0"/>
                </a:lnTo>
                <a:lnTo>
                  <a:pt x="22388" y="1612"/>
                </a:lnTo>
                <a:cubicBezTo>
                  <a:pt x="84112" y="4575"/>
                  <a:pt x="146244" y="6074"/>
                  <a:pt x="208745" y="6074"/>
                </a:cubicBezTo>
                <a:lnTo>
                  <a:pt x="2084082" y="6073"/>
                </a:lnTo>
                <a:lnTo>
                  <a:pt x="2084082" y="0"/>
                </a:lnTo>
                <a:close/>
              </a:path>
            </a:pathLst>
          </a:custGeom>
        </p:spPr>
      </p:pic>
      <p:grpSp>
        <p:nvGrpSpPr>
          <p:cNvPr id="11" name="Group 10">
            <a:extLst>
              <a:ext uri="{FF2B5EF4-FFF2-40B4-BE49-F238E27FC236}">
                <a16:creationId xmlns:a16="http://schemas.microsoft.com/office/drawing/2014/main" id="{B37D9E74-005B-436C-860E-06FBC8E7DC0C}"/>
              </a:ext>
            </a:extLst>
          </p:cNvPr>
          <p:cNvGrpSpPr/>
          <p:nvPr/>
        </p:nvGrpSpPr>
        <p:grpSpPr>
          <a:xfrm>
            <a:off x="463420" y="2761787"/>
            <a:ext cx="4220548" cy="1398453"/>
            <a:chOff x="463420" y="2761787"/>
            <a:chExt cx="4220548" cy="1398453"/>
          </a:xfrm>
        </p:grpSpPr>
        <p:sp>
          <p:nvSpPr>
            <p:cNvPr id="9" name="Rectangle 8">
              <a:extLst>
                <a:ext uri="{FF2B5EF4-FFF2-40B4-BE49-F238E27FC236}">
                  <a16:creationId xmlns:a16="http://schemas.microsoft.com/office/drawing/2014/main" id="{951D03C9-9DF8-4070-A782-5244544CB214}"/>
                </a:ext>
              </a:extLst>
            </p:cNvPr>
            <p:cNvSpPr/>
            <p:nvPr/>
          </p:nvSpPr>
          <p:spPr>
            <a:xfrm>
              <a:off x="551752" y="3052555"/>
              <a:ext cx="3985896" cy="830997"/>
            </a:xfrm>
            <a:prstGeom prst="rect">
              <a:avLst/>
            </a:prstGeom>
          </p:spPr>
          <p:txBody>
            <a:bodyPr wrap="square">
              <a:spAutoFit/>
            </a:bodyPr>
            <a:lstStyle/>
            <a:p>
              <a:pPr algn="ctr"/>
              <a:r>
                <a:rPr lang="en-US" sz="2400" b="1" dirty="0">
                  <a:solidFill>
                    <a:schemeClr val="bg1"/>
                  </a:solidFill>
                  <a:cs typeface="Arial" panose="020B0604020202020204" pitchFamily="34" charset="0"/>
                </a:rPr>
                <a:t>You build your business,</a:t>
              </a:r>
            </a:p>
            <a:p>
              <a:pPr algn="ctr"/>
              <a:r>
                <a:rPr lang="en-US" sz="2400" b="1" dirty="0">
                  <a:solidFill>
                    <a:srgbClr val="20BF6B"/>
                  </a:solidFill>
                  <a:cs typeface="Arial" panose="020B0604020202020204" pitchFamily="34" charset="0"/>
                </a:rPr>
                <a:t>we’ll secure it.</a:t>
              </a:r>
            </a:p>
          </p:txBody>
        </p:sp>
        <p:sp>
          <p:nvSpPr>
            <p:cNvPr id="10" name="Rectangle: Rounded Corners 9">
              <a:extLst>
                <a:ext uri="{FF2B5EF4-FFF2-40B4-BE49-F238E27FC236}">
                  <a16:creationId xmlns:a16="http://schemas.microsoft.com/office/drawing/2014/main" id="{8D3D639C-FEE1-4A27-9804-3B2DF1BF320A}"/>
                </a:ext>
              </a:extLst>
            </p:cNvPr>
            <p:cNvSpPr/>
            <p:nvPr/>
          </p:nvSpPr>
          <p:spPr>
            <a:xfrm>
              <a:off x="463420" y="2761787"/>
              <a:ext cx="4220548" cy="1398453"/>
            </a:xfrm>
            <a:prstGeom prst="roundRect">
              <a:avLst>
                <a:gd name="adj" fmla="val 8812"/>
              </a:avLst>
            </a:prstGeom>
            <a:noFill/>
            <a:ln>
              <a:solidFill>
                <a:srgbClr val="20B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6C664793-2DF2-42DE-B14B-6DCF24FA7FC6}"/>
              </a:ext>
            </a:extLst>
          </p:cNvPr>
          <p:cNvGrpSpPr/>
          <p:nvPr/>
        </p:nvGrpSpPr>
        <p:grpSpPr>
          <a:xfrm>
            <a:off x="5666102" y="3354439"/>
            <a:ext cx="6026506" cy="826599"/>
            <a:chOff x="7712284" y="4032498"/>
            <a:chExt cx="1929904" cy="2706237"/>
          </a:xfrm>
        </p:grpSpPr>
        <p:sp>
          <p:nvSpPr>
            <p:cNvPr id="38" name="Rectangle: Rounded Corners 37">
              <a:extLst>
                <a:ext uri="{FF2B5EF4-FFF2-40B4-BE49-F238E27FC236}">
                  <a16:creationId xmlns:a16="http://schemas.microsoft.com/office/drawing/2014/main" id="{198F0FFE-F285-4DAE-8C46-02609DB1ABEE}"/>
                </a:ext>
              </a:extLst>
            </p:cNvPr>
            <p:cNvSpPr/>
            <p:nvPr/>
          </p:nvSpPr>
          <p:spPr>
            <a:xfrm>
              <a:off x="7712285" y="4032498"/>
              <a:ext cx="1929903" cy="2466299"/>
            </a:xfrm>
            <a:prstGeom prst="roundRect">
              <a:avLst>
                <a:gd name="adj" fmla="val 12389"/>
              </a:avLst>
            </a:prstGeom>
            <a:solidFill>
              <a:srgbClr val="485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C99EC9-8663-4FCA-8209-CF72B8272547}"/>
                </a:ext>
              </a:extLst>
            </p:cNvPr>
            <p:cNvSpPr/>
            <p:nvPr/>
          </p:nvSpPr>
          <p:spPr>
            <a:xfrm>
              <a:off x="7712284" y="4622685"/>
              <a:ext cx="1902580" cy="2116050"/>
            </a:xfrm>
            <a:prstGeom prst="rect">
              <a:avLst/>
            </a:prstGeom>
          </p:spPr>
          <p:txBody>
            <a:bodyPr wrap="square">
              <a:spAutoFit/>
            </a:bodyPr>
            <a:lstStyle/>
            <a:p>
              <a:pPr algn="ctr"/>
              <a:r>
                <a:rPr lang="en-US" b="1" dirty="0">
                  <a:solidFill>
                    <a:schemeClr val="bg1"/>
                  </a:solidFill>
                  <a:cs typeface="Arial" panose="020B0604020202020204" pitchFamily="34" charset="0"/>
                </a:rPr>
                <a:t>Solution demos</a:t>
              </a:r>
            </a:p>
            <a:p>
              <a:pPr algn="ctr"/>
              <a:r>
                <a:rPr lang="en-US" b="1" dirty="0">
                  <a:solidFill>
                    <a:schemeClr val="bg1"/>
                  </a:solidFill>
                  <a:cs typeface="Arial" panose="020B0604020202020204" pitchFamily="34" charset="0"/>
                </a:rPr>
                <a:t> </a:t>
              </a:r>
            </a:p>
          </p:txBody>
        </p:sp>
      </p:grpSp>
      <p:grpSp>
        <p:nvGrpSpPr>
          <p:cNvPr id="43" name="Group 42">
            <a:extLst>
              <a:ext uri="{FF2B5EF4-FFF2-40B4-BE49-F238E27FC236}">
                <a16:creationId xmlns:a16="http://schemas.microsoft.com/office/drawing/2014/main" id="{8B544899-6EA8-451D-8669-66EB024D2F79}"/>
              </a:ext>
            </a:extLst>
          </p:cNvPr>
          <p:cNvGrpSpPr/>
          <p:nvPr/>
        </p:nvGrpSpPr>
        <p:grpSpPr>
          <a:xfrm>
            <a:off x="5666103" y="2514964"/>
            <a:ext cx="6026506" cy="757960"/>
            <a:chOff x="5444648" y="3510752"/>
            <a:chExt cx="1929904" cy="2988048"/>
          </a:xfrm>
        </p:grpSpPr>
        <p:sp>
          <p:nvSpPr>
            <p:cNvPr id="33" name="Rectangle: Rounded Corners 32">
              <a:extLst>
                <a:ext uri="{FF2B5EF4-FFF2-40B4-BE49-F238E27FC236}">
                  <a16:creationId xmlns:a16="http://schemas.microsoft.com/office/drawing/2014/main" id="{23A5B2A4-659D-4B5D-960E-0629402E0D8A}"/>
                </a:ext>
              </a:extLst>
            </p:cNvPr>
            <p:cNvSpPr/>
            <p:nvPr/>
          </p:nvSpPr>
          <p:spPr>
            <a:xfrm>
              <a:off x="5444649" y="3510752"/>
              <a:ext cx="1929903" cy="2988048"/>
            </a:xfrm>
            <a:prstGeom prst="roundRect">
              <a:avLst>
                <a:gd name="adj" fmla="val 12343"/>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488520F-E9A5-4E0D-A5AC-7786AE87D3A7}"/>
                </a:ext>
              </a:extLst>
            </p:cNvPr>
            <p:cNvSpPr/>
            <p:nvPr/>
          </p:nvSpPr>
          <p:spPr>
            <a:xfrm>
              <a:off x="5444648" y="4136355"/>
              <a:ext cx="1929902" cy="1819987"/>
            </a:xfrm>
            <a:prstGeom prst="rect">
              <a:avLst/>
            </a:prstGeom>
          </p:spPr>
          <p:txBody>
            <a:bodyPr wrap="square">
              <a:spAutoFit/>
            </a:bodyPr>
            <a:lstStyle/>
            <a:p>
              <a:pPr algn="ctr"/>
              <a:r>
                <a:rPr lang="en-US" b="1" dirty="0">
                  <a:solidFill>
                    <a:schemeClr val="bg1"/>
                  </a:solidFill>
                  <a:cs typeface="Arial" panose="020B0604020202020204" pitchFamily="34" charset="0"/>
                </a:rPr>
                <a:t>Network security health check</a:t>
              </a:r>
              <a:r>
                <a:rPr lang="en-US" sz="2400" b="1" dirty="0">
                  <a:solidFill>
                    <a:schemeClr val="bg1"/>
                  </a:solidFill>
                  <a:cs typeface="Arial" panose="020B0604020202020204" pitchFamily="34" charset="0"/>
                </a:rPr>
                <a:t> </a:t>
              </a:r>
            </a:p>
          </p:txBody>
        </p:sp>
      </p:grpSp>
      <p:grpSp>
        <p:nvGrpSpPr>
          <p:cNvPr id="41" name="Group 40">
            <a:extLst>
              <a:ext uri="{FF2B5EF4-FFF2-40B4-BE49-F238E27FC236}">
                <a16:creationId xmlns:a16="http://schemas.microsoft.com/office/drawing/2014/main" id="{EB7519EA-CF6B-4C7C-9C67-8BB0F149C7A8}"/>
              </a:ext>
            </a:extLst>
          </p:cNvPr>
          <p:cNvGrpSpPr/>
          <p:nvPr/>
        </p:nvGrpSpPr>
        <p:grpSpPr>
          <a:xfrm>
            <a:off x="5666102" y="4189266"/>
            <a:ext cx="6026502" cy="753312"/>
            <a:chOff x="9981500" y="4032497"/>
            <a:chExt cx="1929903" cy="2466299"/>
          </a:xfrm>
        </p:grpSpPr>
        <p:sp>
          <p:nvSpPr>
            <p:cNvPr id="40" name="Rectangle: Rounded Corners 39">
              <a:extLst>
                <a:ext uri="{FF2B5EF4-FFF2-40B4-BE49-F238E27FC236}">
                  <a16:creationId xmlns:a16="http://schemas.microsoft.com/office/drawing/2014/main" id="{1687CA57-B3D1-43DC-9B4C-1E8B9372922D}"/>
                </a:ext>
              </a:extLst>
            </p:cNvPr>
            <p:cNvSpPr/>
            <p:nvPr/>
          </p:nvSpPr>
          <p:spPr>
            <a:xfrm>
              <a:off x="9981500" y="4032497"/>
              <a:ext cx="1929903" cy="2466299"/>
            </a:xfrm>
            <a:prstGeom prst="roundRect">
              <a:avLst>
                <a:gd name="adj" fmla="val 12389"/>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B2484D-D818-48EC-B85F-6F7085E08201}"/>
                </a:ext>
              </a:extLst>
            </p:cNvPr>
            <p:cNvSpPr/>
            <p:nvPr/>
          </p:nvSpPr>
          <p:spPr>
            <a:xfrm>
              <a:off x="9981500" y="4661061"/>
              <a:ext cx="1929903" cy="1209171"/>
            </a:xfrm>
            <a:prstGeom prst="rect">
              <a:avLst/>
            </a:prstGeom>
          </p:spPr>
          <p:txBody>
            <a:bodyPr wrap="square">
              <a:spAutoFit/>
            </a:bodyPr>
            <a:lstStyle/>
            <a:p>
              <a:pPr algn="ctr"/>
              <a:r>
                <a:rPr lang="en-US" b="1" dirty="0">
                  <a:solidFill>
                    <a:schemeClr val="bg1"/>
                  </a:solidFill>
                  <a:cs typeface="Arial" panose="020B0604020202020204" pitchFamily="34" charset="0"/>
                </a:rPr>
                <a:t>Free trials</a:t>
              </a:r>
            </a:p>
          </p:txBody>
        </p:sp>
      </p:grpSp>
      <p:sp>
        <p:nvSpPr>
          <p:cNvPr id="44" name="Subtitle 2">
            <a:extLst>
              <a:ext uri="{FF2B5EF4-FFF2-40B4-BE49-F238E27FC236}">
                <a16:creationId xmlns:a16="http://schemas.microsoft.com/office/drawing/2014/main" id="{77A8F9F8-2978-41FB-A6C5-7BEAD0B699BF}"/>
              </a:ext>
            </a:extLst>
          </p:cNvPr>
          <p:cNvSpPr txBox="1">
            <a:spLocks/>
          </p:cNvSpPr>
          <p:nvPr/>
        </p:nvSpPr>
        <p:spPr>
          <a:xfrm>
            <a:off x="5570377" y="464152"/>
            <a:ext cx="5485580" cy="6480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20BF6B"/>
                </a:solidFill>
                <a:cs typeface="Arial" panose="020B0604020202020204" pitchFamily="34" charset="0"/>
              </a:rPr>
              <a:t>Let’s get started!</a:t>
            </a:r>
          </a:p>
          <a:p>
            <a:pPr algn="l">
              <a:spcBef>
                <a:spcPts val="0"/>
              </a:spcBef>
            </a:pPr>
            <a:endParaRPr lang="en-US" sz="1400" dirty="0">
              <a:solidFill>
                <a:srgbClr val="0A3D62"/>
              </a:solidFill>
              <a:latin typeface="+mj-lt"/>
            </a:endParaRPr>
          </a:p>
        </p:txBody>
      </p:sp>
      <p:pic>
        <p:nvPicPr>
          <p:cNvPr id="23" name="Graphic 22">
            <a:extLst>
              <a:ext uri="{FF2B5EF4-FFF2-40B4-BE49-F238E27FC236}">
                <a16:creationId xmlns:a16="http://schemas.microsoft.com/office/drawing/2014/main" id="{EE6C0565-C927-4E7A-AFFA-5D3CD0E06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427" y="5887847"/>
            <a:ext cx="752650" cy="602120"/>
          </a:xfrm>
          <a:prstGeom prst="rect">
            <a:avLst/>
          </a:prstGeom>
        </p:spPr>
      </p:pic>
    </p:spTree>
    <p:extLst>
      <p:ext uri="{BB962C8B-B14F-4D97-AF65-F5344CB8AC3E}">
        <p14:creationId xmlns:p14="http://schemas.microsoft.com/office/powerpoint/2010/main" val="421727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72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060B99-7A50-4520-9C67-07F381A4E30E}"/>
              </a:ext>
            </a:extLst>
          </p:cNvPr>
          <p:cNvSpPr txBox="1">
            <a:spLocks/>
          </p:cNvSpPr>
          <p:nvPr/>
        </p:nvSpPr>
        <p:spPr>
          <a:xfrm>
            <a:off x="2513601" y="715316"/>
            <a:ext cx="7164798" cy="1432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Security designed to meet the needs of </a:t>
            </a:r>
            <a:r>
              <a:rPr lang="en-US" sz="4000" i="1" dirty="0">
                <a:solidFill>
                  <a:schemeClr val="bg1"/>
                </a:solidFill>
              </a:rPr>
              <a:t>your business</a:t>
            </a:r>
            <a:endParaRPr lang="en-US" i="1" dirty="0">
              <a:solidFill>
                <a:schemeClr val="bg1">
                  <a:lumMod val="10000"/>
                </a:schemeClr>
              </a:solidFill>
            </a:endParaRPr>
          </a:p>
        </p:txBody>
      </p:sp>
      <p:grpSp>
        <p:nvGrpSpPr>
          <p:cNvPr id="35" name="Group 34">
            <a:extLst>
              <a:ext uri="{FF2B5EF4-FFF2-40B4-BE49-F238E27FC236}">
                <a16:creationId xmlns:a16="http://schemas.microsoft.com/office/drawing/2014/main" id="{83074D5D-C973-46A6-A98D-7ADB852F377C}"/>
              </a:ext>
            </a:extLst>
          </p:cNvPr>
          <p:cNvGrpSpPr/>
          <p:nvPr/>
        </p:nvGrpSpPr>
        <p:grpSpPr>
          <a:xfrm>
            <a:off x="2150485" y="2558383"/>
            <a:ext cx="8176589" cy="3057250"/>
            <a:chOff x="2150485" y="2213154"/>
            <a:chExt cx="8176589" cy="3057250"/>
          </a:xfrm>
        </p:grpSpPr>
        <p:sp>
          <p:nvSpPr>
            <p:cNvPr id="7" name="Title 9">
              <a:extLst>
                <a:ext uri="{FF2B5EF4-FFF2-40B4-BE49-F238E27FC236}">
                  <a16:creationId xmlns:a16="http://schemas.microsoft.com/office/drawing/2014/main" id="{6C9C0F2D-79BC-4DFD-8891-62EA144EB955}"/>
                </a:ext>
              </a:extLst>
            </p:cNvPr>
            <p:cNvSpPr txBox="1">
              <a:spLocks/>
            </p:cNvSpPr>
            <p:nvPr/>
          </p:nvSpPr>
          <p:spPr bwMode="auto">
            <a:xfrm>
              <a:off x="7957733" y="2275529"/>
              <a:ext cx="2369341" cy="7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defTabSz="684213" rtl="0" eaLnBrk="1" fontAlgn="base" latinLnBrk="0" hangingPunct="1">
                <a:lnSpc>
                  <a:spcPct val="100000"/>
                </a:lnSpc>
                <a:spcBef>
                  <a:spcPct val="0"/>
                </a:spcBef>
                <a:spcAft>
                  <a:spcPct val="0"/>
                </a:spcAft>
                <a:buClrTx/>
                <a:buSzTx/>
                <a:buFontTx/>
                <a:buNone/>
                <a:tabLst/>
                <a:defRPr/>
              </a:pPr>
              <a:r>
                <a:rPr lang="en-US" sz="1800" dirty="0">
                  <a:solidFill>
                    <a:srgbClr val="20BF6B"/>
                  </a:solidFill>
                  <a:cs typeface="Arial" panose="020B0604020202020204" pitchFamily="34" charset="0"/>
                </a:rPr>
                <a:t>Secure the network, cloud, and every endpoint</a:t>
              </a:r>
              <a:endParaRPr kumimoji="0" lang="en-US" sz="1800" b="0" i="0" u="none" strike="noStrike" kern="1200" cap="none" spc="0" normalizeH="0" baseline="0" noProof="0" dirty="0">
                <a:ln>
                  <a:noFill/>
                </a:ln>
                <a:solidFill>
                  <a:srgbClr val="20BF6B"/>
                </a:solidFill>
                <a:effectLst/>
                <a:uLnTx/>
                <a:uFillTx/>
                <a:cs typeface="Arial" panose="020B0604020202020204" pitchFamily="34" charset="0"/>
              </a:endParaRPr>
            </a:p>
          </p:txBody>
        </p:sp>
        <p:sp>
          <p:nvSpPr>
            <p:cNvPr id="8" name="Title 9">
              <a:extLst>
                <a:ext uri="{FF2B5EF4-FFF2-40B4-BE49-F238E27FC236}">
                  <a16:creationId xmlns:a16="http://schemas.microsoft.com/office/drawing/2014/main" id="{CC167A13-A2B2-429D-801D-83351A8F6511}"/>
                </a:ext>
              </a:extLst>
            </p:cNvPr>
            <p:cNvSpPr txBox="1">
              <a:spLocks/>
            </p:cNvSpPr>
            <p:nvPr/>
          </p:nvSpPr>
          <p:spPr bwMode="auto">
            <a:xfrm>
              <a:off x="2265028" y="2213154"/>
              <a:ext cx="1960544" cy="8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r">
                <a:lnSpc>
                  <a:spcPct val="100000"/>
                </a:lnSpc>
                <a:defRPr/>
              </a:pPr>
              <a:r>
                <a:rPr lang="en-US" sz="1800" dirty="0">
                  <a:solidFill>
                    <a:srgbClr val="20BF6B"/>
                  </a:solidFill>
                  <a:cs typeface="Arial" panose="020B0604020202020204" pitchFamily="34" charset="0"/>
                </a:rPr>
                <a:t>End-to-end security to optimize your time and resources</a:t>
              </a:r>
            </a:p>
          </p:txBody>
        </p:sp>
        <p:sp>
          <p:nvSpPr>
            <p:cNvPr id="9" name="Title 9">
              <a:extLst>
                <a:ext uri="{FF2B5EF4-FFF2-40B4-BE49-F238E27FC236}">
                  <a16:creationId xmlns:a16="http://schemas.microsoft.com/office/drawing/2014/main" id="{16A45DBC-33FF-4A44-886F-1D4F9379AE88}"/>
                </a:ext>
              </a:extLst>
            </p:cNvPr>
            <p:cNvSpPr txBox="1">
              <a:spLocks/>
            </p:cNvSpPr>
            <p:nvPr/>
          </p:nvSpPr>
          <p:spPr bwMode="auto">
            <a:xfrm>
              <a:off x="7966428" y="4561674"/>
              <a:ext cx="2157286" cy="69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defTabSz="6842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0BF6B"/>
                  </a:solidFill>
                  <a:effectLst/>
                  <a:uLnTx/>
                  <a:uFillTx/>
                  <a:cs typeface="Arial" panose="020B0604020202020204" pitchFamily="34" charset="0"/>
                </a:rPr>
                <a:t>Security that grows with your business</a:t>
              </a:r>
            </a:p>
          </p:txBody>
        </p:sp>
        <p:sp>
          <p:nvSpPr>
            <p:cNvPr id="10" name="Title 9">
              <a:extLst>
                <a:ext uri="{FF2B5EF4-FFF2-40B4-BE49-F238E27FC236}">
                  <a16:creationId xmlns:a16="http://schemas.microsoft.com/office/drawing/2014/main" id="{6124434A-F3ED-40EF-9E3F-B595D5D63F47}"/>
                </a:ext>
              </a:extLst>
            </p:cNvPr>
            <p:cNvSpPr txBox="1">
              <a:spLocks/>
            </p:cNvSpPr>
            <p:nvPr/>
          </p:nvSpPr>
          <p:spPr bwMode="auto">
            <a:xfrm>
              <a:off x="7957733" y="3356227"/>
              <a:ext cx="2369341" cy="8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lvl="0">
                <a:lnSpc>
                  <a:spcPct val="100000"/>
                </a:lnSpc>
                <a:defRPr/>
              </a:pPr>
              <a:r>
                <a:rPr lang="en-US" sz="1800" dirty="0">
                  <a:solidFill>
                    <a:srgbClr val="20BF6B"/>
                  </a:solidFill>
                  <a:cs typeface="Arial" panose="020B0604020202020204" pitchFamily="34" charset="0"/>
                </a:rPr>
                <a:t>Keep employees connected, protected, and productive</a:t>
              </a:r>
              <a:endParaRPr kumimoji="0" lang="en-US" sz="1800" b="0" i="0" u="none" strike="noStrike" kern="1200" cap="none" spc="0" normalizeH="0" baseline="0" noProof="0" dirty="0">
                <a:ln>
                  <a:noFill/>
                </a:ln>
                <a:solidFill>
                  <a:srgbClr val="20BF6B"/>
                </a:solidFill>
                <a:effectLst/>
                <a:uLnTx/>
                <a:uFillTx/>
                <a:cs typeface="Arial" panose="020B0604020202020204" pitchFamily="34" charset="0"/>
              </a:endParaRPr>
            </a:p>
          </p:txBody>
        </p:sp>
        <p:sp>
          <p:nvSpPr>
            <p:cNvPr id="12" name="Title 9">
              <a:extLst>
                <a:ext uri="{FF2B5EF4-FFF2-40B4-BE49-F238E27FC236}">
                  <a16:creationId xmlns:a16="http://schemas.microsoft.com/office/drawing/2014/main" id="{BBFB5EF6-ED41-4CF0-B231-89895EF42F27}"/>
                </a:ext>
              </a:extLst>
            </p:cNvPr>
            <p:cNvSpPr txBox="1">
              <a:spLocks/>
            </p:cNvSpPr>
            <p:nvPr/>
          </p:nvSpPr>
          <p:spPr bwMode="auto">
            <a:xfrm>
              <a:off x="2265028" y="3356226"/>
              <a:ext cx="1960544" cy="8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lvl="0" algn="r">
                <a:lnSpc>
                  <a:spcPct val="100000"/>
                </a:lnSpc>
                <a:defRPr/>
              </a:pPr>
              <a:r>
                <a:rPr lang="en-US" sz="1800" dirty="0">
                  <a:solidFill>
                    <a:srgbClr val="20BF6B"/>
                  </a:solidFill>
                  <a:cs typeface="Arial" panose="020B0604020202020204" pitchFamily="34" charset="0"/>
                </a:rPr>
                <a:t>Protect customer, business, and financial data </a:t>
              </a:r>
              <a:endParaRPr kumimoji="0" lang="en-US" sz="1800" b="0" i="0" u="none" strike="noStrike" kern="1200" cap="none" spc="0" normalizeH="0" baseline="0" noProof="0" dirty="0">
                <a:ln>
                  <a:noFill/>
                </a:ln>
                <a:solidFill>
                  <a:srgbClr val="20BF6B"/>
                </a:solidFill>
                <a:effectLst/>
                <a:uLnTx/>
                <a:uFillTx/>
                <a:cs typeface="Arial" panose="020B0604020202020204" pitchFamily="34" charset="0"/>
              </a:endParaRPr>
            </a:p>
          </p:txBody>
        </p:sp>
        <p:pic>
          <p:nvPicPr>
            <p:cNvPr id="16" name="Graphic 15">
              <a:extLst>
                <a:ext uri="{FF2B5EF4-FFF2-40B4-BE49-F238E27FC236}">
                  <a16:creationId xmlns:a16="http://schemas.microsoft.com/office/drawing/2014/main" id="{08579302-E77B-4DF6-8B5B-479C53D310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2801" y="2822483"/>
              <a:ext cx="1586398" cy="1903677"/>
            </a:xfrm>
            <a:prstGeom prst="rect">
              <a:avLst/>
            </a:prstGeom>
          </p:spPr>
        </p:pic>
        <p:sp>
          <p:nvSpPr>
            <p:cNvPr id="17" name="Title 9">
              <a:extLst>
                <a:ext uri="{FF2B5EF4-FFF2-40B4-BE49-F238E27FC236}">
                  <a16:creationId xmlns:a16="http://schemas.microsoft.com/office/drawing/2014/main" id="{113A309D-D956-4BDB-BFFF-4E1C24EE18A2}"/>
                </a:ext>
              </a:extLst>
            </p:cNvPr>
            <p:cNvSpPr txBox="1">
              <a:spLocks/>
            </p:cNvSpPr>
            <p:nvPr/>
          </p:nvSpPr>
          <p:spPr bwMode="auto">
            <a:xfrm>
              <a:off x="2150485" y="4575875"/>
              <a:ext cx="2083782" cy="69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lvl="0" algn="r">
                <a:lnSpc>
                  <a:spcPct val="100000"/>
                </a:lnSpc>
                <a:defRPr/>
              </a:pPr>
              <a:r>
                <a:rPr lang="en-US" sz="1800" dirty="0">
                  <a:solidFill>
                    <a:srgbClr val="20BF6B"/>
                  </a:solidFill>
                  <a:cs typeface="Arial" panose="020B0604020202020204" pitchFamily="34" charset="0"/>
                </a:rPr>
                <a:t>Protect users</a:t>
              </a:r>
              <a:r>
                <a:rPr kumimoji="0" lang="en-US" sz="1800" b="0" i="0" u="none" strike="noStrike" kern="1200" cap="none" spc="0" normalizeH="0" baseline="0" noProof="0" dirty="0">
                  <a:ln>
                    <a:noFill/>
                  </a:ln>
                  <a:solidFill>
                    <a:srgbClr val="20BF6B"/>
                  </a:solidFill>
                  <a:effectLst/>
                  <a:uLnTx/>
                  <a:uFillTx/>
                  <a:cs typeface="Arial" panose="020B0604020202020204" pitchFamily="34" charset="0"/>
                </a:rPr>
                <a:t> </a:t>
              </a:r>
              <a:r>
                <a:rPr lang="en-US" sz="1800" dirty="0">
                  <a:solidFill>
                    <a:srgbClr val="20BF6B"/>
                  </a:solidFill>
                  <a:cs typeface="Arial" panose="020B0604020202020204" pitchFamily="34" charset="0"/>
                </a:rPr>
                <a:t>on and off the network</a:t>
              </a:r>
              <a:endParaRPr kumimoji="0" lang="en-US" sz="1800" b="0" i="0" u="none" strike="noStrike" kern="1200" cap="none" spc="0" normalizeH="0" baseline="0" noProof="0" dirty="0">
                <a:ln>
                  <a:noFill/>
                </a:ln>
                <a:solidFill>
                  <a:srgbClr val="20BF6B"/>
                </a:solidFill>
                <a:effectLst/>
                <a:uLnTx/>
                <a:uFillTx/>
                <a:cs typeface="Arial" panose="020B0604020202020204" pitchFamily="34" charset="0"/>
              </a:endParaRPr>
            </a:p>
          </p:txBody>
        </p:sp>
        <p:cxnSp>
          <p:nvCxnSpPr>
            <p:cNvPr id="19" name="Connector: Elbow 18">
              <a:extLst>
                <a:ext uri="{FF2B5EF4-FFF2-40B4-BE49-F238E27FC236}">
                  <a16:creationId xmlns:a16="http://schemas.microsoft.com/office/drawing/2014/main" id="{FA731276-7DF5-40F9-88C6-46A6BA3553B9}"/>
                </a:ext>
              </a:extLst>
            </p:cNvPr>
            <p:cNvCxnSpPr/>
            <p:nvPr/>
          </p:nvCxnSpPr>
          <p:spPr>
            <a:xfrm rot="10800000">
              <a:off x="4450703" y="2621903"/>
              <a:ext cx="1296955" cy="427439"/>
            </a:xfrm>
            <a:prstGeom prst="bentConnector3">
              <a:avLst>
                <a:gd name="adj1" fmla="val 360"/>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B11AD8D-EE8F-4196-BF9A-B326FEA24778}"/>
                </a:ext>
              </a:extLst>
            </p:cNvPr>
            <p:cNvCxnSpPr>
              <a:cxnSpLocks/>
            </p:cNvCxnSpPr>
            <p:nvPr/>
          </p:nvCxnSpPr>
          <p:spPr>
            <a:xfrm rot="10800000" flipV="1">
              <a:off x="4450704" y="4488023"/>
              <a:ext cx="1296955" cy="451777"/>
            </a:xfrm>
            <a:prstGeom prst="bentConnector3">
              <a:avLst>
                <a:gd name="adj1" fmla="val 1079"/>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0BD745E-7E64-4199-8037-8EBD20D50AD3}"/>
                </a:ext>
              </a:extLst>
            </p:cNvPr>
            <p:cNvCxnSpPr>
              <a:cxnSpLocks/>
            </p:cNvCxnSpPr>
            <p:nvPr/>
          </p:nvCxnSpPr>
          <p:spPr>
            <a:xfrm flipV="1">
              <a:off x="6456463" y="2621903"/>
              <a:ext cx="1284834" cy="427440"/>
            </a:xfrm>
            <a:prstGeom prst="bentConnector3">
              <a:avLst>
                <a:gd name="adj1" fmla="val -109"/>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4602CBF-DB61-40B1-BCC9-E4CFD93376E9}"/>
                </a:ext>
              </a:extLst>
            </p:cNvPr>
            <p:cNvCxnSpPr>
              <a:cxnSpLocks/>
            </p:cNvCxnSpPr>
            <p:nvPr/>
          </p:nvCxnSpPr>
          <p:spPr>
            <a:xfrm>
              <a:off x="6456464" y="4488022"/>
              <a:ext cx="1284833" cy="451779"/>
            </a:xfrm>
            <a:prstGeom prst="bentConnector3">
              <a:avLst>
                <a:gd name="adj1" fmla="val -109"/>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8D72199-3575-4D9E-A9AD-0BB5DF621205}"/>
                </a:ext>
              </a:extLst>
            </p:cNvPr>
            <p:cNvCxnSpPr>
              <a:stCxn id="16" idx="1"/>
            </p:cNvCxnSpPr>
            <p:nvPr/>
          </p:nvCxnSpPr>
          <p:spPr>
            <a:xfrm flipH="1" flipV="1">
              <a:off x="4450703" y="3769567"/>
              <a:ext cx="852098" cy="4755"/>
            </a:xfrm>
            <a:prstGeom prst="line">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BCBE1B-A10E-4BF5-97F7-F68F5303E1EB}"/>
                </a:ext>
              </a:extLst>
            </p:cNvPr>
            <p:cNvCxnSpPr>
              <a:cxnSpLocks/>
            </p:cNvCxnSpPr>
            <p:nvPr/>
          </p:nvCxnSpPr>
          <p:spPr>
            <a:xfrm flipV="1">
              <a:off x="6882512" y="3803689"/>
              <a:ext cx="858785" cy="1"/>
            </a:xfrm>
            <a:prstGeom prst="line">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29" name="Freeform: Shape 28">
            <a:extLst>
              <a:ext uri="{FF2B5EF4-FFF2-40B4-BE49-F238E27FC236}">
                <a16:creationId xmlns:a16="http://schemas.microsoft.com/office/drawing/2014/main" id="{02C76844-56B0-4B82-93C8-7613124560BA}"/>
              </a:ext>
            </a:extLst>
          </p:cNvPr>
          <p:cNvSpPr/>
          <p:nvPr/>
        </p:nvSpPr>
        <p:spPr>
          <a:xfrm>
            <a:off x="567663" y="0"/>
            <a:ext cx="619167" cy="968152"/>
          </a:xfrm>
          <a:custGeom>
            <a:avLst/>
            <a:gdLst>
              <a:gd name="connsiteX0" fmla="*/ 0 w 619167"/>
              <a:gd name="connsiteY0" fmla="*/ 0 h 968152"/>
              <a:gd name="connsiteX1" fmla="*/ 619167 w 619167"/>
              <a:gd name="connsiteY1" fmla="*/ 0 h 968152"/>
              <a:gd name="connsiteX2" fmla="*/ 619167 w 619167"/>
              <a:gd name="connsiteY2" fmla="*/ 913591 h 968152"/>
              <a:gd name="connsiteX3" fmla="*/ 564606 w 619167"/>
              <a:gd name="connsiteY3" fmla="*/ 968152 h 968152"/>
              <a:gd name="connsiteX4" fmla="*/ 54561 w 619167"/>
              <a:gd name="connsiteY4" fmla="*/ 968152 h 968152"/>
              <a:gd name="connsiteX5" fmla="*/ 0 w 619167"/>
              <a:gd name="connsiteY5" fmla="*/ 913591 h 968152"/>
              <a:gd name="connsiteX6" fmla="*/ 0 w 619167"/>
              <a:gd name="connsiteY6" fmla="*/ 0 h 9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68152">
                <a:moveTo>
                  <a:pt x="0" y="0"/>
                </a:moveTo>
                <a:lnTo>
                  <a:pt x="619167" y="0"/>
                </a:lnTo>
                <a:lnTo>
                  <a:pt x="619167" y="913591"/>
                </a:lnTo>
                <a:cubicBezTo>
                  <a:pt x="619167" y="943724"/>
                  <a:pt x="594739" y="968152"/>
                  <a:pt x="564606" y="968152"/>
                </a:cubicBezTo>
                <a:lnTo>
                  <a:pt x="54561" y="968152"/>
                </a:lnTo>
                <a:cubicBezTo>
                  <a:pt x="24428" y="968152"/>
                  <a:pt x="0" y="943724"/>
                  <a:pt x="0" y="913591"/>
                </a:cubicBez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ADE796B7-B73D-412E-B426-7C3B99565275}"/>
              </a:ext>
            </a:extLst>
          </p:cNvPr>
          <p:cNvSpPr/>
          <p:nvPr/>
        </p:nvSpPr>
        <p:spPr>
          <a:xfrm>
            <a:off x="11403605" y="5176607"/>
            <a:ext cx="788395" cy="1136196"/>
          </a:xfrm>
          <a:custGeom>
            <a:avLst/>
            <a:gdLst>
              <a:gd name="connsiteX0" fmla="*/ 99656 w 788395"/>
              <a:gd name="connsiteY0" fmla="*/ 0 h 1136196"/>
              <a:gd name="connsiteX1" fmla="*/ 788395 w 788395"/>
              <a:gd name="connsiteY1" fmla="*/ 0 h 1136196"/>
              <a:gd name="connsiteX2" fmla="*/ 788395 w 788395"/>
              <a:gd name="connsiteY2" fmla="*/ 1136196 h 1136196"/>
              <a:gd name="connsiteX3" fmla="*/ 99656 w 788395"/>
              <a:gd name="connsiteY3" fmla="*/ 1136196 h 1136196"/>
              <a:gd name="connsiteX4" fmla="*/ 0 w 788395"/>
              <a:gd name="connsiteY4" fmla="*/ 1036540 h 1136196"/>
              <a:gd name="connsiteX5" fmla="*/ 0 w 788395"/>
              <a:gd name="connsiteY5" fmla="*/ 99656 h 1136196"/>
              <a:gd name="connsiteX6" fmla="*/ 99656 w 788395"/>
              <a:gd name="connsiteY6" fmla="*/ 0 h 11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395" h="1136196">
                <a:moveTo>
                  <a:pt x="99656" y="0"/>
                </a:moveTo>
                <a:lnTo>
                  <a:pt x="788395" y="0"/>
                </a:lnTo>
                <a:lnTo>
                  <a:pt x="788395" y="1136196"/>
                </a:lnTo>
                <a:lnTo>
                  <a:pt x="99656" y="1136196"/>
                </a:lnTo>
                <a:cubicBezTo>
                  <a:pt x="44618" y="1136196"/>
                  <a:pt x="0" y="1091578"/>
                  <a:pt x="0" y="1036540"/>
                </a:cubicBezTo>
                <a:lnTo>
                  <a:pt x="0" y="99656"/>
                </a:lnTo>
                <a:cubicBezTo>
                  <a:pt x="0" y="44618"/>
                  <a:pt x="44618" y="0"/>
                  <a:pt x="99656"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8B9A10FE-1B5E-4D8E-819B-F2B626AF3354}"/>
              </a:ext>
            </a:extLst>
          </p:cNvPr>
          <p:cNvSpPr/>
          <p:nvPr/>
        </p:nvSpPr>
        <p:spPr>
          <a:xfrm>
            <a:off x="-1" y="540238"/>
            <a:ext cx="783940" cy="1224189"/>
          </a:xfrm>
          <a:custGeom>
            <a:avLst/>
            <a:gdLst>
              <a:gd name="connsiteX0" fmla="*/ 0 w 783940"/>
              <a:gd name="connsiteY0" fmla="*/ 0 h 1224189"/>
              <a:gd name="connsiteX1" fmla="*/ 681986 w 783940"/>
              <a:gd name="connsiteY1" fmla="*/ 0 h 1224189"/>
              <a:gd name="connsiteX2" fmla="*/ 783940 w 783940"/>
              <a:gd name="connsiteY2" fmla="*/ 101954 h 1224189"/>
              <a:gd name="connsiteX3" fmla="*/ 783940 w 783940"/>
              <a:gd name="connsiteY3" fmla="*/ 1122235 h 1224189"/>
              <a:gd name="connsiteX4" fmla="*/ 681986 w 783940"/>
              <a:gd name="connsiteY4" fmla="*/ 1224189 h 1224189"/>
              <a:gd name="connsiteX5" fmla="*/ 0 w 783940"/>
              <a:gd name="connsiteY5" fmla="*/ 1224189 h 1224189"/>
              <a:gd name="connsiteX6" fmla="*/ 0 w 783940"/>
              <a:gd name="connsiteY6" fmla="*/ 0 h 12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40" h="1224189">
                <a:moveTo>
                  <a:pt x="0" y="0"/>
                </a:moveTo>
                <a:lnTo>
                  <a:pt x="681986" y="0"/>
                </a:lnTo>
                <a:cubicBezTo>
                  <a:pt x="738294" y="0"/>
                  <a:pt x="783940" y="45646"/>
                  <a:pt x="783940" y="101954"/>
                </a:cubicBezTo>
                <a:lnTo>
                  <a:pt x="783940" y="1122235"/>
                </a:lnTo>
                <a:cubicBezTo>
                  <a:pt x="783940" y="1178543"/>
                  <a:pt x="738294" y="1224189"/>
                  <a:pt x="681986" y="1224189"/>
                </a:cubicBezTo>
                <a:lnTo>
                  <a:pt x="0" y="1224189"/>
                </a:ln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FF7D87A-BEBE-47B7-817C-5B7BDFDDA061}"/>
              </a:ext>
            </a:extLst>
          </p:cNvPr>
          <p:cNvSpPr/>
          <p:nvPr/>
        </p:nvSpPr>
        <p:spPr>
          <a:xfrm>
            <a:off x="11023326" y="5903325"/>
            <a:ext cx="619167" cy="954675"/>
          </a:xfrm>
          <a:custGeom>
            <a:avLst/>
            <a:gdLst>
              <a:gd name="connsiteX0" fmla="*/ 54561 w 619167"/>
              <a:gd name="connsiteY0" fmla="*/ 0 h 954675"/>
              <a:gd name="connsiteX1" fmla="*/ 564606 w 619167"/>
              <a:gd name="connsiteY1" fmla="*/ 0 h 954675"/>
              <a:gd name="connsiteX2" fmla="*/ 619167 w 619167"/>
              <a:gd name="connsiteY2" fmla="*/ 54561 h 954675"/>
              <a:gd name="connsiteX3" fmla="*/ 619167 w 619167"/>
              <a:gd name="connsiteY3" fmla="*/ 954675 h 954675"/>
              <a:gd name="connsiteX4" fmla="*/ 0 w 619167"/>
              <a:gd name="connsiteY4" fmla="*/ 954675 h 954675"/>
              <a:gd name="connsiteX5" fmla="*/ 0 w 619167"/>
              <a:gd name="connsiteY5" fmla="*/ 54561 h 954675"/>
              <a:gd name="connsiteX6" fmla="*/ 54561 w 619167"/>
              <a:gd name="connsiteY6" fmla="*/ 0 h 9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54675">
                <a:moveTo>
                  <a:pt x="54561" y="0"/>
                </a:moveTo>
                <a:lnTo>
                  <a:pt x="564606" y="0"/>
                </a:lnTo>
                <a:cubicBezTo>
                  <a:pt x="594739" y="0"/>
                  <a:pt x="619167" y="24428"/>
                  <a:pt x="619167" y="54561"/>
                </a:cubicBezTo>
                <a:lnTo>
                  <a:pt x="619167" y="954675"/>
                </a:lnTo>
                <a:lnTo>
                  <a:pt x="0" y="954675"/>
                </a:lnTo>
                <a:lnTo>
                  <a:pt x="0" y="54561"/>
                </a:lnTo>
                <a:cubicBezTo>
                  <a:pt x="0" y="24428"/>
                  <a:pt x="24428" y="0"/>
                  <a:pt x="54561"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62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C0F528-2DED-47E2-9ECE-02F6BF708801}"/>
              </a:ext>
            </a:extLst>
          </p:cNvPr>
          <p:cNvSpPr>
            <a:spLocks noGrp="1"/>
          </p:cNvSpPr>
          <p:nvPr>
            <p:ph type="subTitle" idx="1"/>
          </p:nvPr>
        </p:nvSpPr>
        <p:spPr>
          <a:xfrm>
            <a:off x="5934446" y="1207708"/>
            <a:ext cx="5485580" cy="980923"/>
          </a:xfrm>
        </p:spPr>
        <p:txBody>
          <a:bodyPr>
            <a:noAutofit/>
          </a:bodyPr>
          <a:lstStyle/>
          <a:p>
            <a:r>
              <a:rPr lang="en-US" sz="2000" dirty="0">
                <a:solidFill>
                  <a:srgbClr val="1E272E"/>
                </a:solidFill>
                <a:cs typeface="Arial" panose="020B0604020202020204" pitchFamily="34" charset="0"/>
              </a:rPr>
              <a:t>Your business faces threats on many fronts, and the more users, devices, and applications you add, the more vulnerable your network becomes. </a:t>
            </a:r>
          </a:p>
        </p:txBody>
      </p:sp>
      <p:pic>
        <p:nvPicPr>
          <p:cNvPr id="12" name="Picture 11" descr="A desk with a computer in a dark room&#10;&#10;Description automatically generated">
            <a:extLst>
              <a:ext uri="{FF2B5EF4-FFF2-40B4-BE49-F238E27FC236}">
                <a16:creationId xmlns:a16="http://schemas.microsoft.com/office/drawing/2014/main" id="{46F8322F-7036-4444-8251-5B937157CB60}"/>
              </a:ext>
            </a:extLst>
          </p:cNvPr>
          <p:cNvPicPr>
            <a:picLocks noChangeAspect="1"/>
          </p:cNvPicPr>
          <p:nvPr/>
        </p:nvPicPr>
        <p:blipFill>
          <a:blip r:embed="rId3">
            <a:extLst>
              <a:ext uri="{28A0092B-C50C-407E-A947-70E740481C1C}">
                <a14:useLocalDpi xmlns:a14="http://schemas.microsoft.com/office/drawing/2010/main" val="0"/>
              </a:ext>
            </a:extLst>
          </a:blip>
          <a:srcRect l="77193" t="100000" b="-89"/>
          <a:stretch>
            <a:fillRect/>
          </a:stretch>
        </p:blipFill>
        <p:spPr>
          <a:xfrm flipH="1">
            <a:off x="-12920" y="6858000"/>
            <a:ext cx="2084082" cy="6074"/>
          </a:xfrm>
          <a:custGeom>
            <a:avLst/>
            <a:gdLst>
              <a:gd name="connsiteX0" fmla="*/ 2084082 w 2084082"/>
              <a:gd name="connsiteY0" fmla="*/ 0 h 6074"/>
              <a:gd name="connsiteX1" fmla="*/ 0 w 2084082"/>
              <a:gd name="connsiteY1" fmla="*/ 0 h 6074"/>
              <a:gd name="connsiteX2" fmla="*/ 22388 w 2084082"/>
              <a:gd name="connsiteY2" fmla="*/ 1612 h 6074"/>
              <a:gd name="connsiteX3" fmla="*/ 208745 w 2084082"/>
              <a:gd name="connsiteY3" fmla="*/ 6074 h 6074"/>
              <a:gd name="connsiteX4" fmla="*/ 2084082 w 2084082"/>
              <a:gd name="connsiteY4" fmla="*/ 6073 h 6074"/>
              <a:gd name="connsiteX5" fmla="*/ 2084082 w 2084082"/>
              <a:gd name="connsiteY5" fmla="*/ 0 h 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082" h="6074">
                <a:moveTo>
                  <a:pt x="2084082" y="0"/>
                </a:moveTo>
                <a:lnTo>
                  <a:pt x="0" y="0"/>
                </a:lnTo>
                <a:lnTo>
                  <a:pt x="22388" y="1612"/>
                </a:lnTo>
                <a:cubicBezTo>
                  <a:pt x="84112" y="4575"/>
                  <a:pt x="146244" y="6074"/>
                  <a:pt x="208745" y="6074"/>
                </a:cubicBezTo>
                <a:lnTo>
                  <a:pt x="2084082" y="6073"/>
                </a:lnTo>
                <a:lnTo>
                  <a:pt x="2084082" y="0"/>
                </a:lnTo>
                <a:close/>
              </a:path>
            </a:pathLst>
          </a:custGeom>
        </p:spPr>
      </p:pic>
      <p:pic>
        <p:nvPicPr>
          <p:cNvPr id="17" name="Picture 16">
            <a:extLst>
              <a:ext uri="{FF2B5EF4-FFF2-40B4-BE49-F238E27FC236}">
                <a16:creationId xmlns:a16="http://schemas.microsoft.com/office/drawing/2014/main" id="{85489A79-EF48-44F3-AA5E-6443EED83C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920" y="-338"/>
            <a:ext cx="5200740" cy="6865171"/>
          </a:xfrm>
          <a:prstGeom prst="rect">
            <a:avLst/>
          </a:prstGeom>
        </p:spPr>
      </p:pic>
      <p:sp>
        <p:nvSpPr>
          <p:cNvPr id="20" name="Rectangle 19">
            <a:extLst>
              <a:ext uri="{FF2B5EF4-FFF2-40B4-BE49-F238E27FC236}">
                <a16:creationId xmlns:a16="http://schemas.microsoft.com/office/drawing/2014/main" id="{78B1FD8C-F135-4B8F-9B39-7C66DD047273}"/>
              </a:ext>
            </a:extLst>
          </p:cNvPr>
          <p:cNvSpPr/>
          <p:nvPr/>
        </p:nvSpPr>
        <p:spPr>
          <a:xfrm>
            <a:off x="1" y="-338"/>
            <a:ext cx="5187820" cy="6858338"/>
          </a:xfrm>
          <a:prstGeom prst="rect">
            <a:avLst/>
          </a:prstGeom>
          <a:solidFill>
            <a:srgbClr val="1E272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37D9E74-005B-436C-860E-06FBC8E7DC0C}"/>
              </a:ext>
            </a:extLst>
          </p:cNvPr>
          <p:cNvGrpSpPr/>
          <p:nvPr/>
        </p:nvGrpSpPr>
        <p:grpSpPr>
          <a:xfrm>
            <a:off x="454089" y="977836"/>
            <a:ext cx="4220548" cy="1398453"/>
            <a:chOff x="454089" y="977836"/>
            <a:chExt cx="4220548" cy="1398453"/>
          </a:xfrm>
        </p:grpSpPr>
        <p:sp>
          <p:nvSpPr>
            <p:cNvPr id="9" name="Rectangle 8">
              <a:extLst>
                <a:ext uri="{FF2B5EF4-FFF2-40B4-BE49-F238E27FC236}">
                  <a16:creationId xmlns:a16="http://schemas.microsoft.com/office/drawing/2014/main" id="{951D03C9-9DF8-4070-A782-5244544CB214}"/>
                </a:ext>
              </a:extLst>
            </p:cNvPr>
            <p:cNvSpPr/>
            <p:nvPr/>
          </p:nvSpPr>
          <p:spPr>
            <a:xfrm>
              <a:off x="542421" y="1268604"/>
              <a:ext cx="3985896" cy="830997"/>
            </a:xfrm>
            <a:prstGeom prst="rect">
              <a:avLst/>
            </a:prstGeom>
          </p:spPr>
          <p:txBody>
            <a:bodyPr wrap="square">
              <a:spAutoFit/>
            </a:bodyPr>
            <a:lstStyle/>
            <a:p>
              <a:pPr algn="ctr"/>
              <a:r>
                <a:rPr lang="en-US" sz="2400" b="1" dirty="0">
                  <a:solidFill>
                    <a:schemeClr val="bg1"/>
                  </a:solidFill>
                  <a:cs typeface="Arial" panose="020B0604020202020204" pitchFamily="34" charset="0"/>
                </a:rPr>
                <a:t>Small businesses are hit by</a:t>
              </a:r>
            </a:p>
            <a:p>
              <a:pPr algn="ctr"/>
              <a:r>
                <a:rPr lang="en-US" sz="2400" b="1" dirty="0">
                  <a:solidFill>
                    <a:srgbClr val="20BF6B"/>
                  </a:solidFill>
                  <a:cs typeface="Arial" panose="020B0604020202020204" pitchFamily="34" charset="0"/>
                </a:rPr>
                <a:t>62% of all cyberattacks.</a:t>
              </a:r>
            </a:p>
          </p:txBody>
        </p:sp>
        <p:sp>
          <p:nvSpPr>
            <p:cNvPr id="10" name="Rectangle: Rounded Corners 9">
              <a:extLst>
                <a:ext uri="{FF2B5EF4-FFF2-40B4-BE49-F238E27FC236}">
                  <a16:creationId xmlns:a16="http://schemas.microsoft.com/office/drawing/2014/main" id="{8D3D639C-FEE1-4A27-9804-3B2DF1BF320A}"/>
                </a:ext>
              </a:extLst>
            </p:cNvPr>
            <p:cNvSpPr/>
            <p:nvPr/>
          </p:nvSpPr>
          <p:spPr>
            <a:xfrm>
              <a:off x="454089" y="977836"/>
              <a:ext cx="4220548" cy="1398453"/>
            </a:xfrm>
            <a:prstGeom prst="roundRect">
              <a:avLst>
                <a:gd name="adj" fmla="val 8812"/>
              </a:avLst>
            </a:prstGeom>
            <a:noFill/>
            <a:ln>
              <a:solidFill>
                <a:srgbClr val="20B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6C664793-2DF2-42DE-B14B-6DCF24FA7FC6}"/>
              </a:ext>
            </a:extLst>
          </p:cNvPr>
          <p:cNvGrpSpPr/>
          <p:nvPr/>
        </p:nvGrpSpPr>
        <p:grpSpPr>
          <a:xfrm>
            <a:off x="7712285" y="3492609"/>
            <a:ext cx="1929903" cy="2481516"/>
            <a:chOff x="7712285" y="4032498"/>
            <a:chExt cx="1929903" cy="2481516"/>
          </a:xfrm>
        </p:grpSpPr>
        <p:sp>
          <p:nvSpPr>
            <p:cNvPr id="38" name="Rectangle: Rounded Corners 37">
              <a:extLst>
                <a:ext uri="{FF2B5EF4-FFF2-40B4-BE49-F238E27FC236}">
                  <a16:creationId xmlns:a16="http://schemas.microsoft.com/office/drawing/2014/main" id="{198F0FFE-F285-4DAE-8C46-02609DB1ABEE}"/>
                </a:ext>
              </a:extLst>
            </p:cNvPr>
            <p:cNvSpPr/>
            <p:nvPr/>
          </p:nvSpPr>
          <p:spPr>
            <a:xfrm>
              <a:off x="7712285" y="4032498"/>
              <a:ext cx="1929903" cy="2466299"/>
            </a:xfrm>
            <a:prstGeom prst="roundRect">
              <a:avLst>
                <a:gd name="adj" fmla="val 4957"/>
              </a:avLst>
            </a:prstGeom>
            <a:solidFill>
              <a:srgbClr val="485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C99EC9-8663-4FCA-8209-CF72B8272547}"/>
                </a:ext>
              </a:extLst>
            </p:cNvPr>
            <p:cNvSpPr/>
            <p:nvPr/>
          </p:nvSpPr>
          <p:spPr>
            <a:xfrm>
              <a:off x="7769966" y="5313685"/>
              <a:ext cx="1814540" cy="1200329"/>
            </a:xfrm>
            <a:prstGeom prst="rect">
              <a:avLst/>
            </a:prstGeom>
          </p:spPr>
          <p:txBody>
            <a:bodyPr wrap="square">
              <a:spAutoFit/>
            </a:bodyPr>
            <a:lstStyle/>
            <a:p>
              <a:pPr algn="ctr"/>
              <a:r>
                <a:rPr lang="en-US" b="1" dirty="0">
                  <a:solidFill>
                    <a:schemeClr val="bg1"/>
                  </a:solidFill>
                  <a:cs typeface="Arial" panose="020B0604020202020204" pitchFamily="34" charset="0"/>
                </a:rPr>
                <a:t>Security that works as fast as you do </a:t>
              </a:r>
            </a:p>
            <a:p>
              <a:pPr algn="ctr"/>
              <a:r>
                <a:rPr lang="en-US" b="1" dirty="0">
                  <a:solidFill>
                    <a:schemeClr val="bg1"/>
                  </a:solidFill>
                  <a:cs typeface="Arial" panose="020B0604020202020204" pitchFamily="34" charset="0"/>
                </a:rPr>
                <a:t> </a:t>
              </a:r>
            </a:p>
          </p:txBody>
        </p:sp>
        <p:pic>
          <p:nvPicPr>
            <p:cNvPr id="21" name="Graphic 20">
              <a:extLst>
                <a:ext uri="{FF2B5EF4-FFF2-40B4-BE49-F238E27FC236}">
                  <a16:creationId xmlns:a16="http://schemas.microsoft.com/office/drawing/2014/main" id="{ED1D76F2-FC73-42BE-BAFE-FE3F978B6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5314" y="4301414"/>
              <a:ext cx="1203845" cy="840346"/>
            </a:xfrm>
            <a:prstGeom prst="rect">
              <a:avLst/>
            </a:prstGeom>
          </p:spPr>
        </p:pic>
      </p:grpSp>
      <p:grpSp>
        <p:nvGrpSpPr>
          <p:cNvPr id="43" name="Group 42">
            <a:extLst>
              <a:ext uri="{FF2B5EF4-FFF2-40B4-BE49-F238E27FC236}">
                <a16:creationId xmlns:a16="http://schemas.microsoft.com/office/drawing/2014/main" id="{8B544899-6EA8-451D-8669-66EB024D2F79}"/>
              </a:ext>
            </a:extLst>
          </p:cNvPr>
          <p:cNvGrpSpPr/>
          <p:nvPr/>
        </p:nvGrpSpPr>
        <p:grpSpPr>
          <a:xfrm>
            <a:off x="5666106" y="3492608"/>
            <a:ext cx="1929903" cy="2554812"/>
            <a:chOff x="5444649" y="4032498"/>
            <a:chExt cx="1929903" cy="2554812"/>
          </a:xfrm>
        </p:grpSpPr>
        <p:sp>
          <p:nvSpPr>
            <p:cNvPr id="33" name="Rectangle: Rounded Corners 32">
              <a:extLst>
                <a:ext uri="{FF2B5EF4-FFF2-40B4-BE49-F238E27FC236}">
                  <a16:creationId xmlns:a16="http://schemas.microsoft.com/office/drawing/2014/main" id="{23A5B2A4-659D-4B5D-960E-0629402E0D8A}"/>
                </a:ext>
              </a:extLst>
            </p:cNvPr>
            <p:cNvSpPr/>
            <p:nvPr/>
          </p:nvSpPr>
          <p:spPr>
            <a:xfrm>
              <a:off x="5444649" y="4032498"/>
              <a:ext cx="1929903" cy="2466299"/>
            </a:xfrm>
            <a:prstGeom prst="roundRect">
              <a:avLst>
                <a:gd name="adj" fmla="val 4957"/>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488520F-E9A5-4E0D-A5AC-7786AE87D3A7}"/>
                </a:ext>
              </a:extLst>
            </p:cNvPr>
            <p:cNvSpPr/>
            <p:nvPr/>
          </p:nvSpPr>
          <p:spPr>
            <a:xfrm>
              <a:off x="5553194" y="5294648"/>
              <a:ext cx="1712812" cy="1292662"/>
            </a:xfrm>
            <a:prstGeom prst="rect">
              <a:avLst/>
            </a:prstGeom>
          </p:spPr>
          <p:txBody>
            <a:bodyPr wrap="square">
              <a:spAutoFit/>
            </a:bodyPr>
            <a:lstStyle/>
            <a:p>
              <a:pPr algn="ctr"/>
              <a:r>
                <a:rPr lang="en-US" b="1" dirty="0">
                  <a:solidFill>
                    <a:schemeClr val="bg1"/>
                  </a:solidFill>
                  <a:cs typeface="Arial" panose="020B0604020202020204" pitchFamily="34" charset="0"/>
                </a:rPr>
                <a:t>Your security experience simplified</a:t>
              </a:r>
            </a:p>
            <a:p>
              <a:pPr algn="ctr"/>
              <a:r>
                <a:rPr lang="en-US" sz="2400" b="1" dirty="0">
                  <a:solidFill>
                    <a:schemeClr val="bg1"/>
                  </a:solidFill>
                  <a:cs typeface="Arial" panose="020B0604020202020204" pitchFamily="34" charset="0"/>
                </a:rPr>
                <a:t> </a:t>
              </a:r>
            </a:p>
          </p:txBody>
        </p:sp>
        <p:pic>
          <p:nvPicPr>
            <p:cNvPr id="37" name="Graphic 36">
              <a:extLst>
                <a:ext uri="{FF2B5EF4-FFF2-40B4-BE49-F238E27FC236}">
                  <a16:creationId xmlns:a16="http://schemas.microsoft.com/office/drawing/2014/main" id="{9C0C652B-D2F6-4344-BEFB-2563738D9A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1284" y="4334458"/>
              <a:ext cx="836633" cy="808529"/>
            </a:xfrm>
            <a:prstGeom prst="rect">
              <a:avLst/>
            </a:prstGeom>
          </p:spPr>
        </p:pic>
      </p:grpSp>
      <p:grpSp>
        <p:nvGrpSpPr>
          <p:cNvPr id="41" name="Group 40">
            <a:extLst>
              <a:ext uri="{FF2B5EF4-FFF2-40B4-BE49-F238E27FC236}">
                <a16:creationId xmlns:a16="http://schemas.microsoft.com/office/drawing/2014/main" id="{EB7519EA-CF6B-4C7C-9C67-8BB0F149C7A8}"/>
              </a:ext>
            </a:extLst>
          </p:cNvPr>
          <p:cNvGrpSpPr/>
          <p:nvPr/>
        </p:nvGrpSpPr>
        <p:grpSpPr>
          <a:xfrm>
            <a:off x="9762706" y="3492608"/>
            <a:ext cx="1929903" cy="2466299"/>
            <a:chOff x="9981500" y="4032497"/>
            <a:chExt cx="1929903" cy="2466299"/>
          </a:xfrm>
        </p:grpSpPr>
        <p:sp>
          <p:nvSpPr>
            <p:cNvPr id="40" name="Rectangle: Rounded Corners 39">
              <a:extLst>
                <a:ext uri="{FF2B5EF4-FFF2-40B4-BE49-F238E27FC236}">
                  <a16:creationId xmlns:a16="http://schemas.microsoft.com/office/drawing/2014/main" id="{1687CA57-B3D1-43DC-9B4C-1E8B9372922D}"/>
                </a:ext>
              </a:extLst>
            </p:cNvPr>
            <p:cNvSpPr/>
            <p:nvPr/>
          </p:nvSpPr>
          <p:spPr>
            <a:xfrm>
              <a:off x="9981500" y="4032497"/>
              <a:ext cx="1929903" cy="2466299"/>
            </a:xfrm>
            <a:prstGeom prst="roundRect">
              <a:avLst>
                <a:gd name="adj" fmla="val 4957"/>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B2484D-D818-48EC-B85F-6F7085E08201}"/>
                </a:ext>
              </a:extLst>
            </p:cNvPr>
            <p:cNvSpPr/>
            <p:nvPr/>
          </p:nvSpPr>
          <p:spPr>
            <a:xfrm>
              <a:off x="9981500" y="5313685"/>
              <a:ext cx="1929903" cy="923330"/>
            </a:xfrm>
            <a:prstGeom prst="rect">
              <a:avLst/>
            </a:prstGeom>
          </p:spPr>
          <p:txBody>
            <a:bodyPr wrap="square">
              <a:spAutoFit/>
            </a:bodyPr>
            <a:lstStyle/>
            <a:p>
              <a:pPr algn="ctr"/>
              <a:r>
                <a:rPr lang="en-US" b="1" dirty="0">
                  <a:solidFill>
                    <a:schemeClr val="bg1"/>
                  </a:solidFill>
                  <a:cs typeface="Arial" panose="020B0604020202020204" pitchFamily="34" charset="0"/>
                </a:rPr>
                <a:t>Security that grows with your business</a:t>
              </a:r>
            </a:p>
          </p:txBody>
        </p:sp>
        <p:pic>
          <p:nvPicPr>
            <p:cNvPr id="28" name="Graphic 27">
              <a:extLst>
                <a:ext uri="{FF2B5EF4-FFF2-40B4-BE49-F238E27FC236}">
                  <a16:creationId xmlns:a16="http://schemas.microsoft.com/office/drawing/2014/main" id="{137D4C15-C6B1-45B1-86D1-1A7BFA6753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80508" y="4269440"/>
              <a:ext cx="1131887" cy="807302"/>
            </a:xfrm>
            <a:prstGeom prst="rect">
              <a:avLst/>
            </a:prstGeom>
          </p:spPr>
        </p:pic>
      </p:grpSp>
      <p:sp>
        <p:nvSpPr>
          <p:cNvPr id="44" name="Subtitle 2">
            <a:extLst>
              <a:ext uri="{FF2B5EF4-FFF2-40B4-BE49-F238E27FC236}">
                <a16:creationId xmlns:a16="http://schemas.microsoft.com/office/drawing/2014/main" id="{77A8F9F8-2978-41FB-A6C5-7BEAD0B699BF}"/>
              </a:ext>
            </a:extLst>
          </p:cNvPr>
          <p:cNvSpPr txBox="1">
            <a:spLocks/>
          </p:cNvSpPr>
          <p:nvPr/>
        </p:nvSpPr>
        <p:spPr>
          <a:xfrm>
            <a:off x="5934446" y="2450412"/>
            <a:ext cx="5485580" cy="6480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1E272E"/>
                </a:solidFill>
                <a:cs typeface="Arial" panose="020B0604020202020204" pitchFamily="34" charset="0"/>
              </a:rPr>
              <a:t>Keep your business secure by detecting threats earlier, faster and with more ease. </a:t>
            </a:r>
          </a:p>
          <a:p>
            <a:pPr algn="l">
              <a:spcBef>
                <a:spcPts val="0"/>
              </a:spcBef>
            </a:pPr>
            <a:endParaRPr lang="en-US" sz="1400" dirty="0">
              <a:solidFill>
                <a:srgbClr val="0A3D62"/>
              </a:solidFill>
              <a:latin typeface="+mj-lt"/>
            </a:endParaRPr>
          </a:p>
          <a:p>
            <a:pPr algn="l">
              <a:spcBef>
                <a:spcPts val="0"/>
              </a:spcBef>
            </a:pPr>
            <a:endParaRPr lang="en-US" sz="1400" dirty="0">
              <a:solidFill>
                <a:srgbClr val="0A3D62"/>
              </a:solidFill>
              <a:latin typeface="+mj-lt"/>
            </a:endParaRPr>
          </a:p>
        </p:txBody>
      </p:sp>
    </p:spTree>
    <p:extLst>
      <p:ext uri="{BB962C8B-B14F-4D97-AF65-F5344CB8AC3E}">
        <p14:creationId xmlns:p14="http://schemas.microsoft.com/office/powerpoint/2010/main" val="425330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83FCC503-020A-4FBB-8546-98D09E6DEEBF}"/>
              </a:ext>
            </a:extLst>
          </p:cNvPr>
          <p:cNvSpPr/>
          <p:nvPr/>
        </p:nvSpPr>
        <p:spPr>
          <a:xfrm rot="5400000">
            <a:off x="2971801" y="-2600326"/>
            <a:ext cx="1466850" cy="7410452"/>
          </a:xfrm>
          <a:prstGeom prst="round2SameRect">
            <a:avLst>
              <a:gd name="adj1" fmla="val 11472"/>
              <a:gd name="adj2" fmla="val 0"/>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64E54540-6B0F-47B7-ACD2-C4706B840F64}"/>
              </a:ext>
            </a:extLst>
          </p:cNvPr>
          <p:cNvSpPr/>
          <p:nvPr/>
        </p:nvSpPr>
        <p:spPr>
          <a:xfrm>
            <a:off x="1548979" y="803857"/>
            <a:ext cx="5752485" cy="954107"/>
          </a:xfrm>
          <a:prstGeom prst="rect">
            <a:avLst/>
          </a:prstGeom>
        </p:spPr>
        <p:txBody>
          <a:bodyPr wrap="square">
            <a:spAutoFit/>
          </a:bodyPr>
          <a:lstStyle/>
          <a:p>
            <a:r>
              <a:rPr lang="en-US" sz="2800" b="1" dirty="0">
                <a:solidFill>
                  <a:schemeClr val="bg1"/>
                </a:solidFill>
                <a:cs typeface="Arial" panose="020B0604020202020204" pitchFamily="34" charset="0"/>
              </a:rPr>
              <a:t>Your security experience simplified</a:t>
            </a:r>
          </a:p>
          <a:p>
            <a:r>
              <a:rPr lang="en-US" sz="2800" b="1" dirty="0">
                <a:solidFill>
                  <a:schemeClr val="bg1"/>
                </a:solidFill>
                <a:cs typeface="Arial" panose="020B0604020202020204" pitchFamily="34" charset="0"/>
              </a:rPr>
              <a:t> </a:t>
            </a:r>
          </a:p>
        </p:txBody>
      </p:sp>
      <p:pic>
        <p:nvPicPr>
          <p:cNvPr id="11" name="Graphic 10">
            <a:extLst>
              <a:ext uri="{FF2B5EF4-FFF2-40B4-BE49-F238E27FC236}">
                <a16:creationId xmlns:a16="http://schemas.microsoft.com/office/drawing/2014/main" id="{D6D07106-7416-43D1-8C83-24DD29CD5A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585" y="678794"/>
            <a:ext cx="836633" cy="808529"/>
          </a:xfrm>
          <a:prstGeom prst="rect">
            <a:avLst/>
          </a:prstGeom>
        </p:spPr>
      </p:pic>
      <p:sp>
        <p:nvSpPr>
          <p:cNvPr id="13" name="Rectangle 12">
            <a:extLst>
              <a:ext uri="{FF2B5EF4-FFF2-40B4-BE49-F238E27FC236}">
                <a16:creationId xmlns:a16="http://schemas.microsoft.com/office/drawing/2014/main" id="{044F903E-2D8B-4C22-A78D-838B9ED3A669}"/>
              </a:ext>
            </a:extLst>
          </p:cNvPr>
          <p:cNvSpPr/>
          <p:nvPr/>
        </p:nvSpPr>
        <p:spPr>
          <a:xfrm>
            <a:off x="487494" y="2312644"/>
            <a:ext cx="6541956" cy="1124923"/>
          </a:xfrm>
          <a:prstGeom prst="rect">
            <a:avLst/>
          </a:prstGeom>
        </p:spPr>
        <p:txBody>
          <a:bodyPr wrap="square">
            <a:spAutoFit/>
          </a:bodyPr>
          <a:lstStyle/>
          <a:p>
            <a:pPr>
              <a:lnSpc>
                <a:spcPct val="114000"/>
              </a:lnSpc>
              <a:spcAft>
                <a:spcPts val="900"/>
              </a:spcAft>
            </a:pPr>
            <a:r>
              <a:rPr lang="en-US" sz="2000" dirty="0">
                <a:solidFill>
                  <a:srgbClr val="1E272E"/>
                </a:solidFill>
                <a:cs typeface="Arial" panose="020B0604020202020204" pitchFamily="34" charset="0"/>
              </a:rPr>
              <a:t>Cisco Security takes you from overwhelmed to empowered. Go from one or two people doing everything, to an integrated and open system that does the legwork for you:</a:t>
            </a:r>
          </a:p>
        </p:txBody>
      </p:sp>
      <p:sp>
        <p:nvSpPr>
          <p:cNvPr id="14" name="Rectangle: Top Corners Rounded 13">
            <a:extLst>
              <a:ext uri="{FF2B5EF4-FFF2-40B4-BE49-F238E27FC236}">
                <a16:creationId xmlns:a16="http://schemas.microsoft.com/office/drawing/2014/main" id="{1EA387E6-3F1F-429A-9EFA-5B32AE92E2DD}"/>
              </a:ext>
            </a:extLst>
          </p:cNvPr>
          <p:cNvSpPr/>
          <p:nvPr/>
        </p:nvSpPr>
        <p:spPr>
          <a:xfrm rot="16200000">
            <a:off x="7077075" y="1381122"/>
            <a:ext cx="6115051"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7CCD150-7442-4A8D-A6A0-55AAF53AFE9E}"/>
              </a:ext>
            </a:extLst>
          </p:cNvPr>
          <p:cNvSpPr/>
          <p:nvPr/>
        </p:nvSpPr>
        <p:spPr>
          <a:xfrm>
            <a:off x="8355144" y="863651"/>
            <a:ext cx="3760656" cy="400110"/>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Is your security too complicated?</a:t>
            </a:r>
          </a:p>
        </p:txBody>
      </p:sp>
      <p:sp>
        <p:nvSpPr>
          <p:cNvPr id="16" name="Rectangle 15">
            <a:extLst>
              <a:ext uri="{FF2B5EF4-FFF2-40B4-BE49-F238E27FC236}">
                <a16:creationId xmlns:a16="http://schemas.microsoft.com/office/drawing/2014/main" id="{87109ED5-5E5F-4C4F-B74B-B7D4E881BE41}"/>
              </a:ext>
            </a:extLst>
          </p:cNvPr>
          <p:cNvSpPr/>
          <p:nvPr/>
        </p:nvSpPr>
        <p:spPr>
          <a:xfrm>
            <a:off x="8355144" y="1580161"/>
            <a:ext cx="3522531" cy="1015663"/>
          </a:xfrm>
          <a:prstGeom prst="rect">
            <a:avLst/>
          </a:prstGeom>
        </p:spPr>
        <p:txBody>
          <a:bodyPr wrap="square">
            <a:spAutoFit/>
          </a:bodyPr>
          <a:lstStyle/>
          <a:p>
            <a:r>
              <a:rPr lang="en-US" sz="2000" dirty="0">
                <a:solidFill>
                  <a:schemeClr val="bg1"/>
                </a:solidFill>
                <a:cs typeface="Arial" panose="020B0604020202020204" pitchFamily="34" charset="0"/>
              </a:rPr>
              <a:t>How many different security vendors are you managing today?</a:t>
            </a:r>
          </a:p>
        </p:txBody>
      </p:sp>
      <p:sp>
        <p:nvSpPr>
          <p:cNvPr id="17" name="Rectangle 16">
            <a:extLst>
              <a:ext uri="{FF2B5EF4-FFF2-40B4-BE49-F238E27FC236}">
                <a16:creationId xmlns:a16="http://schemas.microsoft.com/office/drawing/2014/main" id="{61B295B6-95FA-4574-B7F0-F449C7F6463A}"/>
              </a:ext>
            </a:extLst>
          </p:cNvPr>
          <p:cNvSpPr/>
          <p:nvPr/>
        </p:nvSpPr>
        <p:spPr>
          <a:xfrm>
            <a:off x="8317043" y="2986825"/>
            <a:ext cx="3522531" cy="707886"/>
          </a:xfrm>
          <a:prstGeom prst="rect">
            <a:avLst/>
          </a:prstGeom>
        </p:spPr>
        <p:txBody>
          <a:bodyPr wrap="square">
            <a:spAutoFit/>
          </a:bodyPr>
          <a:lstStyle/>
          <a:p>
            <a:r>
              <a:rPr lang="en-US" sz="2000" dirty="0">
                <a:solidFill>
                  <a:schemeClr val="bg1"/>
                </a:solidFill>
                <a:cs typeface="Arial" panose="020B0604020202020204" pitchFamily="34" charset="0"/>
              </a:rPr>
              <a:t>Are any of your security products integrated?</a:t>
            </a:r>
          </a:p>
        </p:txBody>
      </p:sp>
      <p:sp>
        <p:nvSpPr>
          <p:cNvPr id="19" name="Rectangle 18">
            <a:extLst>
              <a:ext uri="{FF2B5EF4-FFF2-40B4-BE49-F238E27FC236}">
                <a16:creationId xmlns:a16="http://schemas.microsoft.com/office/drawing/2014/main" id="{3A28F3D5-0FC0-4363-875F-9A74EF52428A}"/>
              </a:ext>
            </a:extLst>
          </p:cNvPr>
          <p:cNvSpPr/>
          <p:nvPr/>
        </p:nvSpPr>
        <p:spPr>
          <a:xfrm>
            <a:off x="8317042" y="5277839"/>
            <a:ext cx="3522531" cy="707886"/>
          </a:xfrm>
          <a:prstGeom prst="rect">
            <a:avLst/>
          </a:prstGeom>
        </p:spPr>
        <p:txBody>
          <a:bodyPr wrap="square">
            <a:spAutoFit/>
          </a:bodyPr>
          <a:lstStyle/>
          <a:p>
            <a:r>
              <a:rPr lang="en-US" sz="2000" dirty="0">
                <a:solidFill>
                  <a:schemeClr val="bg1"/>
                </a:solidFill>
                <a:cs typeface="Arial" panose="020B0604020202020204" pitchFamily="34" charset="0"/>
              </a:rPr>
              <a:t>If a cyber-attack was to occur, where would you start?</a:t>
            </a:r>
          </a:p>
        </p:txBody>
      </p:sp>
      <p:sp>
        <p:nvSpPr>
          <p:cNvPr id="20" name="Rectangle 19">
            <a:extLst>
              <a:ext uri="{FF2B5EF4-FFF2-40B4-BE49-F238E27FC236}">
                <a16:creationId xmlns:a16="http://schemas.microsoft.com/office/drawing/2014/main" id="{F7BD5AA2-E7CF-4669-962A-09A19062D09A}"/>
              </a:ext>
            </a:extLst>
          </p:cNvPr>
          <p:cNvSpPr/>
          <p:nvPr/>
        </p:nvSpPr>
        <p:spPr>
          <a:xfrm>
            <a:off x="8317041" y="4092279"/>
            <a:ext cx="3522531" cy="707886"/>
          </a:xfrm>
          <a:prstGeom prst="rect">
            <a:avLst/>
          </a:prstGeom>
        </p:spPr>
        <p:txBody>
          <a:bodyPr wrap="square">
            <a:spAutoFit/>
          </a:bodyPr>
          <a:lstStyle/>
          <a:p>
            <a:r>
              <a:rPr lang="en-US" sz="2000" dirty="0">
                <a:solidFill>
                  <a:schemeClr val="bg1"/>
                </a:solidFill>
                <a:cs typeface="Arial" panose="020B0604020202020204" pitchFamily="34" charset="0"/>
              </a:rPr>
              <a:t>Can your firewall talk to the</a:t>
            </a:r>
          </a:p>
          <a:p>
            <a:r>
              <a:rPr lang="en-US" sz="2000" dirty="0">
                <a:solidFill>
                  <a:schemeClr val="bg1"/>
                </a:solidFill>
                <a:cs typeface="Arial" panose="020B0604020202020204" pitchFamily="34" charset="0"/>
              </a:rPr>
              <a:t>rest of your security ecosystem?</a:t>
            </a:r>
          </a:p>
        </p:txBody>
      </p:sp>
      <p:sp>
        <p:nvSpPr>
          <p:cNvPr id="21" name="Rectangle 20">
            <a:extLst>
              <a:ext uri="{FF2B5EF4-FFF2-40B4-BE49-F238E27FC236}">
                <a16:creationId xmlns:a16="http://schemas.microsoft.com/office/drawing/2014/main" id="{0280F0E1-0C82-4923-9279-6C32407675AC}"/>
              </a:ext>
            </a:extLst>
          </p:cNvPr>
          <p:cNvSpPr/>
          <p:nvPr/>
        </p:nvSpPr>
        <p:spPr>
          <a:xfrm>
            <a:off x="498585" y="3788569"/>
            <a:ext cx="7226186" cy="2215991"/>
          </a:xfrm>
          <a:prstGeom prst="rect">
            <a:avLst/>
          </a:prstGeom>
        </p:spPr>
        <p:txBody>
          <a:bodyPr wrap="square">
            <a:spAutoFit/>
          </a:bodyPr>
          <a:lstStyle/>
          <a:p>
            <a:pPr marL="342900" indent="-342900">
              <a:spcAft>
                <a:spcPts val="600"/>
              </a:spcAft>
              <a:buFont typeface="+mj-lt"/>
              <a:buAutoNum type="arabicPeriod"/>
            </a:pPr>
            <a:r>
              <a:rPr lang="en-US" sz="1600" dirty="0">
                <a:solidFill>
                  <a:srgbClr val="1E272E"/>
                </a:solidFill>
                <a:cs typeface="Arial" panose="020B0604020202020204" pitchFamily="34" charset="0"/>
              </a:rPr>
              <a:t>Gain robust protection through quick and painless deployment, and use automatic, accurate alerts to save time.</a:t>
            </a:r>
          </a:p>
          <a:p>
            <a:pPr marL="342900" indent="-342900">
              <a:spcAft>
                <a:spcPts val="600"/>
              </a:spcAft>
              <a:buFont typeface="+mj-lt"/>
              <a:buAutoNum type="arabicPeriod"/>
            </a:pPr>
            <a:r>
              <a:rPr lang="en-US" sz="1600" dirty="0">
                <a:solidFill>
                  <a:srgbClr val="1E272E"/>
                </a:solidFill>
                <a:cs typeface="Arial" panose="020B0604020202020204" pitchFamily="34" charset="0"/>
              </a:rPr>
              <a:t>You don’t have to be an expert in networking technology or advanced threat remediation. You’ll be leveraging tools that already come with advanced behavioral analytics, for total network visibility and fast breach detection.</a:t>
            </a:r>
          </a:p>
          <a:p>
            <a:pPr marL="342900" indent="-342900">
              <a:spcAft>
                <a:spcPts val="600"/>
              </a:spcAft>
              <a:buFont typeface="+mj-lt"/>
              <a:buAutoNum type="arabicPeriod"/>
            </a:pPr>
            <a:r>
              <a:rPr lang="en-US" sz="1600" dirty="0"/>
              <a:t>Your employees will experience frictionless security. They will be able to access any application securely, no matter where they are, what device they’re using, or where the application is. </a:t>
            </a:r>
            <a:endParaRPr lang="en-US" sz="1600" dirty="0">
              <a:solidFill>
                <a:srgbClr val="1E272E"/>
              </a:solidFill>
              <a:cs typeface="Arial" panose="020B0604020202020204" pitchFamily="34" charset="0"/>
            </a:endParaRPr>
          </a:p>
        </p:txBody>
      </p:sp>
    </p:spTree>
    <p:extLst>
      <p:ext uri="{BB962C8B-B14F-4D97-AF65-F5344CB8AC3E}">
        <p14:creationId xmlns:p14="http://schemas.microsoft.com/office/powerpoint/2010/main" val="318044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id="{41E2AFA5-AA03-4229-83FD-6EAD2F5BB10A}"/>
              </a:ext>
            </a:extLst>
          </p:cNvPr>
          <p:cNvSpPr/>
          <p:nvPr/>
        </p:nvSpPr>
        <p:spPr>
          <a:xfrm rot="5400000">
            <a:off x="2971801" y="-2600326"/>
            <a:ext cx="1466850" cy="7410452"/>
          </a:xfrm>
          <a:prstGeom prst="round2SameRect">
            <a:avLst>
              <a:gd name="adj1" fmla="val 11472"/>
              <a:gd name="adj2" fmla="val 0"/>
            </a:avLst>
          </a:prstGeom>
          <a:solidFill>
            <a:srgbClr val="4854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64E54540-6B0F-47B7-ACD2-C4706B840F64}"/>
              </a:ext>
            </a:extLst>
          </p:cNvPr>
          <p:cNvSpPr/>
          <p:nvPr/>
        </p:nvSpPr>
        <p:spPr>
          <a:xfrm>
            <a:off x="1614137" y="843289"/>
            <a:ext cx="6328499" cy="523220"/>
          </a:xfrm>
          <a:prstGeom prst="rect">
            <a:avLst/>
          </a:prstGeom>
        </p:spPr>
        <p:txBody>
          <a:bodyPr wrap="square">
            <a:spAutoFit/>
          </a:bodyPr>
          <a:lstStyle/>
          <a:p>
            <a:r>
              <a:rPr lang="en-US" sz="2800" b="1" dirty="0">
                <a:solidFill>
                  <a:schemeClr val="bg1"/>
                </a:solidFill>
                <a:cs typeface="Arial" panose="020B0604020202020204" pitchFamily="34" charset="0"/>
              </a:rPr>
              <a:t>Security that works as fast as you do</a:t>
            </a:r>
          </a:p>
        </p:txBody>
      </p:sp>
      <p:sp>
        <p:nvSpPr>
          <p:cNvPr id="13" name="Rectangle 12">
            <a:extLst>
              <a:ext uri="{FF2B5EF4-FFF2-40B4-BE49-F238E27FC236}">
                <a16:creationId xmlns:a16="http://schemas.microsoft.com/office/drawing/2014/main" id="{044F903E-2D8B-4C22-A78D-838B9ED3A669}"/>
              </a:ext>
            </a:extLst>
          </p:cNvPr>
          <p:cNvSpPr/>
          <p:nvPr/>
        </p:nvSpPr>
        <p:spPr>
          <a:xfrm>
            <a:off x="487494" y="2190347"/>
            <a:ext cx="6541956" cy="1826654"/>
          </a:xfrm>
          <a:prstGeom prst="rect">
            <a:avLst/>
          </a:prstGeom>
        </p:spPr>
        <p:txBody>
          <a:bodyPr wrap="square">
            <a:spAutoFit/>
          </a:bodyPr>
          <a:lstStyle/>
          <a:p>
            <a:pPr>
              <a:lnSpc>
                <a:spcPct val="114000"/>
              </a:lnSpc>
              <a:spcAft>
                <a:spcPts val="900"/>
              </a:spcAft>
            </a:pPr>
            <a:r>
              <a:rPr lang="en-US" sz="2000" dirty="0">
                <a:solidFill>
                  <a:srgbClr val="1E272E"/>
                </a:solidFill>
                <a:cs typeface="Arial" panose="020B0604020202020204" pitchFamily="34" charset="0"/>
              </a:rPr>
              <a:t>Things happen quickly in small businesses, so Cisco designed their security to match. Cisco Security comes with an entrepreneurial mindset, just like you. Our powerful tools keep you safe as your business pursues what’s next. It’s Security that works as fast as you do.</a:t>
            </a:r>
          </a:p>
        </p:txBody>
      </p:sp>
      <p:sp>
        <p:nvSpPr>
          <p:cNvPr id="21" name="Rectangle 20">
            <a:extLst>
              <a:ext uri="{FF2B5EF4-FFF2-40B4-BE49-F238E27FC236}">
                <a16:creationId xmlns:a16="http://schemas.microsoft.com/office/drawing/2014/main" id="{0280F0E1-0C82-4923-9279-6C32407675AC}"/>
              </a:ext>
            </a:extLst>
          </p:cNvPr>
          <p:cNvSpPr/>
          <p:nvPr/>
        </p:nvSpPr>
        <p:spPr>
          <a:xfrm>
            <a:off x="754972" y="4147716"/>
            <a:ext cx="6207803" cy="2262158"/>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Receive protection for previously unknown threats in under 10 minutes — the fastest time to remediation in the industry</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Leverage the unrivaled intelligence from Cisco Talos</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Separate critical incidents from the noise, so you can act on what’s important</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Update policies and implement new capabilities with just a few clicks</a:t>
            </a:r>
          </a:p>
        </p:txBody>
      </p:sp>
      <p:pic>
        <p:nvPicPr>
          <p:cNvPr id="18" name="Graphic 17">
            <a:extLst>
              <a:ext uri="{FF2B5EF4-FFF2-40B4-BE49-F238E27FC236}">
                <a16:creationId xmlns:a16="http://schemas.microsoft.com/office/drawing/2014/main" id="{5A013DE1-E315-4FA6-9BAA-CFE05B80D5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258" y="684726"/>
            <a:ext cx="1203845" cy="840346"/>
          </a:xfrm>
          <a:prstGeom prst="rect">
            <a:avLst/>
          </a:prstGeom>
        </p:spPr>
      </p:pic>
      <p:grpSp>
        <p:nvGrpSpPr>
          <p:cNvPr id="24" name="Group 23">
            <a:extLst>
              <a:ext uri="{FF2B5EF4-FFF2-40B4-BE49-F238E27FC236}">
                <a16:creationId xmlns:a16="http://schemas.microsoft.com/office/drawing/2014/main" id="{7D430CEB-99A2-4F0E-B07C-098F2B6215DB}"/>
              </a:ext>
            </a:extLst>
          </p:cNvPr>
          <p:cNvGrpSpPr/>
          <p:nvPr/>
        </p:nvGrpSpPr>
        <p:grpSpPr>
          <a:xfrm>
            <a:off x="8076859" y="371474"/>
            <a:ext cx="4115142" cy="6119879"/>
            <a:chOff x="8076859" y="371474"/>
            <a:chExt cx="4115142" cy="6119879"/>
          </a:xfrm>
        </p:grpSpPr>
        <p:pic>
          <p:nvPicPr>
            <p:cNvPr id="25" name="Picture 24" descr="A person sitting at a table&#10;&#10;Description automatically generated">
              <a:extLst>
                <a:ext uri="{FF2B5EF4-FFF2-40B4-BE49-F238E27FC236}">
                  <a16:creationId xmlns:a16="http://schemas.microsoft.com/office/drawing/2014/main" id="{D992A4B4-E6C9-4AC9-A447-08E6A644E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370" y="371475"/>
              <a:ext cx="4114460" cy="6119878"/>
            </a:xfrm>
            <a:prstGeom prst="rect">
              <a:avLst/>
            </a:prstGeom>
          </p:spPr>
        </p:pic>
        <p:sp>
          <p:nvSpPr>
            <p:cNvPr id="26" name="Rectangle: Top Corners Rounded 25">
              <a:extLst>
                <a:ext uri="{FF2B5EF4-FFF2-40B4-BE49-F238E27FC236}">
                  <a16:creationId xmlns:a16="http://schemas.microsoft.com/office/drawing/2014/main" id="{D4E5F3F3-0852-4E97-AABA-071F03D85C88}"/>
                </a:ext>
              </a:extLst>
            </p:cNvPr>
            <p:cNvSpPr/>
            <p:nvPr/>
          </p:nvSpPr>
          <p:spPr>
            <a:xfrm rot="16200000">
              <a:off x="7077075" y="1371599"/>
              <a:ext cx="6115051" cy="4114801"/>
            </a:xfrm>
            <a:prstGeom prst="round2SameRect">
              <a:avLst>
                <a:gd name="adj1" fmla="val 2213"/>
                <a:gd name="adj2" fmla="val 0"/>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58D211B8-D45A-49C5-A0D2-B3DD05B4BF55}"/>
                </a:ext>
              </a:extLst>
            </p:cNvPr>
            <p:cNvSpPr/>
            <p:nvPr/>
          </p:nvSpPr>
          <p:spPr>
            <a:xfrm rot="10800000">
              <a:off x="8473204" y="5815164"/>
              <a:ext cx="619167" cy="671171"/>
            </a:xfrm>
            <a:custGeom>
              <a:avLst/>
              <a:gdLst>
                <a:gd name="connsiteX0" fmla="*/ 0 w 619167"/>
                <a:gd name="connsiteY0" fmla="*/ 0 h 968152"/>
                <a:gd name="connsiteX1" fmla="*/ 619167 w 619167"/>
                <a:gd name="connsiteY1" fmla="*/ 0 h 968152"/>
                <a:gd name="connsiteX2" fmla="*/ 619167 w 619167"/>
                <a:gd name="connsiteY2" fmla="*/ 913591 h 968152"/>
                <a:gd name="connsiteX3" fmla="*/ 564606 w 619167"/>
                <a:gd name="connsiteY3" fmla="*/ 968152 h 968152"/>
                <a:gd name="connsiteX4" fmla="*/ 54561 w 619167"/>
                <a:gd name="connsiteY4" fmla="*/ 968152 h 968152"/>
                <a:gd name="connsiteX5" fmla="*/ 0 w 619167"/>
                <a:gd name="connsiteY5" fmla="*/ 913591 h 968152"/>
                <a:gd name="connsiteX6" fmla="*/ 0 w 619167"/>
                <a:gd name="connsiteY6" fmla="*/ 0 h 9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68152">
                  <a:moveTo>
                    <a:pt x="0" y="0"/>
                  </a:moveTo>
                  <a:lnTo>
                    <a:pt x="619167" y="0"/>
                  </a:lnTo>
                  <a:lnTo>
                    <a:pt x="619167" y="913591"/>
                  </a:lnTo>
                  <a:cubicBezTo>
                    <a:pt x="619167" y="943724"/>
                    <a:pt x="594739" y="968152"/>
                    <a:pt x="564606" y="968152"/>
                  </a:cubicBezTo>
                  <a:lnTo>
                    <a:pt x="54561" y="968152"/>
                  </a:lnTo>
                  <a:cubicBezTo>
                    <a:pt x="24428" y="968152"/>
                    <a:pt x="0" y="943724"/>
                    <a:pt x="0" y="913591"/>
                  </a:cubicBez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8D99518-3590-4543-A6D0-F01540D53B6D}"/>
                </a:ext>
              </a:extLst>
            </p:cNvPr>
            <p:cNvSpPr/>
            <p:nvPr/>
          </p:nvSpPr>
          <p:spPr>
            <a:xfrm>
              <a:off x="8076859" y="5449078"/>
              <a:ext cx="783940" cy="840831"/>
            </a:xfrm>
            <a:custGeom>
              <a:avLst/>
              <a:gdLst>
                <a:gd name="connsiteX0" fmla="*/ 0 w 783940"/>
                <a:gd name="connsiteY0" fmla="*/ 0 h 1224189"/>
                <a:gd name="connsiteX1" fmla="*/ 681986 w 783940"/>
                <a:gd name="connsiteY1" fmla="*/ 0 h 1224189"/>
                <a:gd name="connsiteX2" fmla="*/ 783940 w 783940"/>
                <a:gd name="connsiteY2" fmla="*/ 101954 h 1224189"/>
                <a:gd name="connsiteX3" fmla="*/ 783940 w 783940"/>
                <a:gd name="connsiteY3" fmla="*/ 1122235 h 1224189"/>
                <a:gd name="connsiteX4" fmla="*/ 681986 w 783940"/>
                <a:gd name="connsiteY4" fmla="*/ 1224189 h 1224189"/>
                <a:gd name="connsiteX5" fmla="*/ 0 w 783940"/>
                <a:gd name="connsiteY5" fmla="*/ 1224189 h 1224189"/>
                <a:gd name="connsiteX6" fmla="*/ 0 w 783940"/>
                <a:gd name="connsiteY6" fmla="*/ 0 h 12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40" h="1224189">
                  <a:moveTo>
                    <a:pt x="0" y="0"/>
                  </a:moveTo>
                  <a:lnTo>
                    <a:pt x="681986" y="0"/>
                  </a:lnTo>
                  <a:cubicBezTo>
                    <a:pt x="738294" y="0"/>
                    <a:pt x="783940" y="45646"/>
                    <a:pt x="783940" y="101954"/>
                  </a:cubicBezTo>
                  <a:lnTo>
                    <a:pt x="783940" y="1122235"/>
                  </a:lnTo>
                  <a:cubicBezTo>
                    <a:pt x="783940" y="1178543"/>
                    <a:pt x="738294" y="1224189"/>
                    <a:pt x="681986" y="1224189"/>
                  </a:cubicBezTo>
                  <a:lnTo>
                    <a:pt x="0" y="1224189"/>
                  </a:ln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630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id="{41E2AFA5-AA03-4229-83FD-6EAD2F5BB10A}"/>
              </a:ext>
            </a:extLst>
          </p:cNvPr>
          <p:cNvSpPr/>
          <p:nvPr/>
        </p:nvSpPr>
        <p:spPr>
          <a:xfrm rot="5400000">
            <a:off x="3066882" y="-2695407"/>
            <a:ext cx="1466850" cy="7600614"/>
          </a:xfrm>
          <a:prstGeom prst="round2SameRect">
            <a:avLst>
              <a:gd name="adj1" fmla="val 11472"/>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64E54540-6B0F-47B7-ACD2-C4706B840F64}"/>
              </a:ext>
            </a:extLst>
          </p:cNvPr>
          <p:cNvSpPr/>
          <p:nvPr/>
        </p:nvSpPr>
        <p:spPr>
          <a:xfrm>
            <a:off x="1586435" y="843289"/>
            <a:ext cx="6014179" cy="523220"/>
          </a:xfrm>
          <a:prstGeom prst="rect">
            <a:avLst/>
          </a:prstGeom>
        </p:spPr>
        <p:txBody>
          <a:bodyPr wrap="square">
            <a:spAutoFit/>
          </a:bodyPr>
          <a:lstStyle/>
          <a:p>
            <a:r>
              <a:rPr lang="en-US" sz="2800" b="1" dirty="0">
                <a:solidFill>
                  <a:schemeClr val="bg1"/>
                </a:solidFill>
                <a:cs typeface="Arial" panose="020B0604020202020204" pitchFamily="34" charset="0"/>
              </a:rPr>
              <a:t>Security that grows with your business</a:t>
            </a:r>
          </a:p>
        </p:txBody>
      </p:sp>
      <p:sp>
        <p:nvSpPr>
          <p:cNvPr id="13" name="Rectangle 12">
            <a:extLst>
              <a:ext uri="{FF2B5EF4-FFF2-40B4-BE49-F238E27FC236}">
                <a16:creationId xmlns:a16="http://schemas.microsoft.com/office/drawing/2014/main" id="{044F903E-2D8B-4C22-A78D-838B9ED3A669}"/>
              </a:ext>
            </a:extLst>
          </p:cNvPr>
          <p:cNvSpPr/>
          <p:nvPr/>
        </p:nvSpPr>
        <p:spPr>
          <a:xfrm>
            <a:off x="487493" y="2190347"/>
            <a:ext cx="7237279" cy="1475789"/>
          </a:xfrm>
          <a:prstGeom prst="rect">
            <a:avLst/>
          </a:prstGeom>
        </p:spPr>
        <p:txBody>
          <a:bodyPr wrap="square">
            <a:spAutoFit/>
          </a:bodyPr>
          <a:lstStyle/>
          <a:p>
            <a:pPr>
              <a:lnSpc>
                <a:spcPct val="114000"/>
              </a:lnSpc>
              <a:spcAft>
                <a:spcPts val="900"/>
              </a:spcAft>
            </a:pPr>
            <a:r>
              <a:rPr lang="en-US" sz="2000" dirty="0">
                <a:solidFill>
                  <a:srgbClr val="1E272E"/>
                </a:solidFill>
                <a:cs typeface="Arial" panose="020B0604020202020204" pitchFamily="34" charset="0"/>
              </a:rPr>
              <a:t>As your business grows and takes on new challenges, you won’t have to keep changing your security strategy every six months. Take full advantage of the resources and expertise that Cisco includes in their products, to take your business to new heights. </a:t>
            </a:r>
          </a:p>
        </p:txBody>
      </p:sp>
      <p:sp>
        <p:nvSpPr>
          <p:cNvPr id="21" name="Rectangle 20">
            <a:extLst>
              <a:ext uri="{FF2B5EF4-FFF2-40B4-BE49-F238E27FC236}">
                <a16:creationId xmlns:a16="http://schemas.microsoft.com/office/drawing/2014/main" id="{0280F0E1-0C82-4923-9279-6C32407675AC}"/>
              </a:ext>
            </a:extLst>
          </p:cNvPr>
          <p:cNvSpPr/>
          <p:nvPr/>
        </p:nvSpPr>
        <p:spPr>
          <a:xfrm>
            <a:off x="629901" y="4000566"/>
            <a:ext cx="6780551" cy="1985159"/>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Manage risk more efficiently as you grow</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Stay one step ahead with Talos threat intelligence that anticipates what’s next</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Cisco regularly adds new capabilities and seamless integrations across their entire security portfolio</a:t>
            </a:r>
          </a:p>
          <a:p>
            <a:pPr marL="342900" indent="-342900">
              <a:spcAft>
                <a:spcPts val="600"/>
              </a:spcAft>
              <a:buFont typeface="Arial" panose="020B0604020202020204" pitchFamily="34" charset="0"/>
              <a:buChar char="•"/>
            </a:pPr>
            <a:r>
              <a:rPr lang="en-US" dirty="0">
                <a:solidFill>
                  <a:srgbClr val="1E272E"/>
                </a:solidFill>
                <a:cs typeface="Arial" panose="020B0604020202020204" pitchFamily="34" charset="0"/>
              </a:rPr>
              <a:t>Invest with confidence in a platform designed for the long haul</a:t>
            </a:r>
          </a:p>
        </p:txBody>
      </p:sp>
      <p:pic>
        <p:nvPicPr>
          <p:cNvPr id="23" name="Graphic 22">
            <a:extLst>
              <a:ext uri="{FF2B5EF4-FFF2-40B4-BE49-F238E27FC236}">
                <a16:creationId xmlns:a16="http://schemas.microsoft.com/office/drawing/2014/main" id="{E3E105F2-27D3-4285-877B-4B1FCCBAC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237" y="701248"/>
            <a:ext cx="1131887" cy="807302"/>
          </a:xfrm>
          <a:prstGeom prst="rect">
            <a:avLst/>
          </a:prstGeom>
        </p:spPr>
      </p:pic>
      <p:grpSp>
        <p:nvGrpSpPr>
          <p:cNvPr id="4" name="Group 3">
            <a:extLst>
              <a:ext uri="{FF2B5EF4-FFF2-40B4-BE49-F238E27FC236}">
                <a16:creationId xmlns:a16="http://schemas.microsoft.com/office/drawing/2014/main" id="{7BF3F261-E30E-42B3-8B51-C451B384ACFB}"/>
              </a:ext>
            </a:extLst>
          </p:cNvPr>
          <p:cNvGrpSpPr/>
          <p:nvPr/>
        </p:nvGrpSpPr>
        <p:grpSpPr>
          <a:xfrm>
            <a:off x="8076859" y="371474"/>
            <a:ext cx="4114971" cy="6119879"/>
            <a:chOff x="8076859" y="371474"/>
            <a:chExt cx="4114971" cy="6119879"/>
          </a:xfrm>
        </p:grpSpPr>
        <p:pic>
          <p:nvPicPr>
            <p:cNvPr id="3" name="Picture 2">
              <a:extLst>
                <a:ext uri="{FF2B5EF4-FFF2-40B4-BE49-F238E27FC236}">
                  <a16:creationId xmlns:a16="http://schemas.microsoft.com/office/drawing/2014/main" id="{6B287CA0-060F-4920-AFB3-4CF162029D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77370" y="371475"/>
              <a:ext cx="4114460" cy="6119878"/>
            </a:xfrm>
            <a:prstGeom prst="rect">
              <a:avLst/>
            </a:prstGeom>
          </p:spPr>
        </p:pic>
        <p:sp>
          <p:nvSpPr>
            <p:cNvPr id="14" name="Rectangle: Top Corners Rounded 13">
              <a:extLst>
                <a:ext uri="{FF2B5EF4-FFF2-40B4-BE49-F238E27FC236}">
                  <a16:creationId xmlns:a16="http://schemas.microsoft.com/office/drawing/2014/main" id="{1EA387E6-3F1F-429A-9EFA-5B32AE92E2DD}"/>
                </a:ext>
              </a:extLst>
            </p:cNvPr>
            <p:cNvSpPr/>
            <p:nvPr/>
          </p:nvSpPr>
          <p:spPr>
            <a:xfrm rot="16200000">
              <a:off x="7076734" y="1371599"/>
              <a:ext cx="6115051" cy="4114801"/>
            </a:xfrm>
            <a:prstGeom prst="round2SameRect">
              <a:avLst>
                <a:gd name="adj1" fmla="val 2213"/>
                <a:gd name="adj2" fmla="val 0"/>
              </a:avLst>
            </a:prstGeom>
            <a:solidFill>
              <a:srgbClr val="1E1F1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Freeform: Shape 17">
              <a:extLst>
                <a:ext uri="{FF2B5EF4-FFF2-40B4-BE49-F238E27FC236}">
                  <a16:creationId xmlns:a16="http://schemas.microsoft.com/office/drawing/2014/main" id="{7B7EFDA3-5295-47F2-AB1C-198D40FEE1AF}"/>
                </a:ext>
              </a:extLst>
            </p:cNvPr>
            <p:cNvSpPr/>
            <p:nvPr/>
          </p:nvSpPr>
          <p:spPr>
            <a:xfrm rot="10800000">
              <a:off x="8473204" y="5815164"/>
              <a:ext cx="619167" cy="671171"/>
            </a:xfrm>
            <a:custGeom>
              <a:avLst/>
              <a:gdLst>
                <a:gd name="connsiteX0" fmla="*/ 0 w 619167"/>
                <a:gd name="connsiteY0" fmla="*/ 0 h 968152"/>
                <a:gd name="connsiteX1" fmla="*/ 619167 w 619167"/>
                <a:gd name="connsiteY1" fmla="*/ 0 h 968152"/>
                <a:gd name="connsiteX2" fmla="*/ 619167 w 619167"/>
                <a:gd name="connsiteY2" fmla="*/ 913591 h 968152"/>
                <a:gd name="connsiteX3" fmla="*/ 564606 w 619167"/>
                <a:gd name="connsiteY3" fmla="*/ 968152 h 968152"/>
                <a:gd name="connsiteX4" fmla="*/ 54561 w 619167"/>
                <a:gd name="connsiteY4" fmla="*/ 968152 h 968152"/>
                <a:gd name="connsiteX5" fmla="*/ 0 w 619167"/>
                <a:gd name="connsiteY5" fmla="*/ 913591 h 968152"/>
                <a:gd name="connsiteX6" fmla="*/ 0 w 619167"/>
                <a:gd name="connsiteY6" fmla="*/ 0 h 9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68152">
                  <a:moveTo>
                    <a:pt x="0" y="0"/>
                  </a:moveTo>
                  <a:lnTo>
                    <a:pt x="619167" y="0"/>
                  </a:lnTo>
                  <a:lnTo>
                    <a:pt x="619167" y="913591"/>
                  </a:lnTo>
                  <a:cubicBezTo>
                    <a:pt x="619167" y="943724"/>
                    <a:pt x="594739" y="968152"/>
                    <a:pt x="564606" y="968152"/>
                  </a:cubicBezTo>
                  <a:lnTo>
                    <a:pt x="54561" y="968152"/>
                  </a:lnTo>
                  <a:cubicBezTo>
                    <a:pt x="24428" y="968152"/>
                    <a:pt x="0" y="943724"/>
                    <a:pt x="0" y="913591"/>
                  </a:cubicBez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631477D8-C24D-441A-88AF-C1C349E3513D}"/>
                </a:ext>
              </a:extLst>
            </p:cNvPr>
            <p:cNvSpPr/>
            <p:nvPr/>
          </p:nvSpPr>
          <p:spPr>
            <a:xfrm>
              <a:off x="8076859" y="5449078"/>
              <a:ext cx="783940" cy="840831"/>
            </a:xfrm>
            <a:custGeom>
              <a:avLst/>
              <a:gdLst>
                <a:gd name="connsiteX0" fmla="*/ 0 w 783940"/>
                <a:gd name="connsiteY0" fmla="*/ 0 h 1224189"/>
                <a:gd name="connsiteX1" fmla="*/ 681986 w 783940"/>
                <a:gd name="connsiteY1" fmla="*/ 0 h 1224189"/>
                <a:gd name="connsiteX2" fmla="*/ 783940 w 783940"/>
                <a:gd name="connsiteY2" fmla="*/ 101954 h 1224189"/>
                <a:gd name="connsiteX3" fmla="*/ 783940 w 783940"/>
                <a:gd name="connsiteY3" fmla="*/ 1122235 h 1224189"/>
                <a:gd name="connsiteX4" fmla="*/ 681986 w 783940"/>
                <a:gd name="connsiteY4" fmla="*/ 1224189 h 1224189"/>
                <a:gd name="connsiteX5" fmla="*/ 0 w 783940"/>
                <a:gd name="connsiteY5" fmla="*/ 1224189 h 1224189"/>
                <a:gd name="connsiteX6" fmla="*/ 0 w 783940"/>
                <a:gd name="connsiteY6" fmla="*/ 0 h 12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40" h="1224189">
                  <a:moveTo>
                    <a:pt x="0" y="0"/>
                  </a:moveTo>
                  <a:lnTo>
                    <a:pt x="681986" y="0"/>
                  </a:lnTo>
                  <a:cubicBezTo>
                    <a:pt x="738294" y="0"/>
                    <a:pt x="783940" y="45646"/>
                    <a:pt x="783940" y="101954"/>
                  </a:cubicBezTo>
                  <a:lnTo>
                    <a:pt x="783940" y="1122235"/>
                  </a:lnTo>
                  <a:cubicBezTo>
                    <a:pt x="783940" y="1178543"/>
                    <a:pt x="738294" y="1224189"/>
                    <a:pt x="681986" y="1224189"/>
                  </a:cubicBezTo>
                  <a:lnTo>
                    <a:pt x="0" y="1224189"/>
                  </a:ln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155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85460"/>
        </a:solidFill>
        <a:effectLst/>
      </p:bgPr>
    </p:bg>
    <p:spTree>
      <p:nvGrpSpPr>
        <p:cNvPr id="1" name=""/>
        <p:cNvGrpSpPr/>
        <p:nvPr/>
      </p:nvGrpSpPr>
      <p:grpSpPr>
        <a:xfrm>
          <a:off x="0" y="0"/>
          <a:ext cx="0" cy="0"/>
          <a:chOff x="0" y="0"/>
          <a:chExt cx="0" cy="0"/>
        </a:xfrm>
      </p:grpSpPr>
      <p:pic>
        <p:nvPicPr>
          <p:cNvPr id="10" name="Picture 9" descr="A room filled with furniture and a large window&#10;&#10;Description automatically generated">
            <a:extLst>
              <a:ext uri="{FF2B5EF4-FFF2-40B4-BE49-F238E27FC236}">
                <a16:creationId xmlns:a16="http://schemas.microsoft.com/office/drawing/2014/main" id="{4F5F1364-3C41-4058-916F-506CE386219D}"/>
              </a:ext>
            </a:extLst>
          </p:cNvPr>
          <p:cNvPicPr>
            <a:picLocks noChangeAspect="1"/>
          </p:cNvPicPr>
          <p:nvPr/>
        </p:nvPicPr>
        <p:blipFill rotWithShape="1">
          <a:blip r:embed="rId2">
            <a:alphaModFix/>
          </a:blip>
          <a:srcRect r="4128"/>
          <a:stretch/>
        </p:blipFill>
        <p:spPr>
          <a:xfrm>
            <a:off x="0" y="-18496"/>
            <a:ext cx="12192001" cy="5423405"/>
          </a:xfrm>
          <a:prstGeom prst="rect">
            <a:avLst/>
          </a:prstGeom>
        </p:spPr>
      </p:pic>
      <p:sp>
        <p:nvSpPr>
          <p:cNvPr id="12" name="Rectangle 11">
            <a:extLst>
              <a:ext uri="{FF2B5EF4-FFF2-40B4-BE49-F238E27FC236}">
                <a16:creationId xmlns:a16="http://schemas.microsoft.com/office/drawing/2014/main" id="{25A5BCB3-207B-4D35-B34F-2C9DF8A963C4}"/>
              </a:ext>
            </a:extLst>
          </p:cNvPr>
          <p:cNvSpPr/>
          <p:nvPr/>
        </p:nvSpPr>
        <p:spPr>
          <a:xfrm>
            <a:off x="-1" y="-1"/>
            <a:ext cx="12192000" cy="4709557"/>
          </a:xfrm>
          <a:prstGeom prst="rect">
            <a:avLst/>
          </a:prstGeom>
          <a:solidFill>
            <a:srgbClr val="1E272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D5D224A9-1576-4BE7-9A53-1E04EC4FD064}"/>
              </a:ext>
            </a:extLst>
          </p:cNvPr>
          <p:cNvSpPr/>
          <p:nvPr/>
        </p:nvSpPr>
        <p:spPr>
          <a:xfrm>
            <a:off x="0" y="4767264"/>
            <a:ext cx="12192000" cy="2090738"/>
          </a:xfrm>
          <a:prstGeom prst="rect">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itle 1">
            <a:extLst>
              <a:ext uri="{FF2B5EF4-FFF2-40B4-BE49-F238E27FC236}">
                <a16:creationId xmlns:a16="http://schemas.microsoft.com/office/drawing/2014/main" id="{526635E4-5928-4002-A277-54AEEAD38D30}"/>
              </a:ext>
            </a:extLst>
          </p:cNvPr>
          <p:cNvSpPr txBox="1">
            <a:spLocks/>
          </p:cNvSpPr>
          <p:nvPr/>
        </p:nvSpPr>
        <p:spPr>
          <a:xfrm>
            <a:off x="2266450" y="5001566"/>
            <a:ext cx="7659099" cy="143214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Protect your business with the</a:t>
            </a:r>
          </a:p>
          <a:p>
            <a:pPr algn="ctr"/>
            <a:r>
              <a:rPr lang="en-US" sz="4000" dirty="0">
                <a:solidFill>
                  <a:schemeClr val="bg1"/>
                </a:solidFill>
              </a:rPr>
              <a:t> strongest security team on the planet.</a:t>
            </a:r>
            <a:endParaRPr lang="en-US" i="1" dirty="0">
              <a:solidFill>
                <a:schemeClr val="bg1">
                  <a:lumMod val="10000"/>
                </a:schemeClr>
              </a:solidFill>
            </a:endParaRPr>
          </a:p>
        </p:txBody>
      </p:sp>
      <p:sp>
        <p:nvSpPr>
          <p:cNvPr id="5" name="Freeform: Shape 4">
            <a:extLst>
              <a:ext uri="{FF2B5EF4-FFF2-40B4-BE49-F238E27FC236}">
                <a16:creationId xmlns:a16="http://schemas.microsoft.com/office/drawing/2014/main" id="{D3E61DFE-4A53-4970-98CA-9522C4759CEE}"/>
              </a:ext>
            </a:extLst>
          </p:cNvPr>
          <p:cNvSpPr/>
          <p:nvPr/>
        </p:nvSpPr>
        <p:spPr>
          <a:xfrm>
            <a:off x="499580" y="4757932"/>
            <a:ext cx="461474" cy="812443"/>
          </a:xfrm>
          <a:custGeom>
            <a:avLst/>
            <a:gdLst>
              <a:gd name="connsiteX0" fmla="*/ 0 w 619167"/>
              <a:gd name="connsiteY0" fmla="*/ 0 h 968152"/>
              <a:gd name="connsiteX1" fmla="*/ 619167 w 619167"/>
              <a:gd name="connsiteY1" fmla="*/ 0 h 968152"/>
              <a:gd name="connsiteX2" fmla="*/ 619167 w 619167"/>
              <a:gd name="connsiteY2" fmla="*/ 913591 h 968152"/>
              <a:gd name="connsiteX3" fmla="*/ 564606 w 619167"/>
              <a:gd name="connsiteY3" fmla="*/ 968152 h 968152"/>
              <a:gd name="connsiteX4" fmla="*/ 54561 w 619167"/>
              <a:gd name="connsiteY4" fmla="*/ 968152 h 968152"/>
              <a:gd name="connsiteX5" fmla="*/ 0 w 619167"/>
              <a:gd name="connsiteY5" fmla="*/ 913591 h 968152"/>
              <a:gd name="connsiteX6" fmla="*/ 0 w 619167"/>
              <a:gd name="connsiteY6" fmla="*/ 0 h 9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68152">
                <a:moveTo>
                  <a:pt x="0" y="0"/>
                </a:moveTo>
                <a:lnTo>
                  <a:pt x="619167" y="0"/>
                </a:lnTo>
                <a:lnTo>
                  <a:pt x="619167" y="913591"/>
                </a:lnTo>
                <a:cubicBezTo>
                  <a:pt x="619167" y="943724"/>
                  <a:pt x="594739" y="968152"/>
                  <a:pt x="564606" y="968152"/>
                </a:cubicBezTo>
                <a:lnTo>
                  <a:pt x="54561" y="968152"/>
                </a:lnTo>
                <a:cubicBezTo>
                  <a:pt x="24428" y="968152"/>
                  <a:pt x="0" y="943724"/>
                  <a:pt x="0" y="913591"/>
                </a:cubicBez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3CBFFD5A-4860-4695-B8AF-C056809203BD}"/>
              </a:ext>
            </a:extLst>
          </p:cNvPr>
          <p:cNvSpPr/>
          <p:nvPr/>
        </p:nvSpPr>
        <p:spPr>
          <a:xfrm>
            <a:off x="-1" y="5251339"/>
            <a:ext cx="783940" cy="626947"/>
          </a:xfrm>
          <a:custGeom>
            <a:avLst/>
            <a:gdLst>
              <a:gd name="connsiteX0" fmla="*/ 0 w 783940"/>
              <a:gd name="connsiteY0" fmla="*/ 0 h 1224189"/>
              <a:gd name="connsiteX1" fmla="*/ 681986 w 783940"/>
              <a:gd name="connsiteY1" fmla="*/ 0 h 1224189"/>
              <a:gd name="connsiteX2" fmla="*/ 783940 w 783940"/>
              <a:gd name="connsiteY2" fmla="*/ 101954 h 1224189"/>
              <a:gd name="connsiteX3" fmla="*/ 783940 w 783940"/>
              <a:gd name="connsiteY3" fmla="*/ 1122235 h 1224189"/>
              <a:gd name="connsiteX4" fmla="*/ 681986 w 783940"/>
              <a:gd name="connsiteY4" fmla="*/ 1224189 h 1224189"/>
              <a:gd name="connsiteX5" fmla="*/ 0 w 783940"/>
              <a:gd name="connsiteY5" fmla="*/ 1224189 h 1224189"/>
              <a:gd name="connsiteX6" fmla="*/ 0 w 783940"/>
              <a:gd name="connsiteY6" fmla="*/ 0 h 12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40" h="1224189">
                <a:moveTo>
                  <a:pt x="0" y="0"/>
                </a:moveTo>
                <a:lnTo>
                  <a:pt x="681986" y="0"/>
                </a:lnTo>
                <a:cubicBezTo>
                  <a:pt x="738294" y="0"/>
                  <a:pt x="783940" y="45646"/>
                  <a:pt x="783940" y="101954"/>
                </a:cubicBezTo>
                <a:lnTo>
                  <a:pt x="783940" y="1122235"/>
                </a:lnTo>
                <a:cubicBezTo>
                  <a:pt x="783940" y="1178543"/>
                  <a:pt x="738294" y="1224189"/>
                  <a:pt x="681986" y="1224189"/>
                </a:cubicBezTo>
                <a:lnTo>
                  <a:pt x="0" y="1224189"/>
                </a:lnTo>
                <a:lnTo>
                  <a:pt x="0" y="0"/>
                </a:ln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F93E279-466D-480E-A1BE-4B2EA157311B}"/>
              </a:ext>
            </a:extLst>
          </p:cNvPr>
          <p:cNvSpPr/>
          <p:nvPr/>
        </p:nvSpPr>
        <p:spPr>
          <a:xfrm>
            <a:off x="11605618" y="5651694"/>
            <a:ext cx="586381" cy="845064"/>
          </a:xfrm>
          <a:custGeom>
            <a:avLst/>
            <a:gdLst>
              <a:gd name="connsiteX0" fmla="*/ 99656 w 788395"/>
              <a:gd name="connsiteY0" fmla="*/ 0 h 1136196"/>
              <a:gd name="connsiteX1" fmla="*/ 788395 w 788395"/>
              <a:gd name="connsiteY1" fmla="*/ 0 h 1136196"/>
              <a:gd name="connsiteX2" fmla="*/ 788395 w 788395"/>
              <a:gd name="connsiteY2" fmla="*/ 1136196 h 1136196"/>
              <a:gd name="connsiteX3" fmla="*/ 99656 w 788395"/>
              <a:gd name="connsiteY3" fmla="*/ 1136196 h 1136196"/>
              <a:gd name="connsiteX4" fmla="*/ 0 w 788395"/>
              <a:gd name="connsiteY4" fmla="*/ 1036540 h 1136196"/>
              <a:gd name="connsiteX5" fmla="*/ 0 w 788395"/>
              <a:gd name="connsiteY5" fmla="*/ 99656 h 1136196"/>
              <a:gd name="connsiteX6" fmla="*/ 99656 w 788395"/>
              <a:gd name="connsiteY6" fmla="*/ 0 h 11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395" h="1136196">
                <a:moveTo>
                  <a:pt x="99656" y="0"/>
                </a:moveTo>
                <a:lnTo>
                  <a:pt x="788395" y="0"/>
                </a:lnTo>
                <a:lnTo>
                  <a:pt x="788395" y="1136196"/>
                </a:lnTo>
                <a:lnTo>
                  <a:pt x="99656" y="1136196"/>
                </a:lnTo>
                <a:cubicBezTo>
                  <a:pt x="44618" y="1136196"/>
                  <a:pt x="0" y="1091578"/>
                  <a:pt x="0" y="1036540"/>
                </a:cubicBezTo>
                <a:lnTo>
                  <a:pt x="0" y="99656"/>
                </a:lnTo>
                <a:cubicBezTo>
                  <a:pt x="0" y="44618"/>
                  <a:pt x="44618" y="0"/>
                  <a:pt x="99656"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2F86ABE1-6EBE-4216-BFC2-032E336C5BBE}"/>
              </a:ext>
            </a:extLst>
          </p:cNvPr>
          <p:cNvSpPr/>
          <p:nvPr/>
        </p:nvSpPr>
        <p:spPr>
          <a:xfrm>
            <a:off x="11374629" y="6135960"/>
            <a:ext cx="460515" cy="710055"/>
          </a:xfrm>
          <a:custGeom>
            <a:avLst/>
            <a:gdLst>
              <a:gd name="connsiteX0" fmla="*/ 54561 w 619167"/>
              <a:gd name="connsiteY0" fmla="*/ 0 h 954675"/>
              <a:gd name="connsiteX1" fmla="*/ 564606 w 619167"/>
              <a:gd name="connsiteY1" fmla="*/ 0 h 954675"/>
              <a:gd name="connsiteX2" fmla="*/ 619167 w 619167"/>
              <a:gd name="connsiteY2" fmla="*/ 54561 h 954675"/>
              <a:gd name="connsiteX3" fmla="*/ 619167 w 619167"/>
              <a:gd name="connsiteY3" fmla="*/ 954675 h 954675"/>
              <a:gd name="connsiteX4" fmla="*/ 0 w 619167"/>
              <a:gd name="connsiteY4" fmla="*/ 954675 h 954675"/>
              <a:gd name="connsiteX5" fmla="*/ 0 w 619167"/>
              <a:gd name="connsiteY5" fmla="*/ 54561 h 954675"/>
              <a:gd name="connsiteX6" fmla="*/ 54561 w 619167"/>
              <a:gd name="connsiteY6" fmla="*/ 0 h 9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7" h="954675">
                <a:moveTo>
                  <a:pt x="54561" y="0"/>
                </a:moveTo>
                <a:lnTo>
                  <a:pt x="564606" y="0"/>
                </a:lnTo>
                <a:cubicBezTo>
                  <a:pt x="594739" y="0"/>
                  <a:pt x="619167" y="24428"/>
                  <a:pt x="619167" y="54561"/>
                </a:cubicBezTo>
                <a:lnTo>
                  <a:pt x="619167" y="954675"/>
                </a:lnTo>
                <a:lnTo>
                  <a:pt x="0" y="954675"/>
                </a:lnTo>
                <a:lnTo>
                  <a:pt x="0" y="54561"/>
                </a:lnTo>
                <a:cubicBezTo>
                  <a:pt x="0" y="24428"/>
                  <a:pt x="24428" y="0"/>
                  <a:pt x="54561" y="0"/>
                </a:cubicBezTo>
                <a:close/>
              </a:path>
            </a:pathLst>
          </a:custGeom>
          <a:noFill/>
          <a:ln>
            <a:solidFill>
              <a:srgbClr val="20BF6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C1B0743-DA0E-48C4-BEAD-E851EB511A51}"/>
              </a:ext>
            </a:extLst>
          </p:cNvPr>
          <p:cNvSpPr/>
          <p:nvPr/>
        </p:nvSpPr>
        <p:spPr>
          <a:xfrm>
            <a:off x="-1" y="4721544"/>
            <a:ext cx="12192001" cy="45719"/>
          </a:xfrm>
          <a:prstGeom prst="rect">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9AC6730-58C7-45C0-AAD7-660C50AB4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9490" y="-245001"/>
            <a:ext cx="7273018" cy="4979019"/>
          </a:xfrm>
          <a:prstGeom prst="rect">
            <a:avLst/>
          </a:prstGeom>
        </p:spPr>
      </p:pic>
      <p:sp>
        <p:nvSpPr>
          <p:cNvPr id="15" name="Title 1">
            <a:extLst>
              <a:ext uri="{FF2B5EF4-FFF2-40B4-BE49-F238E27FC236}">
                <a16:creationId xmlns:a16="http://schemas.microsoft.com/office/drawing/2014/main" id="{46A6D75F-CA09-4C05-B565-FAE2C9CF3B71}"/>
              </a:ext>
            </a:extLst>
          </p:cNvPr>
          <p:cNvSpPr txBox="1">
            <a:spLocks/>
          </p:cNvSpPr>
          <p:nvPr/>
        </p:nvSpPr>
        <p:spPr>
          <a:xfrm>
            <a:off x="2795451" y="1775042"/>
            <a:ext cx="1436916" cy="58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a:solidFill>
                  <a:srgbClr val="043534"/>
                </a:solidFill>
              </a:rPr>
              <a:t>Security for your users wherever they are</a:t>
            </a:r>
          </a:p>
        </p:txBody>
      </p:sp>
      <p:sp>
        <p:nvSpPr>
          <p:cNvPr id="16" name="Title 1">
            <a:extLst>
              <a:ext uri="{FF2B5EF4-FFF2-40B4-BE49-F238E27FC236}">
                <a16:creationId xmlns:a16="http://schemas.microsoft.com/office/drawing/2014/main" id="{0BC36E10-3E48-4E46-A1EE-2C7BD9DC3701}"/>
              </a:ext>
            </a:extLst>
          </p:cNvPr>
          <p:cNvSpPr txBox="1">
            <a:spLocks/>
          </p:cNvSpPr>
          <p:nvPr/>
        </p:nvSpPr>
        <p:spPr>
          <a:xfrm>
            <a:off x="3191691" y="3942413"/>
            <a:ext cx="1040676" cy="58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a:solidFill>
                  <a:srgbClr val="043534"/>
                </a:solidFill>
              </a:rPr>
              <a:t>Securing your network</a:t>
            </a:r>
          </a:p>
        </p:txBody>
      </p:sp>
      <p:sp>
        <p:nvSpPr>
          <p:cNvPr id="17" name="Title 1">
            <a:extLst>
              <a:ext uri="{FF2B5EF4-FFF2-40B4-BE49-F238E27FC236}">
                <a16:creationId xmlns:a16="http://schemas.microsoft.com/office/drawing/2014/main" id="{DEF5D8A7-ADD5-4C3E-A4E8-DD9C11F5BFD7}"/>
              </a:ext>
            </a:extLst>
          </p:cNvPr>
          <p:cNvSpPr txBox="1">
            <a:spLocks/>
          </p:cNvSpPr>
          <p:nvPr/>
        </p:nvSpPr>
        <p:spPr>
          <a:xfrm>
            <a:off x="7834037" y="1775042"/>
            <a:ext cx="1271454" cy="58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a:solidFill>
                  <a:srgbClr val="043534"/>
                </a:solidFill>
              </a:rPr>
              <a:t>Protect your passwords</a:t>
            </a:r>
          </a:p>
        </p:txBody>
      </p:sp>
      <p:sp>
        <p:nvSpPr>
          <p:cNvPr id="18" name="Title 1">
            <a:extLst>
              <a:ext uri="{FF2B5EF4-FFF2-40B4-BE49-F238E27FC236}">
                <a16:creationId xmlns:a16="http://schemas.microsoft.com/office/drawing/2014/main" id="{2B13ACE2-BB22-4BAA-AAE6-65AB21C9F347}"/>
              </a:ext>
            </a:extLst>
          </p:cNvPr>
          <p:cNvSpPr txBox="1">
            <a:spLocks/>
          </p:cNvSpPr>
          <p:nvPr/>
        </p:nvSpPr>
        <p:spPr>
          <a:xfrm>
            <a:off x="7728857" y="3955676"/>
            <a:ext cx="1271454" cy="58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a:solidFill>
                  <a:srgbClr val="043534"/>
                </a:solidFill>
              </a:rPr>
              <a:t>Protecting your employees’ devices</a:t>
            </a:r>
          </a:p>
        </p:txBody>
      </p:sp>
    </p:spTree>
    <p:extLst>
      <p:ext uri="{BB962C8B-B14F-4D97-AF65-F5344CB8AC3E}">
        <p14:creationId xmlns:p14="http://schemas.microsoft.com/office/powerpoint/2010/main" val="23053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D67E5FA7-0423-4D67-9C1F-44668178AA9E}"/>
              </a:ext>
            </a:extLst>
          </p:cNvPr>
          <p:cNvSpPr/>
          <p:nvPr/>
        </p:nvSpPr>
        <p:spPr>
          <a:xfrm>
            <a:off x="639950" y="4236011"/>
            <a:ext cx="10912099" cy="2481943"/>
          </a:xfrm>
          <a:prstGeom prst="roundRect">
            <a:avLst>
              <a:gd name="adj" fmla="val 4565"/>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26">
            <a:extLst>
              <a:ext uri="{FF2B5EF4-FFF2-40B4-BE49-F238E27FC236}">
                <a16:creationId xmlns:a16="http://schemas.microsoft.com/office/drawing/2014/main" id="{AB088E02-6FF7-F242-BFD8-692B10A497E1}"/>
              </a:ext>
            </a:extLst>
          </p:cNvPr>
          <p:cNvSpPr/>
          <p:nvPr/>
        </p:nvSpPr>
        <p:spPr>
          <a:xfrm>
            <a:off x="9368412" y="2904096"/>
            <a:ext cx="2089468" cy="2329875"/>
          </a:xfrm>
          <a:prstGeom prst="roundRect">
            <a:avLst>
              <a:gd name="adj" fmla="val 4614"/>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E54540-6B0F-47B7-ACD2-C4706B840F64}"/>
              </a:ext>
            </a:extLst>
          </p:cNvPr>
          <p:cNvSpPr/>
          <p:nvPr/>
        </p:nvSpPr>
        <p:spPr>
          <a:xfrm>
            <a:off x="571470" y="368901"/>
            <a:ext cx="5752485" cy="523220"/>
          </a:xfrm>
          <a:prstGeom prst="rect">
            <a:avLst/>
          </a:prstGeom>
        </p:spPr>
        <p:txBody>
          <a:bodyPr wrap="square">
            <a:spAutoFit/>
          </a:bodyPr>
          <a:lstStyle/>
          <a:p>
            <a:r>
              <a:rPr lang="en-US" sz="2800" b="1" dirty="0">
                <a:solidFill>
                  <a:srgbClr val="20BF6B"/>
                </a:solidFill>
                <a:cs typeface="Arial" panose="020B0604020202020204" pitchFamily="34" charset="0"/>
              </a:rPr>
              <a:t>The Power of Simplicity </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948755"/>
            <a:ext cx="10912099" cy="1685077"/>
          </a:xfrm>
          <a:prstGeom prst="rect">
            <a:avLst/>
          </a:prstGeom>
        </p:spPr>
        <p:txBody>
          <a:bodyPr wrap="square">
            <a:spAutoFit/>
          </a:bodyPr>
          <a:lstStyle/>
          <a:p>
            <a:pPr>
              <a:spcAft>
                <a:spcPts val="900"/>
              </a:spcAft>
            </a:pPr>
            <a:r>
              <a:rPr lang="en-US" sz="1600" dirty="0"/>
              <a:t>Reducing complexity can make all the difference when it comes to security. So Cisco’s goal is to simplify everything for you, leaving you free to embrace your innovation and accelerate your success. We know that things happen quickly in your world, that’s why we want to introduce you to security solutions that have a similar entrepreneurial and flexible mindset. </a:t>
            </a:r>
          </a:p>
          <a:p>
            <a:pPr>
              <a:spcAft>
                <a:spcPts val="900"/>
              </a:spcAft>
            </a:pPr>
            <a:r>
              <a:rPr lang="en-US" sz="1600" dirty="0"/>
              <a:t>Cisco’s security solutions also act as a team. They learn from each other. They listen and respond as a coordinated unit. When that happens, security becomes more effective. Cisco’s combination of next gen firewalls, endpoint security, cloud security, and user authentication creates the foundation for a powerful, yet simple, security approach. </a:t>
            </a:r>
            <a:endParaRPr lang="en-US" sz="1600" dirty="0">
              <a:solidFill>
                <a:srgbClr val="1E272E"/>
              </a:solidFill>
              <a:cs typeface="Arial" panose="020B0604020202020204" pitchFamily="34" charset="0"/>
            </a:endParaRPr>
          </a:p>
        </p:txBody>
      </p:sp>
      <p:sp>
        <p:nvSpPr>
          <p:cNvPr id="2" name="Rectangle: Rounded Corners 1">
            <a:extLst>
              <a:ext uri="{FF2B5EF4-FFF2-40B4-BE49-F238E27FC236}">
                <a16:creationId xmlns:a16="http://schemas.microsoft.com/office/drawing/2014/main" id="{D4FE32A7-BDE2-4B8E-97CC-44ACC9E9F1FC}"/>
              </a:ext>
            </a:extLst>
          </p:cNvPr>
          <p:cNvSpPr/>
          <p:nvPr/>
        </p:nvSpPr>
        <p:spPr>
          <a:xfrm>
            <a:off x="710634" y="2890472"/>
            <a:ext cx="2095771" cy="2329875"/>
          </a:xfrm>
          <a:prstGeom prst="roundRect">
            <a:avLst>
              <a:gd name="adj" fmla="val 4614"/>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079D350-DF64-45FA-AE3B-2C86EF22CD43}"/>
              </a:ext>
            </a:extLst>
          </p:cNvPr>
          <p:cNvSpPr/>
          <p:nvPr/>
        </p:nvSpPr>
        <p:spPr>
          <a:xfrm>
            <a:off x="2868468" y="2904097"/>
            <a:ext cx="2095771" cy="2329875"/>
          </a:xfrm>
          <a:prstGeom prst="roundRect">
            <a:avLst>
              <a:gd name="adj" fmla="val 4614"/>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DEA2343-5802-4120-8879-3B40907E41FC}"/>
              </a:ext>
            </a:extLst>
          </p:cNvPr>
          <p:cNvSpPr/>
          <p:nvPr/>
        </p:nvSpPr>
        <p:spPr>
          <a:xfrm>
            <a:off x="5026302" y="2890470"/>
            <a:ext cx="2095772" cy="2329875"/>
          </a:xfrm>
          <a:prstGeom prst="roundRect">
            <a:avLst>
              <a:gd name="adj" fmla="val 4614"/>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65832A0-BAC3-46A5-8993-00D4F77D3AE3}"/>
              </a:ext>
            </a:extLst>
          </p:cNvPr>
          <p:cNvSpPr/>
          <p:nvPr/>
        </p:nvSpPr>
        <p:spPr>
          <a:xfrm>
            <a:off x="7193217" y="2890470"/>
            <a:ext cx="2089468" cy="2329875"/>
          </a:xfrm>
          <a:prstGeom prst="roundRect">
            <a:avLst>
              <a:gd name="adj" fmla="val 4614"/>
            </a:avLst>
          </a:prstGeom>
          <a:solidFill>
            <a:srgbClr val="1E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3FC338BF-7217-40E9-B5C3-6DE67E7DCF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5785" y="5350980"/>
            <a:ext cx="1446065" cy="471543"/>
          </a:xfrm>
          <a:prstGeom prst="rect">
            <a:avLst/>
          </a:prstGeom>
        </p:spPr>
      </p:pic>
      <p:pic>
        <p:nvPicPr>
          <p:cNvPr id="28" name="Graphic 27">
            <a:extLst>
              <a:ext uri="{FF2B5EF4-FFF2-40B4-BE49-F238E27FC236}">
                <a16:creationId xmlns:a16="http://schemas.microsoft.com/office/drawing/2014/main" id="{583F282F-0E1A-4ABC-ACE5-378D95521F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056847" y="5350979"/>
            <a:ext cx="1446065" cy="471543"/>
          </a:xfrm>
          <a:prstGeom prst="rect">
            <a:avLst/>
          </a:prstGeom>
        </p:spPr>
      </p:pic>
      <p:pic>
        <p:nvPicPr>
          <p:cNvPr id="4" name="Graphic 3">
            <a:extLst>
              <a:ext uri="{FF2B5EF4-FFF2-40B4-BE49-F238E27FC236}">
                <a16:creationId xmlns:a16="http://schemas.microsoft.com/office/drawing/2014/main" id="{45815E66-94C3-4975-8716-36D813E336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8462" y="5432914"/>
            <a:ext cx="1340291" cy="284305"/>
          </a:xfrm>
          <a:prstGeom prst="rect">
            <a:avLst/>
          </a:prstGeom>
        </p:spPr>
      </p:pic>
      <p:sp>
        <p:nvSpPr>
          <p:cNvPr id="30" name="Rectangle 29">
            <a:extLst>
              <a:ext uri="{FF2B5EF4-FFF2-40B4-BE49-F238E27FC236}">
                <a16:creationId xmlns:a16="http://schemas.microsoft.com/office/drawing/2014/main" id="{88A936E3-B262-41EC-B35D-EB6E42D0CA65}"/>
              </a:ext>
            </a:extLst>
          </p:cNvPr>
          <p:cNvSpPr/>
          <p:nvPr/>
        </p:nvSpPr>
        <p:spPr>
          <a:xfrm>
            <a:off x="900254" y="5895059"/>
            <a:ext cx="10285779" cy="646331"/>
          </a:xfrm>
          <a:prstGeom prst="rect">
            <a:avLst/>
          </a:prstGeom>
        </p:spPr>
        <p:txBody>
          <a:bodyPr wrap="square">
            <a:spAutoFit/>
          </a:bodyPr>
          <a:lstStyle/>
          <a:p>
            <a:pPr algn="ctr"/>
            <a:r>
              <a:rPr lang="en-US" dirty="0">
                <a:solidFill>
                  <a:schemeClr val="bg1"/>
                </a:solidFill>
              </a:rPr>
              <a:t>Cisco Talos threat intelligence is embedded across the entire Cisco security portfolio.</a:t>
            </a:r>
          </a:p>
          <a:p>
            <a:pPr algn="ctr"/>
            <a:r>
              <a:rPr lang="en-US" dirty="0">
                <a:solidFill>
                  <a:schemeClr val="bg1"/>
                </a:solidFill>
              </a:rPr>
              <a:t>The Talos Group is an elite team of security experts focused on providing superior cyber threat intelligence.</a:t>
            </a:r>
            <a:endParaRPr lang="en-US" sz="2000" dirty="0">
              <a:solidFill>
                <a:schemeClr val="bg1"/>
              </a:solidFill>
              <a:cs typeface="Arial" panose="020B0604020202020204" pitchFamily="34" charset="0"/>
            </a:endParaRPr>
          </a:p>
        </p:txBody>
      </p:sp>
      <p:sp>
        <p:nvSpPr>
          <p:cNvPr id="31" name="Rectangle 30">
            <a:extLst>
              <a:ext uri="{FF2B5EF4-FFF2-40B4-BE49-F238E27FC236}">
                <a16:creationId xmlns:a16="http://schemas.microsoft.com/office/drawing/2014/main" id="{11D132E8-DFB0-4191-A942-1E57C51B6EE8}"/>
              </a:ext>
            </a:extLst>
          </p:cNvPr>
          <p:cNvSpPr/>
          <p:nvPr/>
        </p:nvSpPr>
        <p:spPr>
          <a:xfrm>
            <a:off x="539434" y="4131582"/>
            <a:ext cx="2289634" cy="369332"/>
          </a:xfrm>
          <a:prstGeom prst="rect">
            <a:avLst/>
          </a:prstGeom>
        </p:spPr>
        <p:txBody>
          <a:bodyPr wrap="square">
            <a:spAutoFit/>
          </a:bodyPr>
          <a:lstStyle/>
          <a:p>
            <a:pPr algn="ctr"/>
            <a:r>
              <a:rPr lang="en-US" dirty="0">
                <a:solidFill>
                  <a:srgbClr val="20BF6B"/>
                </a:solidFill>
              </a:rPr>
              <a:t>Network Security</a:t>
            </a:r>
            <a:endParaRPr lang="en-US" sz="2000" dirty="0">
              <a:solidFill>
                <a:srgbClr val="20BF6B"/>
              </a:solidFill>
              <a:cs typeface="Arial" panose="020B0604020202020204" pitchFamily="34" charset="0"/>
            </a:endParaRPr>
          </a:p>
        </p:txBody>
      </p:sp>
      <p:pic>
        <p:nvPicPr>
          <p:cNvPr id="5" name="Graphic 4">
            <a:extLst>
              <a:ext uri="{FF2B5EF4-FFF2-40B4-BE49-F238E27FC236}">
                <a16:creationId xmlns:a16="http://schemas.microsoft.com/office/drawing/2014/main" id="{831EA519-819A-4F02-9C22-5469266B68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0294" y="3109988"/>
            <a:ext cx="1216991" cy="1009549"/>
          </a:xfrm>
          <a:prstGeom prst="rect">
            <a:avLst/>
          </a:prstGeom>
        </p:spPr>
      </p:pic>
      <p:pic>
        <p:nvPicPr>
          <p:cNvPr id="6" name="Graphic 5">
            <a:extLst>
              <a:ext uri="{FF2B5EF4-FFF2-40B4-BE49-F238E27FC236}">
                <a16:creationId xmlns:a16="http://schemas.microsoft.com/office/drawing/2014/main" id="{6FAB9C41-930F-4E5E-A3FE-A4A945D418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1580" y="3108061"/>
            <a:ext cx="1366546" cy="885724"/>
          </a:xfrm>
          <a:prstGeom prst="rect">
            <a:avLst/>
          </a:prstGeom>
        </p:spPr>
      </p:pic>
      <p:pic>
        <p:nvPicPr>
          <p:cNvPr id="7" name="Graphic 6">
            <a:extLst>
              <a:ext uri="{FF2B5EF4-FFF2-40B4-BE49-F238E27FC236}">
                <a16:creationId xmlns:a16="http://schemas.microsoft.com/office/drawing/2014/main" id="{1908C175-D7EA-464D-8511-8B40F763F4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40557" y="3076131"/>
            <a:ext cx="945178" cy="932405"/>
          </a:xfrm>
          <a:prstGeom prst="rect">
            <a:avLst/>
          </a:prstGeom>
        </p:spPr>
      </p:pic>
      <p:pic>
        <p:nvPicPr>
          <p:cNvPr id="8" name="Graphic 7">
            <a:extLst>
              <a:ext uri="{FF2B5EF4-FFF2-40B4-BE49-F238E27FC236}">
                <a16:creationId xmlns:a16="http://schemas.microsoft.com/office/drawing/2014/main" id="{7A9067C4-7655-49DE-AF69-175AB8A1A5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32847" y="3122714"/>
            <a:ext cx="528837" cy="839241"/>
          </a:xfrm>
          <a:prstGeom prst="rect">
            <a:avLst/>
          </a:prstGeom>
        </p:spPr>
      </p:pic>
      <p:sp>
        <p:nvSpPr>
          <p:cNvPr id="32" name="Rectangle 31">
            <a:extLst>
              <a:ext uri="{FF2B5EF4-FFF2-40B4-BE49-F238E27FC236}">
                <a16:creationId xmlns:a16="http://schemas.microsoft.com/office/drawing/2014/main" id="{AB177946-3F72-4313-BC99-3EEC61333D48}"/>
              </a:ext>
            </a:extLst>
          </p:cNvPr>
          <p:cNvSpPr/>
          <p:nvPr/>
        </p:nvSpPr>
        <p:spPr>
          <a:xfrm>
            <a:off x="2784185" y="4126197"/>
            <a:ext cx="2289634" cy="369332"/>
          </a:xfrm>
          <a:prstGeom prst="rect">
            <a:avLst/>
          </a:prstGeom>
        </p:spPr>
        <p:txBody>
          <a:bodyPr wrap="square">
            <a:spAutoFit/>
          </a:bodyPr>
          <a:lstStyle/>
          <a:p>
            <a:pPr algn="ctr"/>
            <a:r>
              <a:rPr lang="en-US" dirty="0">
                <a:solidFill>
                  <a:srgbClr val="20BF6B"/>
                </a:solidFill>
              </a:rPr>
              <a:t>Endpoint Security</a:t>
            </a:r>
            <a:endParaRPr lang="en-US" sz="2000" dirty="0">
              <a:solidFill>
                <a:srgbClr val="20BF6B"/>
              </a:solidFill>
              <a:cs typeface="Arial" panose="020B0604020202020204" pitchFamily="34" charset="0"/>
            </a:endParaRPr>
          </a:p>
        </p:txBody>
      </p:sp>
      <p:sp>
        <p:nvSpPr>
          <p:cNvPr id="33" name="Rectangle 32">
            <a:extLst>
              <a:ext uri="{FF2B5EF4-FFF2-40B4-BE49-F238E27FC236}">
                <a16:creationId xmlns:a16="http://schemas.microsoft.com/office/drawing/2014/main" id="{B63631DB-46F5-4500-8F9D-74B4DE56C11D}"/>
              </a:ext>
            </a:extLst>
          </p:cNvPr>
          <p:cNvSpPr/>
          <p:nvPr/>
        </p:nvSpPr>
        <p:spPr>
          <a:xfrm>
            <a:off x="4955493" y="4148956"/>
            <a:ext cx="2289634" cy="369332"/>
          </a:xfrm>
          <a:prstGeom prst="rect">
            <a:avLst/>
          </a:prstGeom>
        </p:spPr>
        <p:txBody>
          <a:bodyPr wrap="square">
            <a:spAutoFit/>
          </a:bodyPr>
          <a:lstStyle/>
          <a:p>
            <a:pPr algn="ctr"/>
            <a:r>
              <a:rPr lang="en-US" dirty="0">
                <a:solidFill>
                  <a:srgbClr val="20BF6B"/>
                </a:solidFill>
              </a:rPr>
              <a:t>Cloud Security</a:t>
            </a:r>
            <a:endParaRPr lang="en-US" sz="2000" dirty="0">
              <a:solidFill>
                <a:srgbClr val="20BF6B"/>
              </a:solidFill>
              <a:cs typeface="Arial" panose="020B0604020202020204" pitchFamily="34" charset="0"/>
            </a:endParaRPr>
          </a:p>
        </p:txBody>
      </p:sp>
      <p:sp>
        <p:nvSpPr>
          <p:cNvPr id="34" name="Rectangle 33">
            <a:extLst>
              <a:ext uri="{FF2B5EF4-FFF2-40B4-BE49-F238E27FC236}">
                <a16:creationId xmlns:a16="http://schemas.microsoft.com/office/drawing/2014/main" id="{C64CDD16-93AD-487B-B916-7F4C2B34D317}"/>
              </a:ext>
            </a:extLst>
          </p:cNvPr>
          <p:cNvSpPr/>
          <p:nvPr/>
        </p:nvSpPr>
        <p:spPr>
          <a:xfrm>
            <a:off x="6984657" y="4050939"/>
            <a:ext cx="2546973" cy="646331"/>
          </a:xfrm>
          <a:prstGeom prst="rect">
            <a:avLst/>
          </a:prstGeom>
        </p:spPr>
        <p:txBody>
          <a:bodyPr wrap="square">
            <a:spAutoFit/>
          </a:bodyPr>
          <a:lstStyle/>
          <a:p>
            <a:pPr algn="ctr"/>
            <a:r>
              <a:rPr lang="en-US" dirty="0">
                <a:solidFill>
                  <a:srgbClr val="20BF6B"/>
                </a:solidFill>
              </a:rPr>
              <a:t>Multi-Factor Authentication</a:t>
            </a:r>
            <a:endParaRPr lang="en-US" sz="2000" dirty="0">
              <a:solidFill>
                <a:srgbClr val="20BF6B"/>
              </a:solidFill>
              <a:cs typeface="Arial" panose="020B0604020202020204" pitchFamily="34" charset="0"/>
            </a:endParaRPr>
          </a:p>
        </p:txBody>
      </p:sp>
      <p:sp>
        <p:nvSpPr>
          <p:cNvPr id="35" name="Rectangle 34">
            <a:extLst>
              <a:ext uri="{FF2B5EF4-FFF2-40B4-BE49-F238E27FC236}">
                <a16:creationId xmlns:a16="http://schemas.microsoft.com/office/drawing/2014/main" id="{F1E5C927-6DB3-42CC-B915-C88BE07F5753}"/>
              </a:ext>
            </a:extLst>
          </p:cNvPr>
          <p:cNvSpPr/>
          <p:nvPr/>
        </p:nvSpPr>
        <p:spPr>
          <a:xfrm>
            <a:off x="598670" y="4540969"/>
            <a:ext cx="2289634" cy="523220"/>
          </a:xfrm>
          <a:prstGeom prst="rect">
            <a:avLst/>
          </a:prstGeom>
        </p:spPr>
        <p:txBody>
          <a:bodyPr wrap="square">
            <a:spAutoFit/>
          </a:bodyPr>
          <a:lstStyle/>
          <a:p>
            <a:pPr algn="ctr"/>
            <a:r>
              <a:rPr lang="en-US" sz="1400" dirty="0">
                <a:solidFill>
                  <a:schemeClr val="bg1"/>
                </a:solidFill>
                <a:cs typeface="Arial" panose="020B0604020202020204" pitchFamily="34" charset="0"/>
              </a:rPr>
              <a:t>Meraki MX </a:t>
            </a:r>
          </a:p>
          <a:p>
            <a:pPr algn="ctr"/>
            <a:r>
              <a:rPr lang="en-US" sz="1400" dirty="0">
                <a:solidFill>
                  <a:schemeClr val="bg1"/>
                </a:solidFill>
              </a:rPr>
              <a:t>Cisco Firepower 1000 Series</a:t>
            </a:r>
          </a:p>
        </p:txBody>
      </p:sp>
      <p:sp>
        <p:nvSpPr>
          <p:cNvPr id="36" name="Rectangle 35">
            <a:extLst>
              <a:ext uri="{FF2B5EF4-FFF2-40B4-BE49-F238E27FC236}">
                <a16:creationId xmlns:a16="http://schemas.microsoft.com/office/drawing/2014/main" id="{B2964FC9-A90C-42E3-9E3A-7B8AF3A8E376}"/>
              </a:ext>
            </a:extLst>
          </p:cNvPr>
          <p:cNvSpPr/>
          <p:nvPr/>
        </p:nvSpPr>
        <p:spPr>
          <a:xfrm>
            <a:off x="2791319" y="4546354"/>
            <a:ext cx="2289634" cy="523220"/>
          </a:xfrm>
          <a:prstGeom prst="rect">
            <a:avLst/>
          </a:prstGeom>
        </p:spPr>
        <p:txBody>
          <a:bodyPr wrap="square">
            <a:spAutoFit/>
          </a:bodyPr>
          <a:lstStyle/>
          <a:p>
            <a:pPr algn="ctr"/>
            <a:r>
              <a:rPr lang="en-US" sz="1400" dirty="0">
                <a:solidFill>
                  <a:schemeClr val="bg1"/>
                </a:solidFill>
              </a:rPr>
              <a:t>Cisco AMP for Endpoints</a:t>
            </a:r>
          </a:p>
          <a:p>
            <a:pPr algn="ctr"/>
            <a:endParaRPr lang="en-US" sz="1400" dirty="0">
              <a:solidFill>
                <a:schemeClr val="bg1"/>
              </a:solidFill>
              <a:cs typeface="Arial" panose="020B0604020202020204" pitchFamily="34" charset="0"/>
            </a:endParaRPr>
          </a:p>
        </p:txBody>
      </p:sp>
      <p:sp>
        <p:nvSpPr>
          <p:cNvPr id="37" name="Rectangle 36">
            <a:extLst>
              <a:ext uri="{FF2B5EF4-FFF2-40B4-BE49-F238E27FC236}">
                <a16:creationId xmlns:a16="http://schemas.microsoft.com/office/drawing/2014/main" id="{32784E51-CEFB-4851-AAB8-812205577543}"/>
              </a:ext>
            </a:extLst>
          </p:cNvPr>
          <p:cNvSpPr/>
          <p:nvPr/>
        </p:nvSpPr>
        <p:spPr>
          <a:xfrm>
            <a:off x="4933911" y="4582218"/>
            <a:ext cx="2289634" cy="307777"/>
          </a:xfrm>
          <a:prstGeom prst="rect">
            <a:avLst/>
          </a:prstGeom>
        </p:spPr>
        <p:txBody>
          <a:bodyPr wrap="square">
            <a:spAutoFit/>
          </a:bodyPr>
          <a:lstStyle/>
          <a:p>
            <a:pPr algn="ctr"/>
            <a:r>
              <a:rPr lang="en-US" sz="1400" dirty="0">
                <a:solidFill>
                  <a:schemeClr val="bg1"/>
                </a:solidFill>
              </a:rPr>
              <a:t>Cisco Umbrella</a:t>
            </a:r>
            <a:endParaRPr lang="en-US" sz="1400" dirty="0">
              <a:solidFill>
                <a:schemeClr val="bg1"/>
              </a:solidFill>
              <a:cs typeface="Arial" panose="020B0604020202020204" pitchFamily="34" charset="0"/>
            </a:endParaRPr>
          </a:p>
        </p:txBody>
      </p:sp>
      <p:sp>
        <p:nvSpPr>
          <p:cNvPr id="38" name="Rectangle 37">
            <a:extLst>
              <a:ext uri="{FF2B5EF4-FFF2-40B4-BE49-F238E27FC236}">
                <a16:creationId xmlns:a16="http://schemas.microsoft.com/office/drawing/2014/main" id="{F03702DF-F586-4999-AC67-4350E1DFCBF4}"/>
              </a:ext>
            </a:extLst>
          </p:cNvPr>
          <p:cNvSpPr/>
          <p:nvPr/>
        </p:nvSpPr>
        <p:spPr>
          <a:xfrm>
            <a:off x="7093134" y="4691804"/>
            <a:ext cx="2289634" cy="307777"/>
          </a:xfrm>
          <a:prstGeom prst="rect">
            <a:avLst/>
          </a:prstGeom>
        </p:spPr>
        <p:txBody>
          <a:bodyPr wrap="square">
            <a:spAutoFit/>
          </a:bodyPr>
          <a:lstStyle/>
          <a:p>
            <a:pPr algn="ctr"/>
            <a:r>
              <a:rPr lang="en-US" sz="1400" dirty="0">
                <a:solidFill>
                  <a:schemeClr val="bg1"/>
                </a:solidFill>
              </a:rPr>
              <a:t>Cisco Duo</a:t>
            </a:r>
            <a:endParaRPr lang="en-US" sz="1400" dirty="0">
              <a:solidFill>
                <a:schemeClr val="bg1"/>
              </a:solidFill>
              <a:cs typeface="Arial" panose="020B0604020202020204" pitchFamily="34" charset="0"/>
            </a:endParaRPr>
          </a:p>
        </p:txBody>
      </p:sp>
      <p:grpSp>
        <p:nvGrpSpPr>
          <p:cNvPr id="39" name="Group 38">
            <a:extLst>
              <a:ext uri="{FF2B5EF4-FFF2-40B4-BE49-F238E27FC236}">
                <a16:creationId xmlns:a16="http://schemas.microsoft.com/office/drawing/2014/main" id="{71D1D51E-5392-A747-B621-CB27179D6763}"/>
              </a:ext>
            </a:extLst>
          </p:cNvPr>
          <p:cNvGrpSpPr>
            <a:grpSpLocks noChangeAspect="1"/>
          </p:cNvGrpSpPr>
          <p:nvPr/>
        </p:nvGrpSpPr>
        <p:grpSpPr>
          <a:xfrm>
            <a:off x="5460712" y="3228058"/>
            <a:ext cx="1279196" cy="633662"/>
            <a:chOff x="836085" y="1496592"/>
            <a:chExt cx="538984" cy="266991"/>
          </a:xfrm>
        </p:grpSpPr>
        <p:sp>
          <p:nvSpPr>
            <p:cNvPr id="40" name="Freeform 751">
              <a:extLst>
                <a:ext uri="{FF2B5EF4-FFF2-40B4-BE49-F238E27FC236}">
                  <a16:creationId xmlns:a16="http://schemas.microsoft.com/office/drawing/2014/main" id="{91B5E141-53C3-CE4F-89D6-B58D68A029D9}"/>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752">
              <a:extLst>
                <a:ext uri="{FF2B5EF4-FFF2-40B4-BE49-F238E27FC236}">
                  <a16:creationId xmlns:a16="http://schemas.microsoft.com/office/drawing/2014/main" id="{4A48DDDA-744B-4A4D-989D-0F9551C35B4D}"/>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42" name="Freeform 753">
              <a:extLst>
                <a:ext uri="{FF2B5EF4-FFF2-40B4-BE49-F238E27FC236}">
                  <a16:creationId xmlns:a16="http://schemas.microsoft.com/office/drawing/2014/main" id="{153B2984-D037-8748-B540-ED9EBB56ED8D}"/>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4" name="Rectangle 43">
            <a:extLst>
              <a:ext uri="{FF2B5EF4-FFF2-40B4-BE49-F238E27FC236}">
                <a16:creationId xmlns:a16="http://schemas.microsoft.com/office/drawing/2014/main" id="{D4921B2D-CEE5-1D48-8716-9D32E21B9B3E}"/>
              </a:ext>
            </a:extLst>
          </p:cNvPr>
          <p:cNvSpPr/>
          <p:nvPr/>
        </p:nvSpPr>
        <p:spPr>
          <a:xfrm>
            <a:off x="9105592" y="4126197"/>
            <a:ext cx="2546973" cy="369332"/>
          </a:xfrm>
          <a:prstGeom prst="rect">
            <a:avLst/>
          </a:prstGeom>
        </p:spPr>
        <p:txBody>
          <a:bodyPr wrap="square">
            <a:spAutoFit/>
          </a:bodyPr>
          <a:lstStyle/>
          <a:p>
            <a:pPr algn="ctr"/>
            <a:r>
              <a:rPr lang="en-US" dirty="0">
                <a:solidFill>
                  <a:srgbClr val="20BF6B"/>
                </a:solidFill>
              </a:rPr>
              <a:t>VPN</a:t>
            </a:r>
            <a:endParaRPr lang="en-US" sz="2000" dirty="0">
              <a:solidFill>
                <a:srgbClr val="20BF6B"/>
              </a:solidFill>
              <a:cs typeface="Arial" panose="020B0604020202020204" pitchFamily="34" charset="0"/>
            </a:endParaRPr>
          </a:p>
        </p:txBody>
      </p:sp>
      <p:sp>
        <p:nvSpPr>
          <p:cNvPr id="45" name="Rectangle 44">
            <a:extLst>
              <a:ext uri="{FF2B5EF4-FFF2-40B4-BE49-F238E27FC236}">
                <a16:creationId xmlns:a16="http://schemas.microsoft.com/office/drawing/2014/main" id="{7607E480-9FDB-924E-BBA1-23CE81F62D2E}"/>
              </a:ext>
            </a:extLst>
          </p:cNvPr>
          <p:cNvSpPr/>
          <p:nvPr/>
        </p:nvSpPr>
        <p:spPr>
          <a:xfrm>
            <a:off x="9304945" y="4548520"/>
            <a:ext cx="2289634" cy="307777"/>
          </a:xfrm>
          <a:prstGeom prst="rect">
            <a:avLst/>
          </a:prstGeom>
        </p:spPr>
        <p:txBody>
          <a:bodyPr wrap="square">
            <a:spAutoFit/>
          </a:bodyPr>
          <a:lstStyle/>
          <a:p>
            <a:pPr algn="ctr"/>
            <a:r>
              <a:rPr lang="en-US" sz="1400" dirty="0">
                <a:solidFill>
                  <a:schemeClr val="bg1"/>
                </a:solidFill>
              </a:rPr>
              <a:t>Cisco AnyConnect</a:t>
            </a:r>
            <a:endParaRPr lang="en-US" sz="1400" dirty="0">
              <a:solidFill>
                <a:schemeClr val="bg1"/>
              </a:solidFill>
              <a:cs typeface="Arial" panose="020B0604020202020204" pitchFamily="34" charset="0"/>
            </a:endParaRPr>
          </a:p>
        </p:txBody>
      </p:sp>
      <p:grpSp>
        <p:nvGrpSpPr>
          <p:cNvPr id="46" name="Group 45">
            <a:extLst>
              <a:ext uri="{FF2B5EF4-FFF2-40B4-BE49-F238E27FC236}">
                <a16:creationId xmlns:a16="http://schemas.microsoft.com/office/drawing/2014/main" id="{C330CC7A-9E6D-464E-BB6E-E55B3600E675}"/>
              </a:ext>
            </a:extLst>
          </p:cNvPr>
          <p:cNvGrpSpPr>
            <a:grpSpLocks noChangeAspect="1"/>
          </p:cNvGrpSpPr>
          <p:nvPr/>
        </p:nvGrpSpPr>
        <p:grpSpPr>
          <a:xfrm>
            <a:off x="6065049" y="3390363"/>
            <a:ext cx="468379" cy="463918"/>
            <a:chOff x="7217552" y="3327527"/>
            <a:chExt cx="524984" cy="519984"/>
          </a:xfrm>
          <a:solidFill>
            <a:srgbClr val="1E1F1E"/>
          </a:solidFill>
        </p:grpSpPr>
        <p:sp>
          <p:nvSpPr>
            <p:cNvPr id="47" name="Freeform 108">
              <a:extLst>
                <a:ext uri="{FF2B5EF4-FFF2-40B4-BE49-F238E27FC236}">
                  <a16:creationId xmlns:a16="http://schemas.microsoft.com/office/drawing/2014/main" id="{1699627E-FB33-2D4F-9CF0-24301500D9AC}"/>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9">
              <a:extLst>
                <a:ext uri="{FF2B5EF4-FFF2-40B4-BE49-F238E27FC236}">
                  <a16:creationId xmlns:a16="http://schemas.microsoft.com/office/drawing/2014/main" id="{DB3F00B2-1D01-8B41-A379-8017C6D960F2}"/>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0">
              <a:extLst>
                <a:ext uri="{FF2B5EF4-FFF2-40B4-BE49-F238E27FC236}">
                  <a16:creationId xmlns:a16="http://schemas.microsoft.com/office/drawing/2014/main" id="{B256A6CC-DA49-5A48-9D8D-5A8D4AB24DF5}"/>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11">
              <a:extLst>
                <a:ext uri="{FF2B5EF4-FFF2-40B4-BE49-F238E27FC236}">
                  <a16:creationId xmlns:a16="http://schemas.microsoft.com/office/drawing/2014/main" id="{1BD140E2-CDD1-264E-A98E-1A4A4B4A3EFE}"/>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12">
              <a:extLst>
                <a:ext uri="{FF2B5EF4-FFF2-40B4-BE49-F238E27FC236}">
                  <a16:creationId xmlns:a16="http://schemas.microsoft.com/office/drawing/2014/main" id="{5FE929DD-B44F-E54E-AFE1-65A99791864C}"/>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151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54540-6B0F-47B7-ACD2-C4706B840F64}"/>
              </a:ext>
            </a:extLst>
          </p:cNvPr>
          <p:cNvSpPr/>
          <p:nvPr/>
        </p:nvSpPr>
        <p:spPr>
          <a:xfrm>
            <a:off x="571470" y="525097"/>
            <a:ext cx="10391999" cy="523220"/>
          </a:xfrm>
          <a:prstGeom prst="rect">
            <a:avLst/>
          </a:prstGeom>
        </p:spPr>
        <p:txBody>
          <a:bodyPr wrap="square">
            <a:spAutoFit/>
          </a:bodyPr>
          <a:lstStyle/>
          <a:p>
            <a:r>
              <a:rPr lang="en-US" sz="2800" b="1" dirty="0">
                <a:solidFill>
                  <a:srgbClr val="20BF6B"/>
                </a:solidFill>
                <a:cs typeface="Arial" panose="020B0604020202020204" pitchFamily="34" charset="0"/>
              </a:rPr>
              <a:t>Securing your network</a:t>
            </a:r>
          </a:p>
        </p:txBody>
      </p:sp>
      <p:sp>
        <p:nvSpPr>
          <p:cNvPr id="13" name="Rectangle 12">
            <a:extLst>
              <a:ext uri="{FF2B5EF4-FFF2-40B4-BE49-F238E27FC236}">
                <a16:creationId xmlns:a16="http://schemas.microsoft.com/office/drawing/2014/main" id="{044F903E-2D8B-4C22-A78D-838B9ED3A669}"/>
              </a:ext>
            </a:extLst>
          </p:cNvPr>
          <p:cNvSpPr/>
          <p:nvPr/>
        </p:nvSpPr>
        <p:spPr>
          <a:xfrm>
            <a:off x="571470" y="342869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Firepower 1000 Series</a:t>
            </a:r>
          </a:p>
        </p:txBody>
      </p:sp>
      <p:sp>
        <p:nvSpPr>
          <p:cNvPr id="29" name="Rectangle: Top Corners Rounded 28">
            <a:extLst>
              <a:ext uri="{FF2B5EF4-FFF2-40B4-BE49-F238E27FC236}">
                <a16:creationId xmlns:a16="http://schemas.microsoft.com/office/drawing/2014/main" id="{6435BF58-F091-44B1-995B-245C2CAA039F}"/>
              </a:ext>
            </a:extLst>
          </p:cNvPr>
          <p:cNvSpPr/>
          <p:nvPr/>
        </p:nvSpPr>
        <p:spPr>
          <a:xfrm rot="16200000">
            <a:off x="6982218" y="1475978"/>
            <a:ext cx="6304766" cy="4114801"/>
          </a:xfrm>
          <a:prstGeom prst="round2SameRect">
            <a:avLst>
              <a:gd name="adj1" fmla="val 2213"/>
              <a:gd name="adj2" fmla="val 0"/>
            </a:avLst>
          </a:prstGeom>
          <a:solidFill>
            <a:srgbClr val="20BF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E25DC11E-3DAC-4D0B-98BB-332499102316}"/>
              </a:ext>
            </a:extLst>
          </p:cNvPr>
          <p:cNvSpPr/>
          <p:nvPr/>
        </p:nvSpPr>
        <p:spPr>
          <a:xfrm>
            <a:off x="8355144" y="630574"/>
            <a:ext cx="3760656" cy="400110"/>
          </a:xfrm>
          <a:prstGeom prst="rect">
            <a:avLst/>
          </a:prstGeom>
        </p:spPr>
        <p:txBody>
          <a:bodyPr wrap="square">
            <a:spAutoFit/>
          </a:bodyPr>
          <a:lstStyle/>
          <a:p>
            <a:pPr>
              <a:spcAft>
                <a:spcPts val="600"/>
              </a:spcAft>
            </a:pPr>
            <a:r>
              <a:rPr lang="en-US" sz="2000" b="1" dirty="0">
                <a:solidFill>
                  <a:srgbClr val="2B6045"/>
                </a:solidFill>
                <a:cs typeface="Arial" panose="020B0604020202020204" pitchFamily="34" charset="0"/>
              </a:rPr>
              <a:t>Why do you need a firewall?</a:t>
            </a:r>
          </a:p>
        </p:txBody>
      </p:sp>
      <p:sp>
        <p:nvSpPr>
          <p:cNvPr id="40" name="Rectangle 39">
            <a:extLst>
              <a:ext uri="{FF2B5EF4-FFF2-40B4-BE49-F238E27FC236}">
                <a16:creationId xmlns:a16="http://schemas.microsoft.com/office/drawing/2014/main" id="{1428B400-2E3F-4864-AD18-400BE4AD322D}"/>
              </a:ext>
            </a:extLst>
          </p:cNvPr>
          <p:cNvSpPr/>
          <p:nvPr/>
        </p:nvSpPr>
        <p:spPr>
          <a:xfrm>
            <a:off x="8373333" y="1068001"/>
            <a:ext cx="3522531" cy="1631216"/>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Firewalls put up a barrier between your trusted internal network and untrusted outside networks, such as the Internet.</a:t>
            </a:r>
          </a:p>
        </p:txBody>
      </p:sp>
      <p:sp>
        <p:nvSpPr>
          <p:cNvPr id="41" name="Rectangle 40">
            <a:extLst>
              <a:ext uri="{FF2B5EF4-FFF2-40B4-BE49-F238E27FC236}">
                <a16:creationId xmlns:a16="http://schemas.microsoft.com/office/drawing/2014/main" id="{6C2D0BC2-062E-4D15-8A64-FAB376B1D5F5}"/>
              </a:ext>
            </a:extLst>
          </p:cNvPr>
          <p:cNvSpPr/>
          <p:nvPr/>
        </p:nvSpPr>
        <p:spPr>
          <a:xfrm>
            <a:off x="8373333" y="4406040"/>
            <a:ext cx="3706080"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The best firewalls prevent disruption of business-critical applications and services due to security breaches.</a:t>
            </a:r>
          </a:p>
        </p:txBody>
      </p:sp>
      <p:sp>
        <p:nvSpPr>
          <p:cNvPr id="42" name="Rectangle 41">
            <a:extLst>
              <a:ext uri="{FF2B5EF4-FFF2-40B4-BE49-F238E27FC236}">
                <a16:creationId xmlns:a16="http://schemas.microsoft.com/office/drawing/2014/main" id="{36835E3D-A6BA-4E3A-801D-ADA09155F459}"/>
              </a:ext>
            </a:extLst>
          </p:cNvPr>
          <p:cNvSpPr/>
          <p:nvPr/>
        </p:nvSpPr>
        <p:spPr>
          <a:xfrm>
            <a:off x="8373333" y="3601137"/>
            <a:ext cx="3522531"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Firewalls help prevent the loss of company data.</a:t>
            </a:r>
          </a:p>
        </p:txBody>
      </p:sp>
      <p:sp>
        <p:nvSpPr>
          <p:cNvPr id="44" name="Rectangle 43">
            <a:extLst>
              <a:ext uri="{FF2B5EF4-FFF2-40B4-BE49-F238E27FC236}">
                <a16:creationId xmlns:a16="http://schemas.microsoft.com/office/drawing/2014/main" id="{3A11EB76-F8E7-4FCB-A437-8E5AE3CA7E6C}"/>
              </a:ext>
            </a:extLst>
          </p:cNvPr>
          <p:cNvSpPr/>
          <p:nvPr/>
        </p:nvSpPr>
        <p:spPr>
          <a:xfrm>
            <a:off x="8355144" y="2796234"/>
            <a:ext cx="3522531"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cs typeface="Arial" panose="020B0604020202020204" pitchFamily="34" charset="0"/>
              </a:rPr>
              <a:t>Firewalls control access to your company's resources.</a:t>
            </a:r>
          </a:p>
        </p:txBody>
      </p:sp>
      <p:sp>
        <p:nvSpPr>
          <p:cNvPr id="46" name="Rectangle 45">
            <a:extLst>
              <a:ext uri="{FF2B5EF4-FFF2-40B4-BE49-F238E27FC236}">
                <a16:creationId xmlns:a16="http://schemas.microsoft.com/office/drawing/2014/main" id="{3792DA27-29C5-47C4-B0BE-204F4A88304B}"/>
              </a:ext>
            </a:extLst>
          </p:cNvPr>
          <p:cNvSpPr/>
          <p:nvPr/>
        </p:nvSpPr>
        <p:spPr>
          <a:xfrm>
            <a:off x="571470" y="4270274"/>
            <a:ext cx="7237279" cy="1551835"/>
          </a:xfrm>
          <a:prstGeom prst="rect">
            <a:avLst/>
          </a:prstGeom>
        </p:spPr>
        <p:txBody>
          <a:bodyPr wrap="square">
            <a:spAutoFit/>
          </a:bodyPr>
          <a:lstStyle/>
          <a:p>
            <a:pPr>
              <a:lnSpc>
                <a:spcPct val="114000"/>
              </a:lnSpc>
              <a:spcAft>
                <a:spcPts val="900"/>
              </a:spcAft>
            </a:pPr>
            <a:r>
              <a:rPr lang="en-US" sz="1400" dirty="0">
                <a:solidFill>
                  <a:srgbClr val="1E272E"/>
                </a:solidFill>
                <a:cs typeface="Arial" panose="020B0604020202020204" pitchFamily="34" charset="0"/>
              </a:rPr>
              <a:t>The  1000 series is a SMB focused Next Generation firewall. It provides enterprise-grade protection for small to medium sized offices and is flexible enough to protect your business while you grow. With Firepower 1000 you can get application visibility and control, a next-generation intrusion prevention system, advanced malware protection, and URL filtering. It’s easy to use and is designed not to impact network performance (unlike other firewalls which can slow your business down).</a:t>
            </a:r>
          </a:p>
        </p:txBody>
      </p:sp>
      <p:sp>
        <p:nvSpPr>
          <p:cNvPr id="47" name="Rectangle 46">
            <a:extLst>
              <a:ext uri="{FF2B5EF4-FFF2-40B4-BE49-F238E27FC236}">
                <a16:creationId xmlns:a16="http://schemas.microsoft.com/office/drawing/2014/main" id="{4C01F315-EB8B-4305-A0C9-D6AE158F19F0}"/>
              </a:ext>
            </a:extLst>
          </p:cNvPr>
          <p:cNvSpPr/>
          <p:nvPr/>
        </p:nvSpPr>
        <p:spPr>
          <a:xfrm>
            <a:off x="543783" y="1527945"/>
            <a:ext cx="4961583" cy="400110"/>
          </a:xfrm>
          <a:prstGeom prst="rect">
            <a:avLst/>
          </a:prstGeom>
        </p:spPr>
        <p:txBody>
          <a:bodyPr wrap="square">
            <a:spAutoFit/>
          </a:bodyPr>
          <a:lstStyle/>
          <a:p>
            <a:r>
              <a:rPr lang="en-US" sz="2000" b="1" dirty="0">
                <a:solidFill>
                  <a:srgbClr val="1E272E"/>
                </a:solidFill>
                <a:cs typeface="Arial" panose="020B0604020202020204" pitchFamily="34" charset="0"/>
              </a:rPr>
              <a:t>Cisco Meraki MX</a:t>
            </a:r>
          </a:p>
        </p:txBody>
      </p:sp>
      <p:sp>
        <p:nvSpPr>
          <p:cNvPr id="48" name="Rectangle 47">
            <a:extLst>
              <a:ext uri="{FF2B5EF4-FFF2-40B4-BE49-F238E27FC236}">
                <a16:creationId xmlns:a16="http://schemas.microsoft.com/office/drawing/2014/main" id="{B1C7ACF2-06C5-403C-ACD6-618C70438BAE}"/>
              </a:ext>
            </a:extLst>
          </p:cNvPr>
          <p:cNvSpPr/>
          <p:nvPr/>
        </p:nvSpPr>
        <p:spPr>
          <a:xfrm>
            <a:off x="543783" y="2335082"/>
            <a:ext cx="7237279" cy="815095"/>
          </a:xfrm>
          <a:prstGeom prst="rect">
            <a:avLst/>
          </a:prstGeom>
        </p:spPr>
        <p:txBody>
          <a:bodyPr wrap="square">
            <a:spAutoFit/>
          </a:bodyPr>
          <a:lstStyle/>
          <a:p>
            <a:pPr>
              <a:lnSpc>
                <a:spcPct val="114000"/>
              </a:lnSpc>
              <a:spcAft>
                <a:spcPts val="900"/>
              </a:spcAft>
            </a:pPr>
            <a:r>
              <a:rPr lang="en-US" sz="1400" dirty="0">
                <a:solidFill>
                  <a:srgbClr val="1E272E"/>
                </a:solidFill>
                <a:cs typeface="Arial" panose="020B0604020202020204" pitchFamily="34" charset="0"/>
              </a:rPr>
              <a:t>If you prefer a completely cloud managed solution, Meraki MX can be remotely deployed in minutes and gives you complete control over the users, content, and applications on your network. Security settings are simple to synchronize, using templates. </a:t>
            </a:r>
          </a:p>
        </p:txBody>
      </p:sp>
      <p:pic>
        <p:nvPicPr>
          <p:cNvPr id="12" name="Picture 11" descr="A close up of a device&#10;&#10;Description automatically generated">
            <a:extLst>
              <a:ext uri="{FF2B5EF4-FFF2-40B4-BE49-F238E27FC236}">
                <a16:creationId xmlns:a16="http://schemas.microsoft.com/office/drawing/2014/main" id="{3947C2B6-6082-4EB8-A25E-5BB5EF5B4E70}"/>
              </a:ext>
            </a:extLst>
          </p:cNvPr>
          <p:cNvPicPr>
            <a:picLocks noChangeAspect="1"/>
          </p:cNvPicPr>
          <p:nvPr/>
        </p:nvPicPr>
        <p:blipFill rotWithShape="1">
          <a:blip r:embed="rId3">
            <a:extLst>
              <a:ext uri="{28A0092B-C50C-407E-A947-70E740481C1C}">
                <a14:useLocalDpi xmlns:a14="http://schemas.microsoft.com/office/drawing/2010/main" val="0"/>
              </a:ext>
            </a:extLst>
          </a:blip>
          <a:srcRect t="21182" b="33184"/>
          <a:stretch/>
        </p:blipFill>
        <p:spPr>
          <a:xfrm>
            <a:off x="3985086" y="3313158"/>
            <a:ext cx="3095933" cy="794135"/>
          </a:xfrm>
          <a:prstGeom prst="rect">
            <a:avLst/>
          </a:prstGeom>
        </p:spPr>
      </p:pic>
      <p:pic>
        <p:nvPicPr>
          <p:cNvPr id="15" name="Picture 14" descr="A close up of a white wall&#10;&#10;Description automatically generated">
            <a:extLst>
              <a:ext uri="{FF2B5EF4-FFF2-40B4-BE49-F238E27FC236}">
                <a16:creationId xmlns:a16="http://schemas.microsoft.com/office/drawing/2014/main" id="{1B6FEAD5-3B50-46A2-AF36-0775BE2DC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933" y="1550262"/>
            <a:ext cx="3519258" cy="552611"/>
          </a:xfrm>
          <a:prstGeom prst="rect">
            <a:avLst/>
          </a:prstGeom>
        </p:spPr>
      </p:pic>
    </p:spTree>
    <p:extLst>
      <p:ext uri="{BB962C8B-B14F-4D97-AF65-F5344CB8AC3E}">
        <p14:creationId xmlns:p14="http://schemas.microsoft.com/office/powerpoint/2010/main" val="1386510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F57F5B-8727-5E4A-9605-9B4BD42D2BCE}">
  <we:reference id="01cd1c88-25e9-4daa-b0ef-32dc541ed811" version="1.0.0.0" store="EXCatalog" storeType="EXCatalog"/>
  <we:alternateReferences>
    <we:reference id="WA200000068" version="1.0.0.0" store="en-US" storeType="OMEX"/>
  </we:alternateReferences>
  <we:properties>
    <we:property name="Webex_Teams_roomID" value="&quot;Y2lzY29zcGFyazovL3VzL1JPT00vNjVmMTU2ZDUtNjc4NC0zN2M0LWJmM2YtMmM5NDZmOTVhMzU2&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2083</TotalTime>
  <Words>1728</Words>
  <Application>Microsoft Office PowerPoint</Application>
  <PresentationFormat>Widescreen</PresentationFormat>
  <Paragraphs>138</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B2B Contact</dc:creator>
  <cp:lastModifiedBy>dylan larocque</cp:lastModifiedBy>
  <cp:revision>115</cp:revision>
  <dcterms:created xsi:type="dcterms:W3CDTF">2020-01-06T14:46:23Z</dcterms:created>
  <dcterms:modified xsi:type="dcterms:W3CDTF">2020-10-06T15:12:50Z</dcterms:modified>
</cp:coreProperties>
</file>