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5"/>
    <p:sldMasterId id="2147483900" r:id="rId6"/>
    <p:sldMasterId id="2147483929" r:id="rId7"/>
    <p:sldMasterId id="2147483958" r:id="rId8"/>
  </p:sldMasterIdLst>
  <p:notesMasterIdLst>
    <p:notesMasterId r:id="rId30"/>
  </p:notesMasterIdLst>
  <p:sldIdLst>
    <p:sldId id="1991016589" r:id="rId9"/>
    <p:sldId id="1991016610" r:id="rId10"/>
    <p:sldId id="1991016611" r:id="rId11"/>
    <p:sldId id="1991016612" r:id="rId12"/>
    <p:sldId id="1991016622" r:id="rId13"/>
    <p:sldId id="1991016633" r:id="rId14"/>
    <p:sldId id="1991016613" r:id="rId15"/>
    <p:sldId id="1991016629" r:id="rId16"/>
    <p:sldId id="550143310" r:id="rId17"/>
    <p:sldId id="1991016536" r:id="rId18"/>
    <p:sldId id="1991016614" r:id="rId19"/>
    <p:sldId id="1991016593" r:id="rId20"/>
    <p:sldId id="1991016615" r:id="rId21"/>
    <p:sldId id="1991016630" r:id="rId22"/>
    <p:sldId id="399" r:id="rId23"/>
    <p:sldId id="451" r:id="rId24"/>
    <p:sldId id="1979422334" r:id="rId25"/>
    <p:sldId id="1991016625" r:id="rId26"/>
    <p:sldId id="1991016626" r:id="rId27"/>
    <p:sldId id="1991016632" r:id="rId28"/>
    <p:sldId id="19910166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3"/>
    <a:srgbClr val="FCAB15"/>
    <a:srgbClr val="E9E9E9"/>
    <a:srgbClr val="DBF6DE"/>
    <a:srgbClr val="FBAB18"/>
    <a:srgbClr val="676767"/>
    <a:srgbClr val="FF85FF"/>
    <a:srgbClr val="FF40FF"/>
    <a:srgbClr val="6EBE4A"/>
    <a:srgbClr val="00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F8C95-DC43-9148-03CA-54463CD2C6B3}" v="1" dt="2020-04-28T15:42:15.329"/>
    <p1510:client id="{525743EB-8F29-040A-A48B-17A8959959DF}" v="9" dt="2020-04-29T11:53:01.545"/>
    <p1510:client id="{7A4CE84A-9583-294A-AECD-E7B82D93B7BE}" v="454" dt="2020-04-29T11:42:56.339"/>
    <p1510:client id="{C63C5317-647D-E5CA-D837-261A9FD23728}" v="78" dt="2020-04-28T14:39:4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35" Type="http://schemas.microsoft.com/office/2015/10/relationships/revisionInfo" Target="revisionInfo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C4932-B737-4AC9-B042-72140335D41A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2C632-7E08-479E-B917-5A36FF5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28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www.goto.com</a:t>
            </a:r>
            <a:r>
              <a:rPr lang="en-US"/>
              <a:t>/pricing/connect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www.goto.com</a:t>
            </a:r>
            <a:r>
              <a:rPr lang="en-US"/>
              <a:t>/connect/international-calling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1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74924-7F9B-534F-A264-2F3B49D4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DACB9-B889-4B39-9F13-E2B3D6DF3682}" type="slidenum">
              <a:rPr lang="en-US"/>
              <a:pPr/>
              <a:t>15</a:t>
            </a:fld>
            <a:endParaRPr lang="en-US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3338" y="239713"/>
            <a:ext cx="6980238" cy="3927475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750888" y="4306888"/>
            <a:ext cx="5351462" cy="4181475"/>
          </a:xfrm>
        </p:spPr>
        <p:txBody>
          <a:bodyPr lIns="93793" tIns="49202" rIns="93793" bIns="49202"/>
          <a:lstStyle/>
          <a:p>
            <a:pPr marL="112713" indent="-112713" defTabSz="1020763"/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5800725" y="8535988"/>
            <a:ext cx="795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450" tIns="0" rIns="18450" bIns="0" anchor="b"/>
          <a:lstStyle/>
          <a:p>
            <a:pPr algn="r" defTabSz="885825">
              <a:lnSpc>
                <a:spcPct val="100000"/>
              </a:lnSpc>
            </a:pPr>
            <a:fld id="{D87F2DC4-8072-4FE2-8BC5-76E99CD9E606}" type="slidenum">
              <a:rPr lang="en-US" sz="800"/>
              <a:pPr algn="r" defTabSz="885825">
                <a:lnSpc>
                  <a:spcPct val="100000"/>
                </a:lnSpc>
              </a:pPr>
              <a:t>15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7680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DACB9-B889-4B39-9F13-E2B3D6DF3682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3338" y="239713"/>
            <a:ext cx="6980238" cy="3927475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750888" y="4306888"/>
            <a:ext cx="5351462" cy="4181475"/>
          </a:xfrm>
        </p:spPr>
        <p:txBody>
          <a:bodyPr lIns="93793" tIns="49202" rIns="93793" bIns="49202"/>
          <a:lstStyle/>
          <a:p>
            <a:pPr marL="112713" indent="-112713" defTabSz="1020763"/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5800725" y="8535988"/>
            <a:ext cx="7953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450" tIns="0" rIns="18450" bIns="0" anchor="b"/>
          <a:lstStyle/>
          <a:p>
            <a:pPr algn="r" defTabSz="885825">
              <a:lnSpc>
                <a:spcPct val="100000"/>
              </a:lnSpc>
            </a:pPr>
            <a:fld id="{D87F2DC4-8072-4FE2-8BC5-76E99CD9E606}" type="slidenum">
              <a:rPr lang="en-US" sz="800"/>
              <a:pPr algn="r" defTabSz="885825">
                <a:lnSpc>
                  <a:spcPct val="100000"/>
                </a:lnSpc>
              </a:pPr>
              <a:t>16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92452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/>
              <a:t>Global Touch Partner Profitability survey</a:t>
            </a:r>
          </a:p>
          <a:p>
            <a:pPr marL="228600" indent="-228600">
              <a:buAutoNum type="arabicPeriod"/>
            </a:pPr>
            <a:r>
              <a:rPr lang="en-US"/>
              <a:t>Customers 2020: A Progress Report | Walker Information, 2017 | https://</a:t>
            </a:r>
            <a:r>
              <a:rPr lang="en-US" err="1"/>
              <a:t>www.walkerinfo.com</a:t>
            </a:r>
            <a:r>
              <a:rPr lang="en-US"/>
              <a:t>/knowledge-center/featured-research-reports/customers2020-1) 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3. Cisco (based on FY19 bookings and renewal data for Lifecycle Advisor partners vs. all others)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SW growth is based on LCA certified partner SW bookings for FY19 vs all others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Renewal Rate is based on the CSPP renewal rate metrics for FY19 of LCA certified partners vs all others</a:t>
            </a:r>
            <a:endParaRPr lang="en-US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B997E2-DFF2-3845-948F-BA9611D72A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736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20A0B-4C96-4F85-A9C7-135DC306BB12}" type="slidenum">
              <a:rPr lang="en-US"/>
              <a:pPr/>
              <a:t>18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2C632-7E08-479E-B917-5A36FF5DA9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2C632-7E08-479E-B917-5A36FF5DA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6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A4154-8594-6D40-BDF2-2F8FC669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4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A4154-8594-6D40-BDF2-2F8FC669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6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2C632-7E08-479E-B917-5A36FF5DA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2C632-7E08-479E-B917-5A36FF5DA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717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4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0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42315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30226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058205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296223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5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2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9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3" indent="-22647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84" algn="l"/>
              </a:tabLst>
              <a:defRPr sz="3200"/>
            </a:lvl1pPr>
            <a:lvl2pPr marL="461411" indent="-22858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70" indent="-15662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196" indent="-15662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69" indent="-15027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7" y="6322206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7062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9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2" indent="-152392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84" indent="-152392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78" indent="-152392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70" indent="-165092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196" indent="-156625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90" y="2213124"/>
            <a:ext cx="5078396" cy="3908277"/>
          </a:xfrm>
          <a:prstGeom prst="rect">
            <a:avLst/>
          </a:prstGeom>
        </p:spPr>
        <p:txBody>
          <a:bodyPr/>
          <a:lstStyle>
            <a:lvl1pPr marL="152392" indent="-152392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84" indent="-152392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78" indent="-152392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70" indent="-165092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196" indent="-156625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795133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5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5" y="5416469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636907" y="6322207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282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5" y="709085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7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651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6" y="6322207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663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2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7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02748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5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6" y="6322207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743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5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6" y="6322206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8876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5017327" y="2838770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9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3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7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3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>
                    <a:lumMod val="75000"/>
                  </a:schemeClr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2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42315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30226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058205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296223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4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5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33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90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850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44400"/>
            <a:ext cx="10852149" cy="641714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893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888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24683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6223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619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81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38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2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77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10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34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789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2867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602183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674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774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010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584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05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2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329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8362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61228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66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_nobugs/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75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42315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30226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058205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296223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78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47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6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508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31193"/>
            <a:ext cx="10852149" cy="668132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7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44402"/>
            <a:ext cx="10852149" cy="641714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288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75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0453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8581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325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09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586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01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97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4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5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780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761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>
                    <a:lumMod val="75000"/>
                  </a:schemeClr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6330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0047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406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5376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214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782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069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40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58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+ Coll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"/>
          <p:cNvSpPr txBox="1"/>
          <p:nvPr/>
        </p:nvSpPr>
        <p:spPr>
          <a:xfrm>
            <a:off x="5998329" y="3252351"/>
            <a:ext cx="184023" cy="40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>
            <a:lvl1pPr>
              <a:lnSpc>
                <a:spcPts val="2800"/>
              </a:lnSpc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600" b="0" i="0">
                <a:latin typeface="CiscoSansTT Light" panose="020B0503020201020303" pitchFamily="34" charset="0"/>
              </a:rPr>
              <a:t> 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CEA53E-E238-9E49-B176-7E381813F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168" y="6216913"/>
            <a:ext cx="1949273" cy="402667"/>
          </a:xfrm>
          <a:prstGeom prst="rect">
            <a:avLst/>
          </a:prstGeom>
        </p:spPr>
      </p:pic>
      <p:sp>
        <p:nvSpPr>
          <p:cNvPr id="9" name="Title Text">
            <a:extLst>
              <a:ext uri="{FF2B5EF4-FFF2-40B4-BE49-F238E27FC236}">
                <a16:creationId xmlns:a16="http://schemas.microsoft.com/office/drawing/2014/main" id="{F3F0AAC7-5660-914C-9C5F-F2322D3C6B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3689" y="455084"/>
            <a:ext cx="6610691" cy="97578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3733"/>
            </a:lvl1pPr>
          </a:lstStyle>
          <a:p>
            <a:r>
              <a:t>Title Text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8A230E2F-DE2B-9B44-B43B-6DACF6DA3AFA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83687" y="1585896"/>
            <a:ext cx="5731988" cy="44112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2828" indent="-156629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1pPr>
            <a:lvl2pPr marL="402157" indent="-169329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2pPr>
            <a:lvl3pPr marL="575719" indent="-190495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3pPr>
            <a:lvl4pPr marL="755328" indent="-217708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4pPr>
            <a:lvl5pPr marL="944010" indent="-253994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75A48F-228E-324A-A1EE-E71842825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67" y="689550"/>
            <a:ext cx="4067259" cy="5478901"/>
          </a:xfrm>
          <a:prstGeom prst="rect">
            <a:avLst/>
          </a:prstGeom>
        </p:spPr>
      </p:pic>
      <p:sp>
        <p:nvSpPr>
          <p:cNvPr id="13" name="Google Shape;106;p19">
            <a:extLst>
              <a:ext uri="{FF2B5EF4-FFF2-40B4-BE49-F238E27FC236}">
                <a16:creationId xmlns:a16="http://schemas.microsoft.com/office/drawing/2014/main" id="{92D30DAD-BDEF-8549-B027-6B29AA85DD04}"/>
              </a:ext>
            </a:extLst>
          </p:cNvPr>
          <p:cNvSpPr txBox="1"/>
          <p:nvPr userDrawn="1"/>
        </p:nvSpPr>
        <p:spPr>
          <a:xfrm>
            <a:off x="2949766" y="6432072"/>
            <a:ext cx="4452668" cy="20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031" tIns="41031" rIns="41031" bIns="41031" anchor="b">
            <a:spAutoFit/>
          </a:bodyPr>
          <a:lstStyle>
            <a:lvl1pPr>
              <a:defRPr sz="6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00" b="0" i="0">
                <a:solidFill>
                  <a:schemeClr val="accent3"/>
                </a:solidFill>
                <a:latin typeface="CiscoSansTT ExtraLight" panose="020B0303020201020303" pitchFamily="34" charset="0"/>
              </a:rPr>
              <a:t>© 2020  Cisco and/or its affiliates. All rights reserved.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B7CB80-CCC5-9548-96C0-9EAE625CB0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21" y="6353008"/>
            <a:ext cx="1893428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016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+ Coll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583689" y="455084"/>
            <a:ext cx="11127319" cy="97578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3733"/>
            </a:lvl1pPr>
          </a:lstStyle>
          <a:p>
            <a:r>
              <a:t>Title Text</a:t>
            </a:r>
          </a:p>
        </p:txBody>
      </p:sp>
      <p:sp>
        <p:nvSpPr>
          <p:cNvPr id="104" name="Text"/>
          <p:cNvSpPr txBox="1"/>
          <p:nvPr/>
        </p:nvSpPr>
        <p:spPr>
          <a:xfrm>
            <a:off x="5998329" y="3252351"/>
            <a:ext cx="184023" cy="40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>
            <a:lvl1pPr>
              <a:lnSpc>
                <a:spcPts val="2800"/>
              </a:lnSpc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600" b="0" i="0">
                <a:latin typeface="CiscoSansTT Light" panose="020B0503020201020303" pitchFamily="34" charset="0"/>
              </a:rPr>
              <a:t> </a:t>
            </a:r>
          </a:p>
        </p:txBody>
      </p:sp>
      <p:pic>
        <p:nvPicPr>
          <p:cNvPr id="7" name="Cisco Security - Working File_2-21.png" descr="Cisco Security - Working File_2-21.png">
            <a:extLst>
              <a:ext uri="{FF2B5EF4-FFF2-40B4-BE49-F238E27FC236}">
                <a16:creationId xmlns:a16="http://schemas.microsoft.com/office/drawing/2014/main" id="{BFE2F80C-08F4-AE4B-92D8-412069B64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210" y="3790933"/>
            <a:ext cx="3720844" cy="306706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ody Level One…">
            <a:extLst>
              <a:ext uri="{FF2B5EF4-FFF2-40B4-BE49-F238E27FC236}">
                <a16:creationId xmlns:a16="http://schemas.microsoft.com/office/drawing/2014/main" id="{5D545FE5-BFE8-6243-B090-B678BCEEF11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83688" y="1585896"/>
            <a:ext cx="7590728" cy="41107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2828" indent="-156629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1pPr>
            <a:lvl2pPr marL="402157" indent="-169329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2pPr>
            <a:lvl3pPr marL="575719" indent="-190495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3pPr>
            <a:lvl4pPr marL="755328" indent="-217708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4pPr>
            <a:lvl5pPr marL="944010" indent="-253994">
              <a:spcBef>
                <a:spcPts val="1467"/>
              </a:spcBef>
              <a:buClr>
                <a:schemeClr val="accent1"/>
              </a:buClr>
              <a:buSzPct val="60000"/>
              <a:defRPr sz="2667" baseline="0">
                <a:solidFill>
                  <a:schemeClr val="bg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D81B2F-AB6A-8546-93A4-CFE884ED99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43" y="6216913"/>
            <a:ext cx="1949273" cy="402667"/>
          </a:xfrm>
          <a:prstGeom prst="rect">
            <a:avLst/>
          </a:prstGeom>
        </p:spPr>
      </p:pic>
      <p:sp>
        <p:nvSpPr>
          <p:cNvPr id="14" name="Google Shape;106;p19">
            <a:extLst>
              <a:ext uri="{FF2B5EF4-FFF2-40B4-BE49-F238E27FC236}">
                <a16:creationId xmlns:a16="http://schemas.microsoft.com/office/drawing/2014/main" id="{3CA497A9-0B6A-2B4A-99EF-334C6F393B8D}"/>
              </a:ext>
            </a:extLst>
          </p:cNvPr>
          <p:cNvSpPr txBox="1"/>
          <p:nvPr userDrawn="1"/>
        </p:nvSpPr>
        <p:spPr>
          <a:xfrm>
            <a:off x="2949766" y="6432072"/>
            <a:ext cx="4452668" cy="20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1031" tIns="41031" rIns="41031" bIns="41031" anchor="b">
            <a:spAutoFit/>
          </a:bodyPr>
          <a:lstStyle>
            <a:lvl1pPr>
              <a:defRPr sz="6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800" b="0" i="0">
                <a:solidFill>
                  <a:schemeClr val="accent3"/>
                </a:solidFill>
                <a:latin typeface="CiscoSansTT ExtraLight" panose="020B0303020201020303" pitchFamily="34" charset="0"/>
              </a:rPr>
              <a:t>© 2020  Cisco and/or its affiliates. All rights reserved.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2584D1-3953-A442-8BEC-FCC60DB936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21" y="6353008"/>
            <a:ext cx="1893428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6154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7" y="5158359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7" y="5478355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7" y="5798351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5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55" indent="0">
              <a:buNone/>
              <a:defRPr/>
            </a:lvl2pPr>
            <a:lvl3pPr marL="569840" indent="0">
              <a:buNone/>
              <a:defRPr/>
            </a:lvl3pPr>
            <a:lvl4pPr marL="688891" indent="0">
              <a:buNone/>
              <a:defRPr/>
            </a:lvl4pPr>
            <a:lvl5pPr marL="801588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8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625995" y="521746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17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69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70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89" indent="-533264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2423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70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89" indent="-533264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0027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2" y="5233663"/>
            <a:ext cx="10852149" cy="663195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7454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1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72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919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14997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636907" y="6322206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3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9835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84" indent="-22858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70" indent="-22012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54" indent="-146043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52" indent="-228542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195" indent="-224309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88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07" indent="-152392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99" indent="-152392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91" indent="-152392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07" indent="-152392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99" indent="-152392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91" indent="-152392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08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95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0715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2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1" y="5530962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2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36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9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1" y="5530962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2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2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01" marR="0" indent="-380901" algn="ctr" defTabSz="609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4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07" indent="-152392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89999" indent="-152392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391" indent="-152392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455086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6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9874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</a:t>
            </a:r>
            <a:r>
              <a:rPr lang="en-US" sz="800" spc="27" baseline="0" dirty="0" smtClean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Partner Confidential</a:t>
            </a:r>
            <a:endParaRPr lang="en-US" sz="800" spc="27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18514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</a:t>
            </a:r>
            <a:r>
              <a:rPr lang="en-US" sz="800" spc="27" baseline="0" dirty="0" smtClean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Partner Confidential</a:t>
            </a:r>
            <a:endParaRPr lang="en-US" sz="800" spc="27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3496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979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36907" y="6322206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044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</p:sldLayoutIdLst>
  <p:txStyles>
    <p:titleStyle>
      <a:lvl1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70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40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09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278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3" indent="-226473" algn="l" defTabSz="912239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43" indent="-287851" algn="l" defTabSz="912239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04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50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196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50" indent="-228582" algn="l" defTabSz="914324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30" indent="-228552" algn="l" defTabSz="914324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133" indent="0" algn="l" defTabSz="914324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8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3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8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isco.com/t5/collaboration-documents/collaboration-saas-authorization-previously-saas-simple-resale/ta-p/38471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.com/c/en/us/partners/partner-with-cisco/channel-partner-program/specializations/customer-experienc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isco.com/c/en/us/partners/incentives/lifecycl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sco.com/go/lifecycleincentives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www.cisco.com/go/customerexperiencespecializ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s://community.cisco.com/t5/collaboration-adoption-documents/webex-adoption-toolkits/ta-p/3745425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hyperlink" Target="https://help.webex.com/landing/onlineclasses/upcomingClass/Technical-IT-and-Site-Admin#Control-Hub-Essentials-1-Foundation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hyperlink" Target="https://ebooks.cisco.com/story/controlhubessentials/page/1" TargetMode="External"/><Relationship Id="rId5" Type="http://schemas.openxmlformats.org/officeDocument/2006/relationships/image" Target="../media/image41.png"/><Relationship Id="rId15" Type="http://schemas.openxmlformats.org/officeDocument/2006/relationships/hyperlink" Target="https://salesconnect.cisco.com/#/program/PAGE-16618" TargetMode="External"/><Relationship Id="rId10" Type="http://schemas.microsoft.com/office/2007/relationships/hdphoto" Target="../media/hdphoto4.wdp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hyperlink" Target="https://help.webex.com/landing/onlineclasses/upcomingClass/Adoption-Master-Class-Series#Webex-Adoption-Master-Class-Series-Class-5-Technical-readiness-a-pillar-for-succes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0.tiff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534084-C4CD-47E6-A72D-A28F2D459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1" y="-1"/>
            <a:ext cx="12222481" cy="6858001"/>
          </a:xfrm>
          <a:prstGeom prst="rect">
            <a:avLst/>
          </a:prstGeom>
        </p:spPr>
      </p:pic>
      <p:sp>
        <p:nvSpPr>
          <p:cNvPr id="7" name="Round Same Side Corner Rectangle 27">
            <a:extLst>
              <a:ext uri="{FF2B5EF4-FFF2-40B4-BE49-F238E27FC236}">
                <a16:creationId xmlns:a16="http://schemas.microsoft.com/office/drawing/2014/main" id="{EECBEB52-F818-4852-859B-F145EF41D1E5}"/>
              </a:ext>
            </a:extLst>
          </p:cNvPr>
          <p:cNvSpPr/>
          <p:nvPr/>
        </p:nvSpPr>
        <p:spPr>
          <a:xfrm rot="5400000">
            <a:off x="2346960" y="2929573"/>
            <a:ext cx="1371600" cy="61264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548640"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6767"/>
              </a:buClr>
              <a:buSzPct val="80000"/>
              <a:buFontTx/>
              <a:buNone/>
              <a:tabLst/>
              <a:defRPr/>
            </a:pPr>
            <a:endParaRPr lang="en-US" b="1" kern="0">
              <a:solidFill>
                <a:schemeClr val="bg2"/>
              </a:solidFill>
              <a:ea typeface=""/>
              <a:cs typeface=""/>
            </a:endParaRPr>
          </a:p>
        </p:txBody>
      </p:sp>
      <p:sp>
        <p:nvSpPr>
          <p:cNvPr id="237" name="Title 20">
            <a:extLst>
              <a:ext uri="{FF2B5EF4-FFF2-40B4-BE49-F238E27FC236}">
                <a16:creationId xmlns:a16="http://schemas.microsoft.com/office/drawing/2014/main" id="{92238CE0-ECA7-45D9-AD5E-29BF9D38734B}"/>
              </a:ext>
            </a:extLst>
          </p:cNvPr>
          <p:cNvSpPr txBox="1">
            <a:spLocks/>
          </p:cNvSpPr>
          <p:nvPr/>
        </p:nvSpPr>
        <p:spPr>
          <a:xfrm>
            <a:off x="166303" y="5435446"/>
            <a:ext cx="8340152" cy="1008165"/>
          </a:xfrm>
          <a:prstGeom prst="rect">
            <a:avLst/>
          </a:prstGeom>
        </p:spPr>
        <p:txBody>
          <a:bodyPr anchor="ctr"/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>
                <a:solidFill>
                  <a:schemeClr val="bg2"/>
                </a:solidFill>
              </a:rPr>
              <a:t>Cisco Webex Work Bundle</a:t>
            </a:r>
            <a:r>
              <a:rPr lang="en-US" sz="3200"/>
              <a:t/>
            </a:r>
            <a:br>
              <a:rPr lang="en-US" sz="3200"/>
            </a:br>
            <a:r>
              <a:rPr lang="en-US" sz="1400" b="1">
                <a:latin typeface="CiscoSansTT" panose="020B0503020201020303" pitchFamily="34" charset="0"/>
                <a:cs typeface="CiscoSansTT" panose="020B0503020201020303" pitchFamily="34" charset="0"/>
              </a:rPr>
              <a:t/>
            </a:r>
            <a:br>
              <a:rPr lang="en-US" sz="1400" b="1">
                <a:latin typeface="CiscoSansTT" panose="020B0503020201020303" pitchFamily="34" charset="0"/>
                <a:cs typeface="CiscoSansTT" panose="020B0503020201020303" pitchFamily="34" charset="0"/>
              </a:rPr>
            </a:br>
            <a:r>
              <a:rPr lang="en-US" sz="1400" b="1">
                <a:solidFill>
                  <a:schemeClr val="bg2"/>
                </a:solidFill>
                <a:latin typeface="CiscoSansTT"/>
                <a:cs typeface="CiscoSansTT" panose="020B0503020201020303" pitchFamily="34" charset="0"/>
              </a:rPr>
              <a:t>April 2020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5F05B22-B16C-654A-B2C8-96FA512487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4FC314F-AD72-4E1C-BFCE-3441ACA4B5BE}"/>
              </a:ext>
            </a:extLst>
          </p:cNvPr>
          <p:cNvSpPr txBox="1">
            <a:spLocks/>
          </p:cNvSpPr>
          <p:nvPr/>
        </p:nvSpPr>
        <p:spPr>
          <a:xfrm>
            <a:off x="381575" y="376988"/>
            <a:ext cx="8345488" cy="1207113"/>
          </a:xfrm>
          <a:prstGeom prst="rect">
            <a:avLst/>
          </a:prstGeom>
        </p:spPr>
        <p:txBody>
          <a:bodyPr anchor="ctr"/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2239"/>
            <a:endParaRPr lang="en-US" sz="2800">
              <a:solidFill>
                <a:srgbClr val="1E4471"/>
              </a:solidFill>
              <a:latin typeface="CiscoSansTT ExtraLight"/>
            </a:endParaRP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9A2F8EFA-A6FC-426B-B430-0507C2E7DB5C}"/>
              </a:ext>
            </a:extLst>
          </p:cNvPr>
          <p:cNvSpPr txBox="1">
            <a:spLocks/>
          </p:cNvSpPr>
          <p:nvPr/>
        </p:nvSpPr>
        <p:spPr bwMode="auto">
          <a:xfrm>
            <a:off x="381575" y="163509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96">
              <a:defRPr/>
            </a:pPr>
            <a:r>
              <a:rPr lang="en-US" sz="3733" err="1"/>
              <a:t>Webex</a:t>
            </a:r>
            <a:r>
              <a:rPr lang="en-US" sz="3733"/>
              <a:t> Work Pricing &amp; Discounts 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BD6CDF8-05D5-4D40-9C25-C370B72A5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67195"/>
              </p:ext>
            </p:extLst>
          </p:nvPr>
        </p:nvGraphicFramePr>
        <p:xfrm>
          <a:off x="2237033" y="1254575"/>
          <a:ext cx="8691120" cy="52682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8224">
                  <a:extLst>
                    <a:ext uri="{9D8B030D-6E8A-4147-A177-3AD203B41FA5}">
                      <a16:colId xmlns:a16="http://schemas.microsoft.com/office/drawing/2014/main" val="75073482"/>
                    </a:ext>
                  </a:extLst>
                </a:gridCol>
                <a:gridCol w="1738224">
                  <a:extLst>
                    <a:ext uri="{9D8B030D-6E8A-4147-A177-3AD203B41FA5}">
                      <a16:colId xmlns:a16="http://schemas.microsoft.com/office/drawing/2014/main" val="3624709667"/>
                    </a:ext>
                  </a:extLst>
                </a:gridCol>
                <a:gridCol w="1738224">
                  <a:extLst>
                    <a:ext uri="{9D8B030D-6E8A-4147-A177-3AD203B41FA5}">
                      <a16:colId xmlns:a16="http://schemas.microsoft.com/office/drawing/2014/main" val="49596368"/>
                    </a:ext>
                  </a:extLst>
                </a:gridCol>
                <a:gridCol w="1738224">
                  <a:extLst>
                    <a:ext uri="{9D8B030D-6E8A-4147-A177-3AD203B41FA5}">
                      <a16:colId xmlns:a16="http://schemas.microsoft.com/office/drawing/2014/main" val="130596267"/>
                    </a:ext>
                  </a:extLst>
                </a:gridCol>
                <a:gridCol w="1738224">
                  <a:extLst>
                    <a:ext uri="{9D8B030D-6E8A-4147-A177-3AD203B41FA5}">
                      <a16:colId xmlns:a16="http://schemas.microsoft.com/office/drawing/2014/main" val="428075521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Utility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List Price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20% discount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30% discount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1249"/>
                  </a:ext>
                </a:extLst>
              </a:tr>
              <a:tr h="356941">
                <a:tc rowSpan="2">
                  <a:txBody>
                    <a:bodyPr/>
                    <a:lstStyle/>
                    <a:p>
                      <a:r>
                        <a:rPr lang="en-US" sz="1500"/>
                        <a:t>A-WORK Bundle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+mn-lt"/>
                          <a:cs typeface="CiscoSansTT ExtraLight" panose="020B0303020201020303" pitchFamily="34" charset="0"/>
                        </a:rPr>
                        <a:t>$21.35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+mn-lt"/>
                          <a:cs typeface="CiscoSansTT ExtraLight" panose="020B0303020201020303" pitchFamily="34" charset="0"/>
                        </a:rPr>
                        <a:t>$17.10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+mn-lt"/>
                          <a:cs typeface="CiscoSansTT ExtraLight" panose="020B0303020201020303" pitchFamily="34" charset="0"/>
                        </a:rPr>
                        <a:t>$14.95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4784"/>
                  </a:ext>
                </a:extLst>
              </a:tr>
              <a:tr h="356941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Uncommitted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+mn-lt"/>
                          <a:cs typeface="CiscoSansTT ExtraLight" panose="020B0303020201020303" pitchFamily="34" charset="0"/>
                        </a:rPr>
                        <a:t>$23.50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+mn-lt"/>
                          <a:cs typeface="CiscoSansTT ExtraLight" panose="020B0303020201020303" pitchFamily="34" charset="0"/>
                        </a:rPr>
                        <a:t>$18.80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+mn-lt"/>
                          <a:cs typeface="CiscoSansTT ExtraLight" panose="020B0303020201020303" pitchFamily="34" charset="0"/>
                        </a:rPr>
                        <a:t>$16.45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35828"/>
                  </a:ext>
                </a:extLst>
              </a:tr>
              <a:tr h="356941">
                <a:tc rowSpan="2">
                  <a:txBody>
                    <a:bodyPr/>
                    <a:lstStyle/>
                    <a:p>
                      <a:pPr algn="l"/>
                      <a:r>
                        <a:rPr lang="en-US" sz="1500"/>
                        <a:t>Webex Teams – Messaging only </a:t>
                      </a:r>
                      <a:r>
                        <a:rPr lang="en-US" sz="1300"/>
                        <a:t>(incremental users)</a:t>
                      </a:r>
                    </a:p>
                  </a:txBody>
                  <a:tcPr marL="121920" marR="121920" marT="60960" marB="60960" anchor="ctr"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Committed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$3.55</a:t>
                      </a:r>
                    </a:p>
                  </a:txBody>
                  <a:tcPr anchor="ctr"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$2.85</a:t>
                      </a:r>
                    </a:p>
                  </a:txBody>
                  <a:tcPr anchor="ctr"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$2.50</a:t>
                      </a:r>
                    </a:p>
                  </a:txBody>
                  <a:tcPr anchor="ctr"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20726"/>
                  </a:ext>
                </a:extLst>
              </a:tr>
              <a:tr h="618419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Uncommitted</a:t>
                      </a:r>
                    </a:p>
                  </a:txBody>
                  <a:tcPr marL="121920" marR="121920" marT="60960" marB="60960"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$3.55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$2.85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$2.50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22585"/>
                  </a:ext>
                </a:extLst>
              </a:tr>
              <a:tr h="356941">
                <a:tc rowSpan="2">
                  <a:txBody>
                    <a:bodyPr/>
                    <a:lstStyle/>
                    <a:p>
                      <a:r>
                        <a:rPr lang="en-US" sz="1500"/>
                        <a:t>Event Center </a:t>
                      </a:r>
                      <a:br>
                        <a:rPr lang="en-US" sz="1500"/>
                      </a:br>
                      <a:r>
                        <a:rPr lang="en-US" sz="1500"/>
                        <a:t>(EC 1000)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$428.20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$342.55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$299.75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8194"/>
                  </a:ext>
                </a:extLst>
              </a:tr>
              <a:tr h="356941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Uncommitted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$471.05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$376.85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$329.75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66995"/>
                  </a:ext>
                </a:extLst>
              </a:tr>
              <a:tr h="356941">
                <a:tc rowSpan="2">
                  <a:txBody>
                    <a:bodyPr/>
                    <a:lstStyle/>
                    <a:p>
                      <a:r>
                        <a:rPr lang="en-US" sz="1500"/>
                        <a:t>Video Device Registration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$21.35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$17.10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$14.95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993992"/>
                  </a:ext>
                </a:extLst>
              </a:tr>
              <a:tr h="356941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Uncommitted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$23.50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$18.80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$16.45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245113"/>
                  </a:ext>
                </a:extLst>
              </a:tr>
              <a:tr h="356941">
                <a:tc rowSpan="2">
                  <a:txBody>
                    <a:bodyPr/>
                    <a:lstStyle/>
                    <a:p>
                      <a:r>
                        <a:rPr lang="en-US" sz="1500"/>
                        <a:t>Common Area Calling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$3.55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$2.85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$2.50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41396"/>
                  </a:ext>
                </a:extLst>
              </a:tr>
              <a:tr h="356941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n-lt"/>
                        </a:rPr>
                        <a:t>Uncommitted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$3.95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$3.15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$2.75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72078"/>
                  </a:ext>
                </a:extLst>
              </a:tr>
              <a:tr h="357199">
                <a:tc>
                  <a:txBody>
                    <a:bodyPr/>
                    <a:lstStyle/>
                    <a:p>
                      <a:r>
                        <a:rPr lang="en-US" sz="1500"/>
                        <a:t>BCCB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$4.00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71835"/>
                  </a:ext>
                </a:extLst>
              </a:tr>
              <a:tr h="357199">
                <a:tc>
                  <a:txBody>
                    <a:bodyPr/>
                    <a:lstStyle/>
                    <a:p>
                      <a:r>
                        <a:rPr lang="en-US" sz="1500"/>
                        <a:t>BCCB-TF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$5.00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20551"/>
                  </a:ext>
                </a:extLst>
              </a:tr>
              <a:tr h="357199">
                <a:tc>
                  <a:txBody>
                    <a:bodyPr/>
                    <a:lstStyle/>
                    <a:p>
                      <a:r>
                        <a:rPr lang="en-US" sz="1500"/>
                        <a:t>GCCB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>
                          <a:latin typeface="CiscoSansTT ExtraLight" panose="020B0303020201020303" pitchFamily="34" charset="0"/>
                          <a:cs typeface="CiscoSansTT ExtraLight" panose="020B0303020201020303" pitchFamily="34" charset="0"/>
                        </a:rPr>
                        <a:t>$30.00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7218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68E468-E188-4E03-9332-B322681C082E}"/>
              </a:ext>
            </a:extLst>
          </p:cNvPr>
          <p:cNvSpPr txBox="1"/>
          <p:nvPr/>
        </p:nvSpPr>
        <p:spPr>
          <a:xfrm>
            <a:off x="381575" y="718974"/>
            <a:ext cx="9997440" cy="748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67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 Category Discount – 20% on List Price; additional 10% for Partner Hunting</a:t>
            </a:r>
          </a:p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CCF38267-E65A-4798-BB5B-B2F1D6B27FFD}"/>
              </a:ext>
            </a:extLst>
          </p:cNvPr>
          <p:cNvSpPr/>
          <p:nvPr/>
        </p:nvSpPr>
        <p:spPr>
          <a:xfrm>
            <a:off x="1836762" y="1652476"/>
            <a:ext cx="60959" cy="1368712"/>
          </a:xfrm>
          <a:prstGeom prst="leftBracke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112B47ED-2489-42A9-960B-A97E7568050E}"/>
              </a:ext>
            </a:extLst>
          </p:cNvPr>
          <p:cNvSpPr/>
          <p:nvPr/>
        </p:nvSpPr>
        <p:spPr>
          <a:xfrm>
            <a:off x="1830511" y="3098090"/>
            <a:ext cx="60959" cy="2060063"/>
          </a:xfrm>
          <a:prstGeom prst="leftBracke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AD38F24E-DB50-4EED-BE51-5AEA486A2318}"/>
              </a:ext>
            </a:extLst>
          </p:cNvPr>
          <p:cNvSpPr/>
          <p:nvPr/>
        </p:nvSpPr>
        <p:spPr>
          <a:xfrm>
            <a:off x="1830509" y="5235134"/>
            <a:ext cx="67211" cy="1022857"/>
          </a:xfrm>
          <a:prstGeom prst="leftBracke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0ADAB-D837-4FD8-B971-C66A0357E9B3}"/>
              </a:ext>
            </a:extLst>
          </p:cNvPr>
          <p:cNvSpPr txBox="1"/>
          <p:nvPr/>
        </p:nvSpPr>
        <p:spPr>
          <a:xfrm rot="16200000">
            <a:off x="466448" y="2205975"/>
            <a:ext cx="19744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>
                <a:solidFill>
                  <a:schemeClr val="tx1">
                    <a:lumMod val="75000"/>
                    <a:lumOff val="25000"/>
                  </a:schemeClr>
                </a:solidFill>
              </a:rPr>
              <a:t>Core Offers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707983-06D3-4D88-BEC5-78AC59C8A686}"/>
              </a:ext>
            </a:extLst>
          </p:cNvPr>
          <p:cNvSpPr txBox="1"/>
          <p:nvPr/>
        </p:nvSpPr>
        <p:spPr>
          <a:xfrm rot="16200000">
            <a:off x="456501" y="3919996"/>
            <a:ext cx="19744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>
                <a:solidFill>
                  <a:schemeClr val="tx1">
                    <a:lumMod val="75000"/>
                    <a:lumOff val="25000"/>
                  </a:schemeClr>
                </a:solidFill>
              </a:rPr>
              <a:t>Add-ons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C31B4B-F00F-4EED-9356-E75BBBFD66C2}"/>
              </a:ext>
            </a:extLst>
          </p:cNvPr>
          <p:cNvSpPr txBox="1"/>
          <p:nvPr/>
        </p:nvSpPr>
        <p:spPr>
          <a:xfrm rot="16200000">
            <a:off x="466447" y="5543397"/>
            <a:ext cx="19744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>
                <a:solidFill>
                  <a:schemeClr val="tx1">
                    <a:lumMod val="75000"/>
                    <a:lumOff val="25000"/>
                  </a:schemeClr>
                </a:solidFill>
              </a:rPr>
              <a:t>Audio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DEB02D-CCBD-4B98-9AF7-33D383E9151D}"/>
              </a:ext>
            </a:extLst>
          </p:cNvPr>
          <p:cNvSpPr txBox="1"/>
          <p:nvPr/>
        </p:nvSpPr>
        <p:spPr>
          <a:xfrm>
            <a:off x="9536997" y="237555"/>
            <a:ext cx="129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BCEB"/>
                </a:solidFill>
              </a:rPr>
              <a:t>Partner Hunting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8596F0B-41F5-449E-A734-3F2ADD9EC7BB}"/>
              </a:ext>
            </a:extLst>
          </p:cNvPr>
          <p:cNvSpPr/>
          <p:nvPr/>
        </p:nvSpPr>
        <p:spPr>
          <a:xfrm>
            <a:off x="9845887" y="834629"/>
            <a:ext cx="298221" cy="331109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18A3D-3CCF-154B-A4A6-6A2931BFD366}"/>
              </a:ext>
            </a:extLst>
          </p:cNvPr>
          <p:cNvSpPr/>
          <p:nvPr/>
        </p:nvSpPr>
        <p:spPr>
          <a:xfrm>
            <a:off x="9320594" y="219486"/>
            <a:ext cx="1448510" cy="5548857"/>
          </a:xfrm>
          <a:prstGeom prst="rect">
            <a:avLst/>
          </a:prstGeom>
          <a:noFill/>
          <a:ln>
            <a:solidFill>
              <a:srgbClr val="FCAB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7C22A-1A5D-414B-A844-DF1FE5B41DD1}"/>
              </a:ext>
            </a:extLst>
          </p:cNvPr>
          <p:cNvSpPr txBox="1"/>
          <p:nvPr/>
        </p:nvSpPr>
        <p:spPr>
          <a:xfrm>
            <a:off x="1692422" y="6540783"/>
            <a:ext cx="460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Uncommitted priced at ~10% premium to Committed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F46EB-6089-4816-970D-84DD3CBF01DD}"/>
              </a:ext>
            </a:extLst>
          </p:cNvPr>
          <p:cNvSpPr txBox="1"/>
          <p:nvPr/>
        </p:nvSpPr>
        <p:spPr>
          <a:xfrm>
            <a:off x="5328494" y="6540783"/>
            <a:ext cx="460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Small Deal Accelerator discount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2B679-A70A-4B4F-8226-4ADB3D074E81}"/>
              </a:ext>
            </a:extLst>
          </p:cNvPr>
          <p:cNvSpPr txBox="1"/>
          <p:nvPr/>
        </p:nvSpPr>
        <p:spPr>
          <a:xfrm>
            <a:off x="8055291" y="6540783"/>
            <a:ext cx="460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Named User Meetings push promotion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EF9A0-D27F-DD4D-8BC7-65065353A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-462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A8FC7-626C-7C4C-BB39-4A0F8696D5C8}"/>
              </a:ext>
            </a:extLst>
          </p:cNvPr>
          <p:cNvSpPr/>
          <p:nvPr/>
        </p:nvSpPr>
        <p:spPr>
          <a:xfrm>
            <a:off x="4307966" y="492072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760">
              <a:defRPr/>
            </a:pPr>
            <a:r>
              <a:rPr lang="en-US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82DDB6-A8AF-6849-B47A-08F970C11EE6}"/>
              </a:ext>
            </a:extLst>
          </p:cNvPr>
          <p:cNvSpPr/>
          <p:nvPr/>
        </p:nvSpPr>
        <p:spPr>
          <a:xfrm>
            <a:off x="4307966" y="4342747"/>
            <a:ext cx="41549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685760">
              <a:defRPr/>
            </a:pPr>
            <a:r>
              <a:rPr lang="en-US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AA9F5-49AC-F644-85E5-9DFAB0C382BB}"/>
              </a:ext>
            </a:extLst>
          </p:cNvPr>
          <p:cNvSpPr/>
          <p:nvPr/>
        </p:nvSpPr>
        <p:spPr>
          <a:xfrm>
            <a:off x="4307967" y="5537232"/>
            <a:ext cx="41549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685760">
              <a:defRPr/>
            </a:pPr>
            <a:r>
              <a:rPr lang="en-US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5C4BD-18DA-B44B-8C5E-F3F7C3D91AF9}"/>
              </a:ext>
            </a:extLst>
          </p:cNvPr>
          <p:cNvSpPr/>
          <p:nvPr/>
        </p:nvSpPr>
        <p:spPr>
          <a:xfrm>
            <a:off x="4307967" y="6138982"/>
            <a:ext cx="41549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685760">
              <a:defRPr/>
            </a:pPr>
            <a:r>
              <a:rPr lang="en-US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2EAC5-C503-BB4A-ABDF-F9D9AA9C6ECC}"/>
              </a:ext>
            </a:extLst>
          </p:cNvPr>
          <p:cNvSpPr/>
          <p:nvPr/>
        </p:nvSpPr>
        <p:spPr>
          <a:xfrm>
            <a:off x="6117699" y="4330685"/>
            <a:ext cx="41549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685760">
              <a:defRPr/>
            </a:pPr>
            <a:r>
              <a:rPr lang="en-US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7C5660-8D59-7A44-B5D5-233675FCB514}"/>
              </a:ext>
            </a:extLst>
          </p:cNvPr>
          <p:cNvSpPr/>
          <p:nvPr/>
        </p:nvSpPr>
        <p:spPr>
          <a:xfrm>
            <a:off x="8033643" y="4327807"/>
            <a:ext cx="415498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 algn="ctr" defTabSz="685760">
              <a:defRPr/>
            </a:pPr>
            <a:r>
              <a:rPr lang="en-US">
                <a:solidFill>
                  <a:schemeClr val="accent6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6683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E01A50-A2BA-4AD3-A66D-F0582594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20" y="1184470"/>
            <a:ext cx="881871" cy="2721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C983C-6208-4ED6-A420-5977E35AE8EF}"/>
              </a:ext>
            </a:extLst>
          </p:cNvPr>
          <p:cNvSpPr/>
          <p:nvPr/>
        </p:nvSpPr>
        <p:spPr>
          <a:xfrm>
            <a:off x="3511542" y="1122741"/>
            <a:ext cx="1214331" cy="7487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err="1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 ExtraLight"/>
                <a:ea typeface="ＭＳ Ｐゴシック"/>
                <a:cs typeface="+mn-cs"/>
              </a:rPr>
              <a:t>Webex</a:t>
            </a: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 ExtraLight"/>
                <a:ea typeface="ＭＳ Ｐゴシック"/>
                <a:cs typeface="+mn-cs"/>
              </a:rPr>
              <a:t> Work</a:t>
            </a: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1CAB7-21CD-457B-B40C-2B3F04A79839}"/>
              </a:ext>
            </a:extLst>
          </p:cNvPr>
          <p:cNvSpPr txBox="1"/>
          <p:nvPr/>
        </p:nvSpPr>
        <p:spPr>
          <a:xfrm>
            <a:off x="6465721" y="1434458"/>
            <a:ext cx="192930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+mn-cs"/>
              </a:rPr>
              <a:t>Enterprise + Calling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1F9765C-9654-4FAB-8239-FA597A3B2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24791"/>
              </p:ext>
            </p:extLst>
          </p:nvPr>
        </p:nvGraphicFramePr>
        <p:xfrm>
          <a:off x="555167" y="1887266"/>
          <a:ext cx="11436205" cy="45736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34745">
                  <a:extLst>
                    <a:ext uri="{9D8B030D-6E8A-4147-A177-3AD203B41FA5}">
                      <a16:colId xmlns:a16="http://schemas.microsoft.com/office/drawing/2014/main" val="3924031238"/>
                    </a:ext>
                  </a:extLst>
                </a:gridCol>
                <a:gridCol w="1740292">
                  <a:extLst>
                    <a:ext uri="{9D8B030D-6E8A-4147-A177-3AD203B41FA5}">
                      <a16:colId xmlns:a16="http://schemas.microsoft.com/office/drawing/2014/main" val="1365325347"/>
                    </a:ext>
                  </a:extLst>
                </a:gridCol>
                <a:gridCol w="1740292">
                  <a:extLst>
                    <a:ext uri="{9D8B030D-6E8A-4147-A177-3AD203B41FA5}">
                      <a16:colId xmlns:a16="http://schemas.microsoft.com/office/drawing/2014/main" val="136825530"/>
                    </a:ext>
                  </a:extLst>
                </a:gridCol>
                <a:gridCol w="1740292">
                  <a:extLst>
                    <a:ext uri="{9D8B030D-6E8A-4147-A177-3AD203B41FA5}">
                      <a16:colId xmlns:a16="http://schemas.microsoft.com/office/drawing/2014/main" val="2759682034"/>
                    </a:ext>
                  </a:extLst>
                </a:gridCol>
                <a:gridCol w="1740292">
                  <a:extLst>
                    <a:ext uri="{9D8B030D-6E8A-4147-A177-3AD203B41FA5}">
                      <a16:colId xmlns:a16="http://schemas.microsoft.com/office/drawing/2014/main" val="3093593547"/>
                    </a:ext>
                  </a:extLst>
                </a:gridCol>
                <a:gridCol w="1740292">
                  <a:extLst>
                    <a:ext uri="{9D8B030D-6E8A-4147-A177-3AD203B41FA5}">
                      <a16:colId xmlns:a16="http://schemas.microsoft.com/office/drawing/2014/main" val="3955510524"/>
                    </a:ext>
                  </a:extLst>
                </a:gridCol>
              </a:tblGrid>
              <a:tr h="673854">
                <a:tc>
                  <a:txBody>
                    <a:bodyPr/>
                    <a:lstStyle/>
                    <a:p>
                      <a:r>
                        <a:rPr lang="en-US" sz="1600" b="1"/>
                        <a:t>End-customer Price (PUPM)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$19.95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$34.99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$26.67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$26.59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/>
                        <a:t>$19.95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13591"/>
                  </a:ext>
                </a:extLst>
              </a:tr>
              <a:tr h="555930">
                <a:tc>
                  <a:txBody>
                    <a:bodyPr/>
                    <a:lstStyle/>
                    <a:p>
                      <a:r>
                        <a:rPr lang="en-US" sz="1600" b="0"/>
                        <a:t>Max Meetings Participants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/>
                        <a:t>1,000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/>
                        <a:t>100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/>
                        <a:t>500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/>
                        <a:t>12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/>
                        <a:t>250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80132"/>
                  </a:ext>
                </a:extLst>
              </a:tr>
              <a:tr h="528531">
                <a:tc>
                  <a:txBody>
                    <a:bodyPr/>
                    <a:lstStyle/>
                    <a:p>
                      <a:r>
                        <a:rPr lang="en-US" sz="1600" b="0"/>
                        <a:t>Cloud Calling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500" b="0">
                        <a:solidFill>
                          <a:schemeClr val="accent2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36991"/>
                  </a:ext>
                </a:extLst>
              </a:tr>
              <a:tr h="528531">
                <a:tc>
                  <a:txBody>
                    <a:bodyPr/>
                    <a:lstStyle/>
                    <a:p>
                      <a:r>
                        <a:rPr lang="en-US" sz="1600" b="0"/>
                        <a:t>Team Collaboration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500" b="0">
                        <a:solidFill>
                          <a:schemeClr val="accent2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en-US" sz="1600" b="0" i="0" kern="12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endParaRPr lang="en-US" sz="1600" b="0" i="0" kern="12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04841"/>
                  </a:ext>
                </a:extLst>
              </a:tr>
              <a:tr h="528531">
                <a:tc>
                  <a:txBody>
                    <a:bodyPr/>
                    <a:lstStyle/>
                    <a:p>
                      <a:r>
                        <a:rPr lang="en-US" sz="1600" b="0"/>
                        <a:t>Contact Center included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US" sz="1900" b="0" i="0" kern="1200" baseline="400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1900" b="0" baseline="40000">
                        <a:solidFill>
                          <a:schemeClr val="accent2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360306"/>
                  </a:ext>
                </a:extLst>
              </a:tr>
              <a:tr h="673854">
                <a:tc>
                  <a:txBody>
                    <a:bodyPr/>
                    <a:lstStyle/>
                    <a:p>
                      <a:r>
                        <a:rPr lang="en-US" sz="1600" b="0"/>
                        <a:t>Adv. Security, Compliance &amp; Analytics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2500" b="0">
                        <a:solidFill>
                          <a:schemeClr val="accent2"/>
                        </a:solidFill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43394"/>
                  </a:ext>
                </a:extLst>
              </a:tr>
              <a:tr h="528531">
                <a:tc>
                  <a:txBody>
                    <a:bodyPr/>
                    <a:lstStyle/>
                    <a:p>
                      <a:r>
                        <a:rPr lang="en-US" sz="1600" b="0"/>
                        <a:t>Unlimited Cloud Storage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kern="120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kumimoji="0" lang="en-US" sz="1900" b="0" i="0" u="none" strike="noStrike" kern="1200" cap="none" spc="0" normalizeH="0" baseline="40000" noProof="0">
                          <a:ln>
                            <a:noFill/>
                          </a:ln>
                          <a:solidFill>
                            <a:srgbClr val="6EBE4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en-US" sz="1900" b="0" i="0" kern="120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25676"/>
                  </a:ext>
                </a:extLst>
              </a:tr>
              <a:tr h="555930">
                <a:tc>
                  <a:txBody>
                    <a:bodyPr/>
                    <a:lstStyle/>
                    <a:p>
                      <a:r>
                        <a:rPr lang="en-US" sz="1600" b="0"/>
                        <a:t>PSTN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X</a:t>
                      </a:r>
                    </a:p>
                  </a:txBody>
                  <a:tcPr marL="121920" marR="121920"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kern="12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533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C94BD4B6-4F2D-44F9-8C68-DFE8DD251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902" y="1160862"/>
            <a:ext cx="1339707" cy="319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C09594-866E-4A64-96E5-1A2263FF6771}"/>
              </a:ext>
            </a:extLst>
          </p:cNvPr>
          <p:cNvSpPr txBox="1"/>
          <p:nvPr/>
        </p:nvSpPr>
        <p:spPr>
          <a:xfrm>
            <a:off x="5098485" y="1406794"/>
            <a:ext cx="125453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+mn-cs"/>
              </a:rPr>
              <a:t>Premium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E16E57-4210-41D9-8225-55577C40B94B}"/>
              </a:ext>
            </a:extLst>
          </p:cNvPr>
          <p:cNvSpPr txBox="1">
            <a:spLocks/>
          </p:cNvSpPr>
          <p:nvPr/>
        </p:nvSpPr>
        <p:spPr>
          <a:xfrm>
            <a:off x="555167" y="215251"/>
            <a:ext cx="10077236" cy="1207113"/>
          </a:xfrm>
          <a:prstGeom prst="rect">
            <a:avLst/>
          </a:prstGeom>
        </p:spPr>
        <p:txBody>
          <a:bodyPr anchor="ctr"/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2239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iscoSansTT ExtraLight"/>
              </a:rPr>
              <a:t>Webex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iscoSansTT ExtraLight"/>
              </a:rPr>
              <a:t> Work – Enterprise features at a market-leading price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iscoSansTT ExtraLight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9DD28A7-F0F1-47A7-9E44-7D3BD4D19065}"/>
              </a:ext>
            </a:extLst>
          </p:cNvPr>
          <p:cNvSpPr txBox="1">
            <a:spLocks/>
          </p:cNvSpPr>
          <p:nvPr/>
        </p:nvSpPr>
        <p:spPr bwMode="auto">
          <a:xfrm>
            <a:off x="553129" y="47289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R="0" lvl="0" indent="0" defTabSz="684196">
              <a:buClrTx/>
              <a:buSzTx/>
              <a:buFontTx/>
              <a:buNone/>
              <a:tabLst/>
              <a:defRPr/>
            </a:pPr>
            <a:r>
              <a:rPr lang="en-US" sz="3700" err="1"/>
              <a:t>Webex</a:t>
            </a:r>
            <a:r>
              <a:rPr lang="en-US" sz="3700"/>
              <a:t> Work Bundle Competition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0DC12-E9AC-4205-AA5B-46020978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663" y="1122741"/>
            <a:ext cx="918265" cy="3333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CF00BD-37E6-4BC2-8F78-2A0703F6836F}"/>
              </a:ext>
            </a:extLst>
          </p:cNvPr>
          <p:cNvSpPr txBox="1"/>
          <p:nvPr/>
        </p:nvSpPr>
        <p:spPr>
          <a:xfrm>
            <a:off x="8575899" y="1422364"/>
            <a:ext cx="1335785" cy="318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ＭＳ Ｐゴシック"/>
                <a:cs typeface="+mn-cs"/>
              </a:rPr>
              <a:t>Premier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1B591-CA37-4AD7-B161-27185906D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5933" y="1133576"/>
            <a:ext cx="1669457" cy="468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79B26C-9DA4-834B-A446-624A1003C849}"/>
              </a:ext>
            </a:extLst>
          </p:cNvPr>
          <p:cNvSpPr txBox="1"/>
          <p:nvPr/>
        </p:nvSpPr>
        <p:spPr>
          <a:xfrm>
            <a:off x="8406328" y="6321143"/>
            <a:ext cx="168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rPr>
              <a:t>* Webex Contact Center will be added to Webex Work bundle in Q3 CY2020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2A475E-E3BB-BD42-8BC7-F48009D98109}"/>
              </a:ext>
            </a:extLst>
          </p:cNvPr>
          <p:cNvSpPr txBox="1"/>
          <p:nvPr/>
        </p:nvSpPr>
        <p:spPr>
          <a:xfrm>
            <a:off x="10075933" y="6395714"/>
            <a:ext cx="16859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>
                <a:solidFill>
                  <a:srgbClr val="282828"/>
                </a:solidFill>
              </a:rPr>
              <a:t>**Unlimited Cloud Storage for a year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ounded Rectangle 278">
            <a:extLst>
              <a:ext uri="{FF2B5EF4-FFF2-40B4-BE49-F238E27FC236}">
                <a16:creationId xmlns:a16="http://schemas.microsoft.com/office/drawing/2014/main" id="{1D1F49C4-13A4-CF4E-B8F4-F79A7A702F57}"/>
              </a:ext>
            </a:extLst>
          </p:cNvPr>
          <p:cNvSpPr/>
          <p:nvPr/>
        </p:nvSpPr>
        <p:spPr>
          <a:xfrm>
            <a:off x="6096000" y="3137805"/>
            <a:ext cx="4997603" cy="2403635"/>
          </a:xfrm>
          <a:prstGeom prst="roundRect">
            <a:avLst>
              <a:gd name="adj" fmla="val 3132"/>
            </a:avLst>
          </a:prstGeom>
          <a:solidFill>
            <a:schemeClr val="bg2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1467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1467"/>
          </a:p>
          <a:p>
            <a:pPr algn="ctr" defTabSz="914354">
              <a:defRPr/>
            </a:pPr>
            <a:endParaRPr lang="en-US" sz="1467"/>
          </a:p>
          <a:p>
            <a:pPr algn="ctr" defTabSz="914354">
              <a:defRPr/>
            </a:pPr>
            <a:endParaRPr lang="en-US" sz="1400"/>
          </a:p>
          <a:p>
            <a:pPr algn="ctr" defTabSz="914354">
              <a:defRPr/>
            </a:pPr>
            <a:endParaRPr lang="en-US" sz="1400"/>
          </a:p>
          <a:p>
            <a:pPr algn="ctr" defTabSz="914354">
              <a:defRPr/>
            </a:pPr>
            <a:endParaRPr lang="en-US" sz="1400"/>
          </a:p>
          <a:p>
            <a:pPr algn="ctr" defTabSz="914354">
              <a:defRPr/>
            </a:pPr>
            <a:endParaRPr lang="en-US" sz="1400"/>
          </a:p>
          <a:p>
            <a:pPr algn="ctr" defTabSz="914354">
              <a:defRPr/>
            </a:pPr>
            <a:r>
              <a:rPr lang="en-US" sz="1467"/>
              <a:t>Uncommitted will be billed monthly. </a:t>
            </a:r>
          </a:p>
          <a:p>
            <a:pPr algn="ctr" defTabSz="914354">
              <a:defRPr/>
            </a:pPr>
            <a:r>
              <a:rPr lang="en-US" sz="2400"/>
              <a:t>. </a:t>
            </a: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1" name="Rounded Rectangle 278">
            <a:extLst>
              <a:ext uri="{FF2B5EF4-FFF2-40B4-BE49-F238E27FC236}">
                <a16:creationId xmlns:a16="http://schemas.microsoft.com/office/drawing/2014/main" id="{C592BB2F-EF06-C946-966B-DFA2D1417649}"/>
              </a:ext>
            </a:extLst>
          </p:cNvPr>
          <p:cNvSpPr/>
          <p:nvPr/>
        </p:nvSpPr>
        <p:spPr>
          <a:xfrm>
            <a:off x="441335" y="3137805"/>
            <a:ext cx="4997603" cy="2403635"/>
          </a:xfrm>
          <a:prstGeom prst="roundRect">
            <a:avLst>
              <a:gd name="adj" fmla="val 3132"/>
            </a:avLst>
          </a:prstGeom>
          <a:solidFill>
            <a:schemeClr val="bg2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2400" kern="0">
              <a:solidFill>
                <a:schemeClr val="accent1"/>
              </a:solidFill>
              <a:latin typeface="Calibri"/>
            </a:endParaRPr>
          </a:p>
          <a:p>
            <a:pPr algn="ctr" defTabSz="914354">
              <a:defRPr/>
            </a:pPr>
            <a:endParaRPr lang="en-US" sz="1467">
              <a:solidFill>
                <a:schemeClr val="tx2"/>
              </a:solidFill>
            </a:endParaRPr>
          </a:p>
          <a:p>
            <a:pPr algn="ctr" defTabSz="914354">
              <a:defRPr/>
            </a:pPr>
            <a:endParaRPr lang="en-US" sz="1467">
              <a:solidFill>
                <a:schemeClr val="tx2"/>
              </a:solidFill>
            </a:endParaRPr>
          </a:p>
          <a:p>
            <a:pPr algn="ctr" defTabSz="914354">
              <a:defRPr/>
            </a:pPr>
            <a:r>
              <a:rPr lang="en-US" sz="1467">
                <a:solidFill>
                  <a:schemeClr val="tx2"/>
                </a:solidFill>
              </a:rPr>
              <a:t>Committed billed -monthly, annual or  prepaid </a:t>
            </a:r>
            <a:endParaRPr lang="en-US" sz="1467" kern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64E251-5E64-F544-905C-F0949143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41" y="599855"/>
            <a:ext cx="11127317" cy="975783"/>
          </a:xfrm>
        </p:spPr>
        <p:txBody>
          <a:bodyPr/>
          <a:lstStyle/>
          <a:p>
            <a:r>
              <a:rPr lang="en-US">
                <a:solidFill>
                  <a:srgbClr val="1E4471"/>
                </a:solidFill>
              </a:rPr>
              <a:t>Introducing Utility Billing </a:t>
            </a:r>
            <a:br>
              <a:rPr lang="en-US">
                <a:solidFill>
                  <a:srgbClr val="1E4471"/>
                </a:solidFill>
              </a:rPr>
            </a:br>
            <a:r>
              <a:rPr lang="en-US" sz="2800" i="1">
                <a:solidFill>
                  <a:srgbClr val="1E4471"/>
                </a:solidFill>
              </a:rPr>
              <a:t>for </a:t>
            </a:r>
            <a:r>
              <a:rPr lang="en-US" sz="2800" i="1" err="1">
                <a:solidFill>
                  <a:srgbClr val="1E4471"/>
                </a:solidFill>
              </a:rPr>
              <a:t>Webex</a:t>
            </a:r>
            <a:r>
              <a:rPr lang="en-US" sz="2800" i="1">
                <a:solidFill>
                  <a:srgbClr val="1E4471"/>
                </a:solidFill>
              </a:rPr>
              <a:t> Work Bundle</a:t>
            </a:r>
            <a:r>
              <a:rPr lang="en-US">
                <a:solidFill>
                  <a:srgbClr val="1E4471"/>
                </a:solidFill>
              </a:rPr>
              <a:t/>
            </a:r>
            <a:br>
              <a:rPr lang="en-US">
                <a:solidFill>
                  <a:srgbClr val="1E4471"/>
                </a:solidFill>
              </a:rPr>
            </a:b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36E13-0E87-7644-AA26-C854F233DBEE}"/>
              </a:ext>
            </a:extLst>
          </p:cNvPr>
          <p:cNvSpPr txBox="1"/>
          <p:nvPr/>
        </p:nvSpPr>
        <p:spPr>
          <a:xfrm>
            <a:off x="7820279" y="6051895"/>
            <a:ext cx="4662704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933">
                <a:solidFill>
                  <a:srgbClr val="005073"/>
                </a:solidFill>
                <a:latin typeface="CiscoSansTT ExtraLight"/>
              </a:rPr>
              <a:t>Uncommitted is 10% more.</a:t>
            </a:r>
          </a:p>
          <a:p>
            <a:pPr defTabSz="914354"/>
            <a:endParaRPr lang="en-US" sz="933">
              <a:solidFill>
                <a:srgbClr val="005073"/>
              </a:solidFill>
              <a:latin typeface="CiscoSansTT ExtraLight"/>
            </a:endParaRPr>
          </a:p>
        </p:txBody>
      </p: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4D32307A-F876-924B-B403-B4AFAC01E3A3}"/>
              </a:ext>
            </a:extLst>
          </p:cNvPr>
          <p:cNvGrpSpPr/>
          <p:nvPr/>
        </p:nvGrpSpPr>
        <p:grpSpPr>
          <a:xfrm>
            <a:off x="7339240" y="5733849"/>
            <a:ext cx="135969" cy="291367"/>
            <a:chOff x="7077003" y="4052889"/>
            <a:chExt cx="151201" cy="324000"/>
          </a:xfrm>
        </p:grpSpPr>
        <p:sp>
          <p:nvSpPr>
            <p:cNvPr id="552" name="Freeform 6">
              <a:extLst>
                <a:ext uri="{FF2B5EF4-FFF2-40B4-BE49-F238E27FC236}">
                  <a16:creationId xmlns:a16="http://schemas.microsoft.com/office/drawing/2014/main" id="{F82E0A1D-7C50-814A-8299-DCA899DE8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03" y="4169845"/>
              <a:ext cx="151201" cy="207044"/>
            </a:xfrm>
            <a:custGeom>
              <a:avLst/>
              <a:gdLst>
                <a:gd name="T0" fmla="*/ 145 w 572"/>
                <a:gd name="T1" fmla="*/ 788 h 788"/>
                <a:gd name="T2" fmla="*/ 130 w 572"/>
                <a:gd name="T3" fmla="*/ 786 h 788"/>
                <a:gd name="T4" fmla="*/ 102 w 572"/>
                <a:gd name="T5" fmla="*/ 780 h 788"/>
                <a:gd name="T6" fmla="*/ 76 w 572"/>
                <a:gd name="T7" fmla="*/ 769 h 788"/>
                <a:gd name="T8" fmla="*/ 52 w 572"/>
                <a:gd name="T9" fmla="*/ 754 h 788"/>
                <a:gd name="T10" fmla="*/ 33 w 572"/>
                <a:gd name="T11" fmla="*/ 734 h 788"/>
                <a:gd name="T12" fmla="*/ 17 w 572"/>
                <a:gd name="T13" fmla="*/ 711 h 788"/>
                <a:gd name="T14" fmla="*/ 6 w 572"/>
                <a:gd name="T15" fmla="*/ 684 h 788"/>
                <a:gd name="T16" fmla="*/ 0 w 572"/>
                <a:gd name="T17" fmla="*/ 655 h 788"/>
                <a:gd name="T18" fmla="*/ 0 w 572"/>
                <a:gd name="T19" fmla="*/ 145 h 788"/>
                <a:gd name="T20" fmla="*/ 0 w 572"/>
                <a:gd name="T21" fmla="*/ 131 h 788"/>
                <a:gd name="T22" fmla="*/ 6 w 572"/>
                <a:gd name="T23" fmla="*/ 102 h 788"/>
                <a:gd name="T24" fmla="*/ 17 w 572"/>
                <a:gd name="T25" fmla="*/ 77 h 788"/>
                <a:gd name="T26" fmla="*/ 33 w 572"/>
                <a:gd name="T27" fmla="*/ 53 h 788"/>
                <a:gd name="T28" fmla="*/ 52 w 572"/>
                <a:gd name="T29" fmla="*/ 34 h 788"/>
                <a:gd name="T30" fmla="*/ 76 w 572"/>
                <a:gd name="T31" fmla="*/ 18 h 788"/>
                <a:gd name="T32" fmla="*/ 102 w 572"/>
                <a:gd name="T33" fmla="*/ 6 h 788"/>
                <a:gd name="T34" fmla="*/ 130 w 572"/>
                <a:gd name="T35" fmla="*/ 2 h 788"/>
                <a:gd name="T36" fmla="*/ 425 w 572"/>
                <a:gd name="T37" fmla="*/ 0 h 788"/>
                <a:gd name="T38" fmla="*/ 441 w 572"/>
                <a:gd name="T39" fmla="*/ 2 h 788"/>
                <a:gd name="T40" fmla="*/ 468 w 572"/>
                <a:gd name="T41" fmla="*/ 6 h 788"/>
                <a:gd name="T42" fmla="*/ 495 w 572"/>
                <a:gd name="T43" fmla="*/ 18 h 788"/>
                <a:gd name="T44" fmla="*/ 518 w 572"/>
                <a:gd name="T45" fmla="*/ 34 h 788"/>
                <a:gd name="T46" fmla="*/ 539 w 572"/>
                <a:gd name="T47" fmla="*/ 53 h 788"/>
                <a:gd name="T48" fmla="*/ 553 w 572"/>
                <a:gd name="T49" fmla="*/ 77 h 788"/>
                <a:gd name="T50" fmla="*/ 564 w 572"/>
                <a:gd name="T51" fmla="*/ 102 h 788"/>
                <a:gd name="T52" fmla="*/ 570 w 572"/>
                <a:gd name="T53" fmla="*/ 131 h 788"/>
                <a:gd name="T54" fmla="*/ 572 w 572"/>
                <a:gd name="T55" fmla="*/ 641 h 788"/>
                <a:gd name="T56" fmla="*/ 570 w 572"/>
                <a:gd name="T57" fmla="*/ 655 h 788"/>
                <a:gd name="T58" fmla="*/ 564 w 572"/>
                <a:gd name="T59" fmla="*/ 684 h 788"/>
                <a:gd name="T60" fmla="*/ 553 w 572"/>
                <a:gd name="T61" fmla="*/ 711 h 788"/>
                <a:gd name="T62" fmla="*/ 539 w 572"/>
                <a:gd name="T63" fmla="*/ 734 h 788"/>
                <a:gd name="T64" fmla="*/ 518 w 572"/>
                <a:gd name="T65" fmla="*/ 754 h 788"/>
                <a:gd name="T66" fmla="*/ 495 w 572"/>
                <a:gd name="T67" fmla="*/ 769 h 788"/>
                <a:gd name="T68" fmla="*/ 468 w 572"/>
                <a:gd name="T69" fmla="*/ 780 h 788"/>
                <a:gd name="T70" fmla="*/ 441 w 572"/>
                <a:gd name="T71" fmla="*/ 786 h 788"/>
                <a:gd name="T72" fmla="*/ 425 w 572"/>
                <a:gd name="T7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2" h="788">
                  <a:moveTo>
                    <a:pt x="425" y="788"/>
                  </a:moveTo>
                  <a:lnTo>
                    <a:pt x="145" y="788"/>
                  </a:lnTo>
                  <a:lnTo>
                    <a:pt x="145" y="788"/>
                  </a:lnTo>
                  <a:lnTo>
                    <a:pt x="130" y="786"/>
                  </a:lnTo>
                  <a:lnTo>
                    <a:pt x="116" y="785"/>
                  </a:lnTo>
                  <a:lnTo>
                    <a:pt x="102" y="780"/>
                  </a:lnTo>
                  <a:lnTo>
                    <a:pt x="89" y="775"/>
                  </a:lnTo>
                  <a:lnTo>
                    <a:pt x="76" y="769"/>
                  </a:lnTo>
                  <a:lnTo>
                    <a:pt x="63" y="762"/>
                  </a:lnTo>
                  <a:lnTo>
                    <a:pt x="52" y="754"/>
                  </a:lnTo>
                  <a:lnTo>
                    <a:pt x="43" y="745"/>
                  </a:lnTo>
                  <a:lnTo>
                    <a:pt x="33" y="734"/>
                  </a:lnTo>
                  <a:lnTo>
                    <a:pt x="24" y="722"/>
                  </a:lnTo>
                  <a:lnTo>
                    <a:pt x="17" y="711"/>
                  </a:lnTo>
                  <a:lnTo>
                    <a:pt x="11" y="698"/>
                  </a:lnTo>
                  <a:lnTo>
                    <a:pt x="6" y="684"/>
                  </a:lnTo>
                  <a:lnTo>
                    <a:pt x="3" y="671"/>
                  </a:lnTo>
                  <a:lnTo>
                    <a:pt x="0" y="655"/>
                  </a:lnTo>
                  <a:lnTo>
                    <a:pt x="0" y="64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1" y="89"/>
                  </a:lnTo>
                  <a:lnTo>
                    <a:pt x="17" y="77"/>
                  </a:lnTo>
                  <a:lnTo>
                    <a:pt x="24" y="64"/>
                  </a:lnTo>
                  <a:lnTo>
                    <a:pt x="33" y="53"/>
                  </a:lnTo>
                  <a:lnTo>
                    <a:pt x="43" y="43"/>
                  </a:lnTo>
                  <a:lnTo>
                    <a:pt x="52" y="34"/>
                  </a:lnTo>
                  <a:lnTo>
                    <a:pt x="63" y="26"/>
                  </a:lnTo>
                  <a:lnTo>
                    <a:pt x="76" y="18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6" y="3"/>
                  </a:lnTo>
                  <a:lnTo>
                    <a:pt x="130" y="2"/>
                  </a:lnTo>
                  <a:lnTo>
                    <a:pt x="14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41" y="2"/>
                  </a:lnTo>
                  <a:lnTo>
                    <a:pt x="456" y="3"/>
                  </a:lnTo>
                  <a:lnTo>
                    <a:pt x="468" y="6"/>
                  </a:lnTo>
                  <a:lnTo>
                    <a:pt x="483" y="11"/>
                  </a:lnTo>
                  <a:lnTo>
                    <a:pt x="495" y="18"/>
                  </a:lnTo>
                  <a:lnTo>
                    <a:pt x="507" y="26"/>
                  </a:lnTo>
                  <a:lnTo>
                    <a:pt x="518" y="34"/>
                  </a:lnTo>
                  <a:lnTo>
                    <a:pt x="529" y="43"/>
                  </a:lnTo>
                  <a:lnTo>
                    <a:pt x="539" y="53"/>
                  </a:lnTo>
                  <a:lnTo>
                    <a:pt x="546" y="64"/>
                  </a:lnTo>
                  <a:lnTo>
                    <a:pt x="553" y="77"/>
                  </a:lnTo>
                  <a:lnTo>
                    <a:pt x="559" y="89"/>
                  </a:lnTo>
                  <a:lnTo>
                    <a:pt x="564" y="102"/>
                  </a:lnTo>
                  <a:lnTo>
                    <a:pt x="569" y="116"/>
                  </a:lnTo>
                  <a:lnTo>
                    <a:pt x="570" y="131"/>
                  </a:lnTo>
                  <a:lnTo>
                    <a:pt x="572" y="145"/>
                  </a:lnTo>
                  <a:lnTo>
                    <a:pt x="572" y="641"/>
                  </a:lnTo>
                  <a:lnTo>
                    <a:pt x="572" y="641"/>
                  </a:lnTo>
                  <a:lnTo>
                    <a:pt x="570" y="655"/>
                  </a:lnTo>
                  <a:lnTo>
                    <a:pt x="569" y="671"/>
                  </a:lnTo>
                  <a:lnTo>
                    <a:pt x="564" y="684"/>
                  </a:lnTo>
                  <a:lnTo>
                    <a:pt x="559" y="698"/>
                  </a:lnTo>
                  <a:lnTo>
                    <a:pt x="553" y="711"/>
                  </a:lnTo>
                  <a:lnTo>
                    <a:pt x="546" y="722"/>
                  </a:lnTo>
                  <a:lnTo>
                    <a:pt x="539" y="734"/>
                  </a:lnTo>
                  <a:lnTo>
                    <a:pt x="529" y="745"/>
                  </a:lnTo>
                  <a:lnTo>
                    <a:pt x="518" y="754"/>
                  </a:lnTo>
                  <a:lnTo>
                    <a:pt x="507" y="762"/>
                  </a:lnTo>
                  <a:lnTo>
                    <a:pt x="495" y="769"/>
                  </a:lnTo>
                  <a:lnTo>
                    <a:pt x="483" y="775"/>
                  </a:lnTo>
                  <a:lnTo>
                    <a:pt x="468" y="780"/>
                  </a:lnTo>
                  <a:lnTo>
                    <a:pt x="456" y="785"/>
                  </a:lnTo>
                  <a:lnTo>
                    <a:pt x="441" y="786"/>
                  </a:lnTo>
                  <a:lnTo>
                    <a:pt x="425" y="788"/>
                  </a:lnTo>
                  <a:lnTo>
                    <a:pt x="425" y="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3" name="Freeform 7">
              <a:extLst>
                <a:ext uri="{FF2B5EF4-FFF2-40B4-BE49-F238E27FC236}">
                  <a16:creationId xmlns:a16="http://schemas.microsoft.com/office/drawing/2014/main" id="{2A9F6919-5769-874E-A53C-1A830851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032" y="4052889"/>
              <a:ext cx="90615" cy="90615"/>
            </a:xfrm>
            <a:custGeom>
              <a:avLst/>
              <a:gdLst>
                <a:gd name="T0" fmla="*/ 0 w 344"/>
                <a:gd name="T1" fmla="*/ 172 h 344"/>
                <a:gd name="T2" fmla="*/ 3 w 344"/>
                <a:gd name="T3" fmla="*/ 138 h 344"/>
                <a:gd name="T4" fmla="*/ 14 w 344"/>
                <a:gd name="T5" fmla="*/ 105 h 344"/>
                <a:gd name="T6" fmla="*/ 30 w 344"/>
                <a:gd name="T7" fmla="*/ 76 h 344"/>
                <a:gd name="T8" fmla="*/ 51 w 344"/>
                <a:gd name="T9" fmla="*/ 51 h 344"/>
                <a:gd name="T10" fmla="*/ 76 w 344"/>
                <a:gd name="T11" fmla="*/ 30 h 344"/>
                <a:gd name="T12" fmla="*/ 105 w 344"/>
                <a:gd name="T13" fmla="*/ 14 h 344"/>
                <a:gd name="T14" fmla="*/ 137 w 344"/>
                <a:gd name="T15" fmla="*/ 5 h 344"/>
                <a:gd name="T16" fmla="*/ 172 w 344"/>
                <a:gd name="T17" fmla="*/ 0 h 344"/>
                <a:gd name="T18" fmla="*/ 190 w 344"/>
                <a:gd name="T19" fmla="*/ 1 h 344"/>
                <a:gd name="T20" fmla="*/ 223 w 344"/>
                <a:gd name="T21" fmla="*/ 8 h 344"/>
                <a:gd name="T22" fmla="*/ 255 w 344"/>
                <a:gd name="T23" fmla="*/ 21 h 344"/>
                <a:gd name="T24" fmla="*/ 282 w 344"/>
                <a:gd name="T25" fmla="*/ 40 h 344"/>
                <a:gd name="T26" fmla="*/ 304 w 344"/>
                <a:gd name="T27" fmla="*/ 64 h 344"/>
                <a:gd name="T28" fmla="*/ 323 w 344"/>
                <a:gd name="T29" fmla="*/ 91 h 344"/>
                <a:gd name="T30" fmla="*/ 336 w 344"/>
                <a:gd name="T31" fmla="*/ 121 h 344"/>
                <a:gd name="T32" fmla="*/ 344 w 344"/>
                <a:gd name="T33" fmla="*/ 154 h 344"/>
                <a:gd name="T34" fmla="*/ 344 w 344"/>
                <a:gd name="T35" fmla="*/ 172 h 344"/>
                <a:gd name="T36" fmla="*/ 341 w 344"/>
                <a:gd name="T37" fmla="*/ 207 h 344"/>
                <a:gd name="T38" fmla="*/ 331 w 344"/>
                <a:gd name="T39" fmla="*/ 239 h 344"/>
                <a:gd name="T40" fmla="*/ 316 w 344"/>
                <a:gd name="T41" fmla="*/ 269 h 344"/>
                <a:gd name="T42" fmla="*/ 295 w 344"/>
                <a:gd name="T43" fmla="*/ 295 h 344"/>
                <a:gd name="T44" fmla="*/ 269 w 344"/>
                <a:gd name="T45" fmla="*/ 315 h 344"/>
                <a:gd name="T46" fmla="*/ 239 w 344"/>
                <a:gd name="T47" fmla="*/ 331 h 344"/>
                <a:gd name="T48" fmla="*/ 207 w 344"/>
                <a:gd name="T49" fmla="*/ 341 h 344"/>
                <a:gd name="T50" fmla="*/ 172 w 344"/>
                <a:gd name="T51" fmla="*/ 344 h 344"/>
                <a:gd name="T52" fmla="*/ 154 w 344"/>
                <a:gd name="T53" fmla="*/ 344 h 344"/>
                <a:gd name="T54" fmla="*/ 121 w 344"/>
                <a:gd name="T55" fmla="*/ 338 h 344"/>
                <a:gd name="T56" fmla="*/ 91 w 344"/>
                <a:gd name="T57" fmla="*/ 323 h 344"/>
                <a:gd name="T58" fmla="*/ 64 w 344"/>
                <a:gd name="T59" fmla="*/ 306 h 344"/>
                <a:gd name="T60" fmla="*/ 40 w 344"/>
                <a:gd name="T61" fmla="*/ 282 h 344"/>
                <a:gd name="T62" fmla="*/ 21 w 344"/>
                <a:gd name="T63" fmla="*/ 255 h 344"/>
                <a:gd name="T64" fmla="*/ 8 w 344"/>
                <a:gd name="T65" fmla="*/ 225 h 344"/>
                <a:gd name="T66" fmla="*/ 1 w 344"/>
                <a:gd name="T67" fmla="*/ 190 h 344"/>
                <a:gd name="T68" fmla="*/ 0 w 344"/>
                <a:gd name="T69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344">
                  <a:moveTo>
                    <a:pt x="0" y="172"/>
                  </a:moveTo>
                  <a:lnTo>
                    <a:pt x="0" y="172"/>
                  </a:lnTo>
                  <a:lnTo>
                    <a:pt x="1" y="154"/>
                  </a:lnTo>
                  <a:lnTo>
                    <a:pt x="3" y="138"/>
                  </a:lnTo>
                  <a:lnTo>
                    <a:pt x="8" y="121"/>
                  </a:lnTo>
                  <a:lnTo>
                    <a:pt x="14" y="105"/>
                  </a:lnTo>
                  <a:lnTo>
                    <a:pt x="21" y="91"/>
                  </a:lnTo>
                  <a:lnTo>
                    <a:pt x="30" y="76"/>
                  </a:lnTo>
                  <a:lnTo>
                    <a:pt x="40" y="64"/>
                  </a:lnTo>
                  <a:lnTo>
                    <a:pt x="51" y="51"/>
                  </a:lnTo>
                  <a:lnTo>
                    <a:pt x="64" y="40"/>
                  </a:lnTo>
                  <a:lnTo>
                    <a:pt x="76" y="30"/>
                  </a:lnTo>
                  <a:lnTo>
                    <a:pt x="91" y="21"/>
                  </a:lnTo>
                  <a:lnTo>
                    <a:pt x="105" y="14"/>
                  </a:lnTo>
                  <a:lnTo>
                    <a:pt x="121" y="8"/>
                  </a:lnTo>
                  <a:lnTo>
                    <a:pt x="137" y="5"/>
                  </a:lnTo>
                  <a:lnTo>
                    <a:pt x="154" y="1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90" y="1"/>
                  </a:lnTo>
                  <a:lnTo>
                    <a:pt x="207" y="5"/>
                  </a:lnTo>
                  <a:lnTo>
                    <a:pt x="223" y="8"/>
                  </a:lnTo>
                  <a:lnTo>
                    <a:pt x="239" y="14"/>
                  </a:lnTo>
                  <a:lnTo>
                    <a:pt x="255" y="21"/>
                  </a:lnTo>
                  <a:lnTo>
                    <a:pt x="269" y="30"/>
                  </a:lnTo>
                  <a:lnTo>
                    <a:pt x="282" y="40"/>
                  </a:lnTo>
                  <a:lnTo>
                    <a:pt x="295" y="51"/>
                  </a:lnTo>
                  <a:lnTo>
                    <a:pt x="304" y="64"/>
                  </a:lnTo>
                  <a:lnTo>
                    <a:pt x="316" y="76"/>
                  </a:lnTo>
                  <a:lnTo>
                    <a:pt x="323" y="91"/>
                  </a:lnTo>
                  <a:lnTo>
                    <a:pt x="331" y="105"/>
                  </a:lnTo>
                  <a:lnTo>
                    <a:pt x="336" y="121"/>
                  </a:lnTo>
                  <a:lnTo>
                    <a:pt x="341" y="138"/>
                  </a:lnTo>
                  <a:lnTo>
                    <a:pt x="344" y="154"/>
                  </a:lnTo>
                  <a:lnTo>
                    <a:pt x="344" y="172"/>
                  </a:lnTo>
                  <a:lnTo>
                    <a:pt x="344" y="172"/>
                  </a:lnTo>
                  <a:lnTo>
                    <a:pt x="344" y="190"/>
                  </a:lnTo>
                  <a:lnTo>
                    <a:pt x="341" y="207"/>
                  </a:lnTo>
                  <a:lnTo>
                    <a:pt x="336" y="225"/>
                  </a:lnTo>
                  <a:lnTo>
                    <a:pt x="331" y="239"/>
                  </a:lnTo>
                  <a:lnTo>
                    <a:pt x="323" y="255"/>
                  </a:lnTo>
                  <a:lnTo>
                    <a:pt x="316" y="269"/>
                  </a:lnTo>
                  <a:lnTo>
                    <a:pt x="304" y="282"/>
                  </a:lnTo>
                  <a:lnTo>
                    <a:pt x="295" y="295"/>
                  </a:lnTo>
                  <a:lnTo>
                    <a:pt x="282" y="306"/>
                  </a:lnTo>
                  <a:lnTo>
                    <a:pt x="269" y="315"/>
                  </a:lnTo>
                  <a:lnTo>
                    <a:pt x="255" y="323"/>
                  </a:lnTo>
                  <a:lnTo>
                    <a:pt x="239" y="331"/>
                  </a:lnTo>
                  <a:lnTo>
                    <a:pt x="223" y="338"/>
                  </a:lnTo>
                  <a:lnTo>
                    <a:pt x="207" y="341"/>
                  </a:lnTo>
                  <a:lnTo>
                    <a:pt x="190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4" y="344"/>
                  </a:lnTo>
                  <a:lnTo>
                    <a:pt x="137" y="341"/>
                  </a:lnTo>
                  <a:lnTo>
                    <a:pt x="121" y="338"/>
                  </a:lnTo>
                  <a:lnTo>
                    <a:pt x="105" y="331"/>
                  </a:lnTo>
                  <a:lnTo>
                    <a:pt x="91" y="323"/>
                  </a:lnTo>
                  <a:lnTo>
                    <a:pt x="76" y="315"/>
                  </a:lnTo>
                  <a:lnTo>
                    <a:pt x="64" y="306"/>
                  </a:lnTo>
                  <a:lnTo>
                    <a:pt x="51" y="295"/>
                  </a:lnTo>
                  <a:lnTo>
                    <a:pt x="40" y="282"/>
                  </a:lnTo>
                  <a:lnTo>
                    <a:pt x="30" y="269"/>
                  </a:lnTo>
                  <a:lnTo>
                    <a:pt x="21" y="255"/>
                  </a:lnTo>
                  <a:lnTo>
                    <a:pt x="14" y="239"/>
                  </a:lnTo>
                  <a:lnTo>
                    <a:pt x="8" y="225"/>
                  </a:lnTo>
                  <a:lnTo>
                    <a:pt x="3" y="207"/>
                  </a:lnTo>
                  <a:lnTo>
                    <a:pt x="1" y="190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A191B23D-99A0-444F-9F14-8497A2B4B61B}"/>
              </a:ext>
            </a:extLst>
          </p:cNvPr>
          <p:cNvGrpSpPr/>
          <p:nvPr/>
        </p:nvGrpSpPr>
        <p:grpSpPr>
          <a:xfrm>
            <a:off x="2718600" y="5733849"/>
            <a:ext cx="135969" cy="291367"/>
            <a:chOff x="7077003" y="4052889"/>
            <a:chExt cx="151201" cy="324000"/>
          </a:xfrm>
          <a:solidFill>
            <a:schemeClr val="accent2"/>
          </a:solidFill>
        </p:grpSpPr>
        <p:sp>
          <p:nvSpPr>
            <p:cNvPr id="555" name="Freeform 6">
              <a:extLst>
                <a:ext uri="{FF2B5EF4-FFF2-40B4-BE49-F238E27FC236}">
                  <a16:creationId xmlns:a16="http://schemas.microsoft.com/office/drawing/2014/main" id="{43235B48-27D9-274C-9A48-5F1F53B25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03" y="4169845"/>
              <a:ext cx="151201" cy="207044"/>
            </a:xfrm>
            <a:custGeom>
              <a:avLst/>
              <a:gdLst>
                <a:gd name="T0" fmla="*/ 145 w 572"/>
                <a:gd name="T1" fmla="*/ 788 h 788"/>
                <a:gd name="T2" fmla="*/ 130 w 572"/>
                <a:gd name="T3" fmla="*/ 786 h 788"/>
                <a:gd name="T4" fmla="*/ 102 w 572"/>
                <a:gd name="T5" fmla="*/ 780 h 788"/>
                <a:gd name="T6" fmla="*/ 76 w 572"/>
                <a:gd name="T7" fmla="*/ 769 h 788"/>
                <a:gd name="T8" fmla="*/ 52 w 572"/>
                <a:gd name="T9" fmla="*/ 754 h 788"/>
                <a:gd name="T10" fmla="*/ 33 w 572"/>
                <a:gd name="T11" fmla="*/ 734 h 788"/>
                <a:gd name="T12" fmla="*/ 17 w 572"/>
                <a:gd name="T13" fmla="*/ 711 h 788"/>
                <a:gd name="T14" fmla="*/ 6 w 572"/>
                <a:gd name="T15" fmla="*/ 684 h 788"/>
                <a:gd name="T16" fmla="*/ 0 w 572"/>
                <a:gd name="T17" fmla="*/ 655 h 788"/>
                <a:gd name="T18" fmla="*/ 0 w 572"/>
                <a:gd name="T19" fmla="*/ 145 h 788"/>
                <a:gd name="T20" fmla="*/ 0 w 572"/>
                <a:gd name="T21" fmla="*/ 131 h 788"/>
                <a:gd name="T22" fmla="*/ 6 w 572"/>
                <a:gd name="T23" fmla="*/ 102 h 788"/>
                <a:gd name="T24" fmla="*/ 17 w 572"/>
                <a:gd name="T25" fmla="*/ 77 h 788"/>
                <a:gd name="T26" fmla="*/ 33 w 572"/>
                <a:gd name="T27" fmla="*/ 53 h 788"/>
                <a:gd name="T28" fmla="*/ 52 w 572"/>
                <a:gd name="T29" fmla="*/ 34 h 788"/>
                <a:gd name="T30" fmla="*/ 76 w 572"/>
                <a:gd name="T31" fmla="*/ 18 h 788"/>
                <a:gd name="T32" fmla="*/ 102 w 572"/>
                <a:gd name="T33" fmla="*/ 6 h 788"/>
                <a:gd name="T34" fmla="*/ 130 w 572"/>
                <a:gd name="T35" fmla="*/ 2 h 788"/>
                <a:gd name="T36" fmla="*/ 425 w 572"/>
                <a:gd name="T37" fmla="*/ 0 h 788"/>
                <a:gd name="T38" fmla="*/ 441 w 572"/>
                <a:gd name="T39" fmla="*/ 2 h 788"/>
                <a:gd name="T40" fmla="*/ 468 w 572"/>
                <a:gd name="T41" fmla="*/ 6 h 788"/>
                <a:gd name="T42" fmla="*/ 495 w 572"/>
                <a:gd name="T43" fmla="*/ 18 h 788"/>
                <a:gd name="T44" fmla="*/ 518 w 572"/>
                <a:gd name="T45" fmla="*/ 34 h 788"/>
                <a:gd name="T46" fmla="*/ 539 w 572"/>
                <a:gd name="T47" fmla="*/ 53 h 788"/>
                <a:gd name="T48" fmla="*/ 553 w 572"/>
                <a:gd name="T49" fmla="*/ 77 h 788"/>
                <a:gd name="T50" fmla="*/ 564 w 572"/>
                <a:gd name="T51" fmla="*/ 102 h 788"/>
                <a:gd name="T52" fmla="*/ 570 w 572"/>
                <a:gd name="T53" fmla="*/ 131 h 788"/>
                <a:gd name="T54" fmla="*/ 572 w 572"/>
                <a:gd name="T55" fmla="*/ 641 h 788"/>
                <a:gd name="T56" fmla="*/ 570 w 572"/>
                <a:gd name="T57" fmla="*/ 655 h 788"/>
                <a:gd name="T58" fmla="*/ 564 w 572"/>
                <a:gd name="T59" fmla="*/ 684 h 788"/>
                <a:gd name="T60" fmla="*/ 553 w 572"/>
                <a:gd name="T61" fmla="*/ 711 h 788"/>
                <a:gd name="T62" fmla="*/ 539 w 572"/>
                <a:gd name="T63" fmla="*/ 734 h 788"/>
                <a:gd name="T64" fmla="*/ 518 w 572"/>
                <a:gd name="T65" fmla="*/ 754 h 788"/>
                <a:gd name="T66" fmla="*/ 495 w 572"/>
                <a:gd name="T67" fmla="*/ 769 h 788"/>
                <a:gd name="T68" fmla="*/ 468 w 572"/>
                <a:gd name="T69" fmla="*/ 780 h 788"/>
                <a:gd name="T70" fmla="*/ 441 w 572"/>
                <a:gd name="T71" fmla="*/ 786 h 788"/>
                <a:gd name="T72" fmla="*/ 425 w 572"/>
                <a:gd name="T7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2" h="788">
                  <a:moveTo>
                    <a:pt x="425" y="788"/>
                  </a:moveTo>
                  <a:lnTo>
                    <a:pt x="145" y="788"/>
                  </a:lnTo>
                  <a:lnTo>
                    <a:pt x="145" y="788"/>
                  </a:lnTo>
                  <a:lnTo>
                    <a:pt x="130" y="786"/>
                  </a:lnTo>
                  <a:lnTo>
                    <a:pt x="116" y="785"/>
                  </a:lnTo>
                  <a:lnTo>
                    <a:pt x="102" y="780"/>
                  </a:lnTo>
                  <a:lnTo>
                    <a:pt x="89" y="775"/>
                  </a:lnTo>
                  <a:lnTo>
                    <a:pt x="76" y="769"/>
                  </a:lnTo>
                  <a:lnTo>
                    <a:pt x="63" y="762"/>
                  </a:lnTo>
                  <a:lnTo>
                    <a:pt x="52" y="754"/>
                  </a:lnTo>
                  <a:lnTo>
                    <a:pt x="43" y="745"/>
                  </a:lnTo>
                  <a:lnTo>
                    <a:pt x="33" y="734"/>
                  </a:lnTo>
                  <a:lnTo>
                    <a:pt x="24" y="722"/>
                  </a:lnTo>
                  <a:lnTo>
                    <a:pt x="17" y="711"/>
                  </a:lnTo>
                  <a:lnTo>
                    <a:pt x="11" y="698"/>
                  </a:lnTo>
                  <a:lnTo>
                    <a:pt x="6" y="684"/>
                  </a:lnTo>
                  <a:lnTo>
                    <a:pt x="3" y="671"/>
                  </a:lnTo>
                  <a:lnTo>
                    <a:pt x="0" y="655"/>
                  </a:lnTo>
                  <a:lnTo>
                    <a:pt x="0" y="64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1" y="89"/>
                  </a:lnTo>
                  <a:lnTo>
                    <a:pt x="17" y="77"/>
                  </a:lnTo>
                  <a:lnTo>
                    <a:pt x="24" y="64"/>
                  </a:lnTo>
                  <a:lnTo>
                    <a:pt x="33" y="53"/>
                  </a:lnTo>
                  <a:lnTo>
                    <a:pt x="43" y="43"/>
                  </a:lnTo>
                  <a:lnTo>
                    <a:pt x="52" y="34"/>
                  </a:lnTo>
                  <a:lnTo>
                    <a:pt x="63" y="26"/>
                  </a:lnTo>
                  <a:lnTo>
                    <a:pt x="76" y="18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6" y="3"/>
                  </a:lnTo>
                  <a:lnTo>
                    <a:pt x="130" y="2"/>
                  </a:lnTo>
                  <a:lnTo>
                    <a:pt x="14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41" y="2"/>
                  </a:lnTo>
                  <a:lnTo>
                    <a:pt x="456" y="3"/>
                  </a:lnTo>
                  <a:lnTo>
                    <a:pt x="468" y="6"/>
                  </a:lnTo>
                  <a:lnTo>
                    <a:pt x="483" y="11"/>
                  </a:lnTo>
                  <a:lnTo>
                    <a:pt x="495" y="18"/>
                  </a:lnTo>
                  <a:lnTo>
                    <a:pt x="507" y="26"/>
                  </a:lnTo>
                  <a:lnTo>
                    <a:pt x="518" y="34"/>
                  </a:lnTo>
                  <a:lnTo>
                    <a:pt x="529" y="43"/>
                  </a:lnTo>
                  <a:lnTo>
                    <a:pt x="539" y="53"/>
                  </a:lnTo>
                  <a:lnTo>
                    <a:pt x="546" y="64"/>
                  </a:lnTo>
                  <a:lnTo>
                    <a:pt x="553" y="77"/>
                  </a:lnTo>
                  <a:lnTo>
                    <a:pt x="559" y="89"/>
                  </a:lnTo>
                  <a:lnTo>
                    <a:pt x="564" y="102"/>
                  </a:lnTo>
                  <a:lnTo>
                    <a:pt x="569" y="116"/>
                  </a:lnTo>
                  <a:lnTo>
                    <a:pt x="570" y="131"/>
                  </a:lnTo>
                  <a:lnTo>
                    <a:pt x="572" y="145"/>
                  </a:lnTo>
                  <a:lnTo>
                    <a:pt x="572" y="641"/>
                  </a:lnTo>
                  <a:lnTo>
                    <a:pt x="572" y="641"/>
                  </a:lnTo>
                  <a:lnTo>
                    <a:pt x="570" y="655"/>
                  </a:lnTo>
                  <a:lnTo>
                    <a:pt x="569" y="671"/>
                  </a:lnTo>
                  <a:lnTo>
                    <a:pt x="564" y="684"/>
                  </a:lnTo>
                  <a:lnTo>
                    <a:pt x="559" y="698"/>
                  </a:lnTo>
                  <a:lnTo>
                    <a:pt x="553" y="711"/>
                  </a:lnTo>
                  <a:lnTo>
                    <a:pt x="546" y="722"/>
                  </a:lnTo>
                  <a:lnTo>
                    <a:pt x="539" y="734"/>
                  </a:lnTo>
                  <a:lnTo>
                    <a:pt x="529" y="745"/>
                  </a:lnTo>
                  <a:lnTo>
                    <a:pt x="518" y="754"/>
                  </a:lnTo>
                  <a:lnTo>
                    <a:pt x="507" y="762"/>
                  </a:lnTo>
                  <a:lnTo>
                    <a:pt x="495" y="769"/>
                  </a:lnTo>
                  <a:lnTo>
                    <a:pt x="483" y="775"/>
                  </a:lnTo>
                  <a:lnTo>
                    <a:pt x="468" y="780"/>
                  </a:lnTo>
                  <a:lnTo>
                    <a:pt x="456" y="785"/>
                  </a:lnTo>
                  <a:lnTo>
                    <a:pt x="441" y="786"/>
                  </a:lnTo>
                  <a:lnTo>
                    <a:pt x="425" y="788"/>
                  </a:lnTo>
                  <a:lnTo>
                    <a:pt x="425" y="7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6" name="Freeform 7">
              <a:extLst>
                <a:ext uri="{FF2B5EF4-FFF2-40B4-BE49-F238E27FC236}">
                  <a16:creationId xmlns:a16="http://schemas.microsoft.com/office/drawing/2014/main" id="{22AD285A-42FD-D141-BCB3-5963361D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032" y="4052889"/>
              <a:ext cx="90615" cy="90615"/>
            </a:xfrm>
            <a:custGeom>
              <a:avLst/>
              <a:gdLst>
                <a:gd name="T0" fmla="*/ 0 w 344"/>
                <a:gd name="T1" fmla="*/ 172 h 344"/>
                <a:gd name="T2" fmla="*/ 3 w 344"/>
                <a:gd name="T3" fmla="*/ 138 h 344"/>
                <a:gd name="T4" fmla="*/ 14 w 344"/>
                <a:gd name="T5" fmla="*/ 105 h 344"/>
                <a:gd name="T6" fmla="*/ 30 w 344"/>
                <a:gd name="T7" fmla="*/ 76 h 344"/>
                <a:gd name="T8" fmla="*/ 51 w 344"/>
                <a:gd name="T9" fmla="*/ 51 h 344"/>
                <a:gd name="T10" fmla="*/ 76 w 344"/>
                <a:gd name="T11" fmla="*/ 30 h 344"/>
                <a:gd name="T12" fmla="*/ 105 w 344"/>
                <a:gd name="T13" fmla="*/ 14 h 344"/>
                <a:gd name="T14" fmla="*/ 137 w 344"/>
                <a:gd name="T15" fmla="*/ 5 h 344"/>
                <a:gd name="T16" fmla="*/ 172 w 344"/>
                <a:gd name="T17" fmla="*/ 0 h 344"/>
                <a:gd name="T18" fmla="*/ 190 w 344"/>
                <a:gd name="T19" fmla="*/ 1 h 344"/>
                <a:gd name="T20" fmla="*/ 223 w 344"/>
                <a:gd name="T21" fmla="*/ 8 h 344"/>
                <a:gd name="T22" fmla="*/ 255 w 344"/>
                <a:gd name="T23" fmla="*/ 21 h 344"/>
                <a:gd name="T24" fmla="*/ 282 w 344"/>
                <a:gd name="T25" fmla="*/ 40 h 344"/>
                <a:gd name="T26" fmla="*/ 304 w 344"/>
                <a:gd name="T27" fmla="*/ 64 h 344"/>
                <a:gd name="T28" fmla="*/ 323 w 344"/>
                <a:gd name="T29" fmla="*/ 91 h 344"/>
                <a:gd name="T30" fmla="*/ 336 w 344"/>
                <a:gd name="T31" fmla="*/ 121 h 344"/>
                <a:gd name="T32" fmla="*/ 344 w 344"/>
                <a:gd name="T33" fmla="*/ 154 h 344"/>
                <a:gd name="T34" fmla="*/ 344 w 344"/>
                <a:gd name="T35" fmla="*/ 172 h 344"/>
                <a:gd name="T36" fmla="*/ 341 w 344"/>
                <a:gd name="T37" fmla="*/ 207 h 344"/>
                <a:gd name="T38" fmla="*/ 331 w 344"/>
                <a:gd name="T39" fmla="*/ 239 h 344"/>
                <a:gd name="T40" fmla="*/ 316 w 344"/>
                <a:gd name="T41" fmla="*/ 269 h 344"/>
                <a:gd name="T42" fmla="*/ 295 w 344"/>
                <a:gd name="T43" fmla="*/ 295 h 344"/>
                <a:gd name="T44" fmla="*/ 269 w 344"/>
                <a:gd name="T45" fmla="*/ 315 h 344"/>
                <a:gd name="T46" fmla="*/ 239 w 344"/>
                <a:gd name="T47" fmla="*/ 331 h 344"/>
                <a:gd name="T48" fmla="*/ 207 w 344"/>
                <a:gd name="T49" fmla="*/ 341 h 344"/>
                <a:gd name="T50" fmla="*/ 172 w 344"/>
                <a:gd name="T51" fmla="*/ 344 h 344"/>
                <a:gd name="T52" fmla="*/ 154 w 344"/>
                <a:gd name="T53" fmla="*/ 344 h 344"/>
                <a:gd name="T54" fmla="*/ 121 w 344"/>
                <a:gd name="T55" fmla="*/ 338 h 344"/>
                <a:gd name="T56" fmla="*/ 91 w 344"/>
                <a:gd name="T57" fmla="*/ 323 h 344"/>
                <a:gd name="T58" fmla="*/ 64 w 344"/>
                <a:gd name="T59" fmla="*/ 306 h 344"/>
                <a:gd name="T60" fmla="*/ 40 w 344"/>
                <a:gd name="T61" fmla="*/ 282 h 344"/>
                <a:gd name="T62" fmla="*/ 21 w 344"/>
                <a:gd name="T63" fmla="*/ 255 h 344"/>
                <a:gd name="T64" fmla="*/ 8 w 344"/>
                <a:gd name="T65" fmla="*/ 225 h 344"/>
                <a:gd name="T66" fmla="*/ 1 w 344"/>
                <a:gd name="T67" fmla="*/ 190 h 344"/>
                <a:gd name="T68" fmla="*/ 0 w 344"/>
                <a:gd name="T69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344">
                  <a:moveTo>
                    <a:pt x="0" y="172"/>
                  </a:moveTo>
                  <a:lnTo>
                    <a:pt x="0" y="172"/>
                  </a:lnTo>
                  <a:lnTo>
                    <a:pt x="1" y="154"/>
                  </a:lnTo>
                  <a:lnTo>
                    <a:pt x="3" y="138"/>
                  </a:lnTo>
                  <a:lnTo>
                    <a:pt x="8" y="121"/>
                  </a:lnTo>
                  <a:lnTo>
                    <a:pt x="14" y="105"/>
                  </a:lnTo>
                  <a:lnTo>
                    <a:pt x="21" y="91"/>
                  </a:lnTo>
                  <a:lnTo>
                    <a:pt x="30" y="76"/>
                  </a:lnTo>
                  <a:lnTo>
                    <a:pt x="40" y="64"/>
                  </a:lnTo>
                  <a:lnTo>
                    <a:pt x="51" y="51"/>
                  </a:lnTo>
                  <a:lnTo>
                    <a:pt x="64" y="40"/>
                  </a:lnTo>
                  <a:lnTo>
                    <a:pt x="76" y="30"/>
                  </a:lnTo>
                  <a:lnTo>
                    <a:pt x="91" y="21"/>
                  </a:lnTo>
                  <a:lnTo>
                    <a:pt x="105" y="14"/>
                  </a:lnTo>
                  <a:lnTo>
                    <a:pt x="121" y="8"/>
                  </a:lnTo>
                  <a:lnTo>
                    <a:pt x="137" y="5"/>
                  </a:lnTo>
                  <a:lnTo>
                    <a:pt x="154" y="1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90" y="1"/>
                  </a:lnTo>
                  <a:lnTo>
                    <a:pt x="207" y="5"/>
                  </a:lnTo>
                  <a:lnTo>
                    <a:pt x="223" y="8"/>
                  </a:lnTo>
                  <a:lnTo>
                    <a:pt x="239" y="14"/>
                  </a:lnTo>
                  <a:lnTo>
                    <a:pt x="255" y="21"/>
                  </a:lnTo>
                  <a:lnTo>
                    <a:pt x="269" y="30"/>
                  </a:lnTo>
                  <a:lnTo>
                    <a:pt x="282" y="40"/>
                  </a:lnTo>
                  <a:lnTo>
                    <a:pt x="295" y="51"/>
                  </a:lnTo>
                  <a:lnTo>
                    <a:pt x="304" y="64"/>
                  </a:lnTo>
                  <a:lnTo>
                    <a:pt x="316" y="76"/>
                  </a:lnTo>
                  <a:lnTo>
                    <a:pt x="323" y="91"/>
                  </a:lnTo>
                  <a:lnTo>
                    <a:pt x="331" y="105"/>
                  </a:lnTo>
                  <a:lnTo>
                    <a:pt x="336" y="121"/>
                  </a:lnTo>
                  <a:lnTo>
                    <a:pt x="341" y="138"/>
                  </a:lnTo>
                  <a:lnTo>
                    <a:pt x="344" y="154"/>
                  </a:lnTo>
                  <a:lnTo>
                    <a:pt x="344" y="172"/>
                  </a:lnTo>
                  <a:lnTo>
                    <a:pt x="344" y="172"/>
                  </a:lnTo>
                  <a:lnTo>
                    <a:pt x="344" y="190"/>
                  </a:lnTo>
                  <a:lnTo>
                    <a:pt x="341" y="207"/>
                  </a:lnTo>
                  <a:lnTo>
                    <a:pt x="336" y="225"/>
                  </a:lnTo>
                  <a:lnTo>
                    <a:pt x="331" y="239"/>
                  </a:lnTo>
                  <a:lnTo>
                    <a:pt x="323" y="255"/>
                  </a:lnTo>
                  <a:lnTo>
                    <a:pt x="316" y="269"/>
                  </a:lnTo>
                  <a:lnTo>
                    <a:pt x="304" y="282"/>
                  </a:lnTo>
                  <a:lnTo>
                    <a:pt x="295" y="295"/>
                  </a:lnTo>
                  <a:lnTo>
                    <a:pt x="282" y="306"/>
                  </a:lnTo>
                  <a:lnTo>
                    <a:pt x="269" y="315"/>
                  </a:lnTo>
                  <a:lnTo>
                    <a:pt x="255" y="323"/>
                  </a:lnTo>
                  <a:lnTo>
                    <a:pt x="239" y="331"/>
                  </a:lnTo>
                  <a:lnTo>
                    <a:pt x="223" y="338"/>
                  </a:lnTo>
                  <a:lnTo>
                    <a:pt x="207" y="341"/>
                  </a:lnTo>
                  <a:lnTo>
                    <a:pt x="190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4" y="344"/>
                  </a:lnTo>
                  <a:lnTo>
                    <a:pt x="137" y="341"/>
                  </a:lnTo>
                  <a:lnTo>
                    <a:pt x="121" y="338"/>
                  </a:lnTo>
                  <a:lnTo>
                    <a:pt x="105" y="331"/>
                  </a:lnTo>
                  <a:lnTo>
                    <a:pt x="91" y="323"/>
                  </a:lnTo>
                  <a:lnTo>
                    <a:pt x="76" y="315"/>
                  </a:lnTo>
                  <a:lnTo>
                    <a:pt x="64" y="306"/>
                  </a:lnTo>
                  <a:lnTo>
                    <a:pt x="51" y="295"/>
                  </a:lnTo>
                  <a:lnTo>
                    <a:pt x="40" y="282"/>
                  </a:lnTo>
                  <a:lnTo>
                    <a:pt x="30" y="269"/>
                  </a:lnTo>
                  <a:lnTo>
                    <a:pt x="21" y="255"/>
                  </a:lnTo>
                  <a:lnTo>
                    <a:pt x="14" y="239"/>
                  </a:lnTo>
                  <a:lnTo>
                    <a:pt x="8" y="225"/>
                  </a:lnTo>
                  <a:lnTo>
                    <a:pt x="3" y="207"/>
                  </a:lnTo>
                  <a:lnTo>
                    <a:pt x="1" y="190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65E9056-FE0D-E34D-8185-10CA26A528C1}"/>
              </a:ext>
            </a:extLst>
          </p:cNvPr>
          <p:cNvGrpSpPr>
            <a:grpSpLocks noChangeAspect="1"/>
          </p:cNvGrpSpPr>
          <p:nvPr/>
        </p:nvGrpSpPr>
        <p:grpSpPr>
          <a:xfrm>
            <a:off x="1321567" y="4463229"/>
            <a:ext cx="4125412" cy="334535"/>
            <a:chOff x="4681623" y="3710532"/>
            <a:chExt cx="3995551" cy="324000"/>
          </a:xfrm>
          <a:solidFill>
            <a:schemeClr val="accent2"/>
          </a:solidFill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CEA4B93-AADC-A246-828C-9EE06CA8F4F3}"/>
                </a:ext>
              </a:extLst>
            </p:cNvPr>
            <p:cNvGrpSpPr/>
            <p:nvPr/>
          </p:nvGrpSpPr>
          <p:grpSpPr>
            <a:xfrm>
              <a:off x="504775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6C96E7C6-FE56-2D4B-9A99-D12FC41CB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1779A8BB-996C-2640-AF4A-F1355130C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A308328-B328-FC4A-8FA7-9CFDA7F2DF64}"/>
                </a:ext>
              </a:extLst>
            </p:cNvPr>
            <p:cNvGrpSpPr/>
            <p:nvPr/>
          </p:nvGrpSpPr>
          <p:grpSpPr>
            <a:xfrm>
              <a:off x="523081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6C0FA21A-7BE8-274B-A72C-6622B3F8E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8" name="Freeform 7">
                <a:extLst>
                  <a:ext uri="{FF2B5EF4-FFF2-40B4-BE49-F238E27FC236}">
                    <a16:creationId xmlns:a16="http://schemas.microsoft.com/office/drawing/2014/main" id="{C573D5AE-B9CD-7D47-821D-2E8B21B04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35287E4-23E5-BB43-87EF-2190A3D6DF03}"/>
                </a:ext>
              </a:extLst>
            </p:cNvPr>
            <p:cNvGrpSpPr/>
            <p:nvPr/>
          </p:nvGrpSpPr>
          <p:grpSpPr>
            <a:xfrm>
              <a:off x="541387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99B6BA36-E336-5A49-9A65-33ADF6898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" name="Freeform 7">
                <a:extLst>
                  <a:ext uri="{FF2B5EF4-FFF2-40B4-BE49-F238E27FC236}">
                    <a16:creationId xmlns:a16="http://schemas.microsoft.com/office/drawing/2014/main" id="{D134063D-9A3C-1945-8180-CFE5DB24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75A4292-ECAA-F047-A9F5-E135E55101B9}"/>
                </a:ext>
              </a:extLst>
            </p:cNvPr>
            <p:cNvGrpSpPr/>
            <p:nvPr/>
          </p:nvGrpSpPr>
          <p:grpSpPr>
            <a:xfrm>
              <a:off x="559694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13" name="Freeform 6">
                <a:extLst>
                  <a:ext uri="{FF2B5EF4-FFF2-40B4-BE49-F238E27FC236}">
                    <a16:creationId xmlns:a16="http://schemas.microsoft.com/office/drawing/2014/main" id="{0DBBC847-57A4-4B4D-B601-7A6553EC2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" name="Freeform 7">
                <a:extLst>
                  <a:ext uri="{FF2B5EF4-FFF2-40B4-BE49-F238E27FC236}">
                    <a16:creationId xmlns:a16="http://schemas.microsoft.com/office/drawing/2014/main" id="{0FD46B6E-7017-DF4E-A73C-D929D9FA0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2493232-EA20-FA4B-90BA-6951F46F8AEF}"/>
                </a:ext>
              </a:extLst>
            </p:cNvPr>
            <p:cNvGrpSpPr/>
            <p:nvPr/>
          </p:nvGrpSpPr>
          <p:grpSpPr>
            <a:xfrm>
              <a:off x="578000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0A176710-A979-FD4D-BA6D-A507B7546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id="{5C47668C-57C4-E94A-8CA4-353286BC7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18EF37D-AFB0-E347-842C-394A6BE5EE92}"/>
                </a:ext>
              </a:extLst>
            </p:cNvPr>
            <p:cNvGrpSpPr/>
            <p:nvPr/>
          </p:nvGrpSpPr>
          <p:grpSpPr>
            <a:xfrm>
              <a:off x="596307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5269F2DA-1B46-E74A-9207-C17B98147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7">
                <a:extLst>
                  <a:ext uri="{FF2B5EF4-FFF2-40B4-BE49-F238E27FC236}">
                    <a16:creationId xmlns:a16="http://schemas.microsoft.com/office/drawing/2014/main" id="{C2C797C1-B469-6240-9A94-6AC0ECDF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07E481A-90EE-3243-BB5C-55BCCEBA2182}"/>
                </a:ext>
              </a:extLst>
            </p:cNvPr>
            <p:cNvGrpSpPr/>
            <p:nvPr/>
          </p:nvGrpSpPr>
          <p:grpSpPr>
            <a:xfrm>
              <a:off x="614613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31" name="Freeform 6">
                <a:extLst>
                  <a:ext uri="{FF2B5EF4-FFF2-40B4-BE49-F238E27FC236}">
                    <a16:creationId xmlns:a16="http://schemas.microsoft.com/office/drawing/2014/main" id="{1601C38E-19CC-AC45-889E-5F1055763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7">
                <a:extLst>
                  <a:ext uri="{FF2B5EF4-FFF2-40B4-BE49-F238E27FC236}">
                    <a16:creationId xmlns:a16="http://schemas.microsoft.com/office/drawing/2014/main" id="{F2E13B63-DF9F-F34F-955F-C852DEB7B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B9EB7AA-7A20-144B-8E7F-689351E6FB8B}"/>
                </a:ext>
              </a:extLst>
            </p:cNvPr>
            <p:cNvGrpSpPr/>
            <p:nvPr/>
          </p:nvGrpSpPr>
          <p:grpSpPr>
            <a:xfrm>
              <a:off x="632919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19599661-91ED-064D-AF84-2C1E3A783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94AD781F-D046-2C4B-BF12-FF89D0191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A45479E6-BCC1-8A4D-9E0F-B29E13C3278E}"/>
                </a:ext>
              </a:extLst>
            </p:cNvPr>
            <p:cNvGrpSpPr/>
            <p:nvPr/>
          </p:nvGrpSpPr>
          <p:grpSpPr>
            <a:xfrm>
              <a:off x="651226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27" name="Freeform 6">
                <a:extLst>
                  <a:ext uri="{FF2B5EF4-FFF2-40B4-BE49-F238E27FC236}">
                    <a16:creationId xmlns:a16="http://schemas.microsoft.com/office/drawing/2014/main" id="{0729F90B-0F72-4348-9E1D-B425B405B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8" name="Freeform 7">
                <a:extLst>
                  <a:ext uri="{FF2B5EF4-FFF2-40B4-BE49-F238E27FC236}">
                    <a16:creationId xmlns:a16="http://schemas.microsoft.com/office/drawing/2014/main" id="{571C0E2F-0FE7-E849-89DC-29BED07FC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85FDB9F-C041-4C43-9EBF-4CDB20E5D17A}"/>
                </a:ext>
              </a:extLst>
            </p:cNvPr>
            <p:cNvGrpSpPr/>
            <p:nvPr/>
          </p:nvGrpSpPr>
          <p:grpSpPr>
            <a:xfrm>
              <a:off x="669532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25" name="Freeform 6">
                <a:extLst>
                  <a:ext uri="{FF2B5EF4-FFF2-40B4-BE49-F238E27FC236}">
                    <a16:creationId xmlns:a16="http://schemas.microsoft.com/office/drawing/2014/main" id="{02C48395-7E8C-F34B-8C56-D66CF0EC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" name="Freeform 7">
                <a:extLst>
                  <a:ext uri="{FF2B5EF4-FFF2-40B4-BE49-F238E27FC236}">
                    <a16:creationId xmlns:a16="http://schemas.microsoft.com/office/drawing/2014/main" id="{304773AB-2A4A-D342-A966-DD354E5BD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42771F2-B332-1B47-BF2F-D882AE16DEF2}"/>
                </a:ext>
              </a:extLst>
            </p:cNvPr>
            <p:cNvGrpSpPr/>
            <p:nvPr/>
          </p:nvGrpSpPr>
          <p:grpSpPr>
            <a:xfrm>
              <a:off x="687839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49" name="Freeform 6">
                <a:extLst>
                  <a:ext uri="{FF2B5EF4-FFF2-40B4-BE49-F238E27FC236}">
                    <a16:creationId xmlns:a16="http://schemas.microsoft.com/office/drawing/2014/main" id="{B41258D0-1310-5C4B-BB33-BA2CFF900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0" name="Freeform 7">
                <a:extLst>
                  <a:ext uri="{FF2B5EF4-FFF2-40B4-BE49-F238E27FC236}">
                    <a16:creationId xmlns:a16="http://schemas.microsoft.com/office/drawing/2014/main" id="{F72BE234-AE11-514E-A711-4B417E0E7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83BC50E-2A48-0748-A5F9-2CEE2392C963}"/>
                </a:ext>
              </a:extLst>
            </p:cNvPr>
            <p:cNvGrpSpPr/>
            <p:nvPr/>
          </p:nvGrpSpPr>
          <p:grpSpPr>
            <a:xfrm>
              <a:off x="706145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47" name="Freeform 6">
                <a:extLst>
                  <a:ext uri="{FF2B5EF4-FFF2-40B4-BE49-F238E27FC236}">
                    <a16:creationId xmlns:a16="http://schemas.microsoft.com/office/drawing/2014/main" id="{4EE88146-E88F-654A-870D-2928FE95C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8" name="Freeform 7">
                <a:extLst>
                  <a:ext uri="{FF2B5EF4-FFF2-40B4-BE49-F238E27FC236}">
                    <a16:creationId xmlns:a16="http://schemas.microsoft.com/office/drawing/2014/main" id="{82D552C1-4C74-9044-8592-0B9D79E3B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DCE7FE2-122B-2F4B-A10D-B3EDAC70F56D}"/>
                </a:ext>
              </a:extLst>
            </p:cNvPr>
            <p:cNvGrpSpPr/>
            <p:nvPr/>
          </p:nvGrpSpPr>
          <p:grpSpPr>
            <a:xfrm>
              <a:off x="724451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45" name="Freeform 6">
                <a:extLst>
                  <a:ext uri="{FF2B5EF4-FFF2-40B4-BE49-F238E27FC236}">
                    <a16:creationId xmlns:a16="http://schemas.microsoft.com/office/drawing/2014/main" id="{DA522D2F-AFC9-6041-87AD-30CC10667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6" name="Freeform 7">
                <a:extLst>
                  <a:ext uri="{FF2B5EF4-FFF2-40B4-BE49-F238E27FC236}">
                    <a16:creationId xmlns:a16="http://schemas.microsoft.com/office/drawing/2014/main" id="{CB221693-396C-7941-9F3D-7CA2EAD43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97B4DBA-1B3A-D849-8802-51C9DF7D1C6B}"/>
                </a:ext>
              </a:extLst>
            </p:cNvPr>
            <p:cNvGrpSpPr/>
            <p:nvPr/>
          </p:nvGrpSpPr>
          <p:grpSpPr>
            <a:xfrm>
              <a:off x="742758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43" name="Freeform 6">
                <a:extLst>
                  <a:ext uri="{FF2B5EF4-FFF2-40B4-BE49-F238E27FC236}">
                    <a16:creationId xmlns:a16="http://schemas.microsoft.com/office/drawing/2014/main" id="{3ED10CB0-1D5E-E34A-9B9C-BBC514ECB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" name="Freeform 7">
                <a:extLst>
                  <a:ext uri="{FF2B5EF4-FFF2-40B4-BE49-F238E27FC236}">
                    <a16:creationId xmlns:a16="http://schemas.microsoft.com/office/drawing/2014/main" id="{050BD7F2-F4F9-F84C-BFF9-6D2E83FCD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81C16AF-D206-B742-B248-529E56098E84}"/>
                </a:ext>
              </a:extLst>
            </p:cNvPr>
            <p:cNvGrpSpPr/>
            <p:nvPr/>
          </p:nvGrpSpPr>
          <p:grpSpPr>
            <a:xfrm>
              <a:off x="761064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41" name="Freeform 6">
                <a:extLst>
                  <a:ext uri="{FF2B5EF4-FFF2-40B4-BE49-F238E27FC236}">
                    <a16:creationId xmlns:a16="http://schemas.microsoft.com/office/drawing/2014/main" id="{B5BA7505-FA57-4D4B-B14E-6B1033E51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" name="Freeform 7">
                <a:extLst>
                  <a:ext uri="{FF2B5EF4-FFF2-40B4-BE49-F238E27FC236}">
                    <a16:creationId xmlns:a16="http://schemas.microsoft.com/office/drawing/2014/main" id="{3DD9605E-62A5-4341-963E-42E4AA256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E569879-04C0-824A-BE1D-2C7FE2F42008}"/>
                </a:ext>
              </a:extLst>
            </p:cNvPr>
            <p:cNvGrpSpPr/>
            <p:nvPr/>
          </p:nvGrpSpPr>
          <p:grpSpPr>
            <a:xfrm>
              <a:off x="779371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65" name="Freeform 6">
                <a:extLst>
                  <a:ext uri="{FF2B5EF4-FFF2-40B4-BE49-F238E27FC236}">
                    <a16:creationId xmlns:a16="http://schemas.microsoft.com/office/drawing/2014/main" id="{9B484604-E5D2-8E48-91F7-F240915BE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6" name="Freeform 7">
                <a:extLst>
                  <a:ext uri="{FF2B5EF4-FFF2-40B4-BE49-F238E27FC236}">
                    <a16:creationId xmlns:a16="http://schemas.microsoft.com/office/drawing/2014/main" id="{82D8D4F7-E5F2-5745-B96F-E271C476F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47A0694-0901-C348-963D-D8596CC3C488}"/>
                </a:ext>
              </a:extLst>
            </p:cNvPr>
            <p:cNvGrpSpPr/>
            <p:nvPr/>
          </p:nvGrpSpPr>
          <p:grpSpPr>
            <a:xfrm>
              <a:off x="797677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63" name="Freeform 6">
                <a:extLst>
                  <a:ext uri="{FF2B5EF4-FFF2-40B4-BE49-F238E27FC236}">
                    <a16:creationId xmlns:a16="http://schemas.microsoft.com/office/drawing/2014/main" id="{C788F1AD-33AB-7044-9F2F-09B6E4577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4" name="Freeform 7">
                <a:extLst>
                  <a:ext uri="{FF2B5EF4-FFF2-40B4-BE49-F238E27FC236}">
                    <a16:creationId xmlns:a16="http://schemas.microsoft.com/office/drawing/2014/main" id="{0DF21741-885F-244C-99C5-675DC4843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E48FBFA4-477A-9146-80BF-0D839D10936E}"/>
                </a:ext>
              </a:extLst>
            </p:cNvPr>
            <p:cNvGrpSpPr/>
            <p:nvPr/>
          </p:nvGrpSpPr>
          <p:grpSpPr>
            <a:xfrm>
              <a:off x="815983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61" name="Freeform 6">
                <a:extLst>
                  <a:ext uri="{FF2B5EF4-FFF2-40B4-BE49-F238E27FC236}">
                    <a16:creationId xmlns:a16="http://schemas.microsoft.com/office/drawing/2014/main" id="{7F0AE911-10B2-F748-B074-CDDD5D00F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2" name="Freeform 7">
                <a:extLst>
                  <a:ext uri="{FF2B5EF4-FFF2-40B4-BE49-F238E27FC236}">
                    <a16:creationId xmlns:a16="http://schemas.microsoft.com/office/drawing/2014/main" id="{63B4E437-97B6-C84C-8800-EAD93227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CC5D509-0870-CF4E-BDB3-66F9652D1057}"/>
                </a:ext>
              </a:extLst>
            </p:cNvPr>
            <p:cNvGrpSpPr/>
            <p:nvPr/>
          </p:nvGrpSpPr>
          <p:grpSpPr>
            <a:xfrm>
              <a:off x="834290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59" name="Freeform 6">
                <a:extLst>
                  <a:ext uri="{FF2B5EF4-FFF2-40B4-BE49-F238E27FC236}">
                    <a16:creationId xmlns:a16="http://schemas.microsoft.com/office/drawing/2014/main" id="{EF98F4C0-86B4-9A44-906D-AF3CD2F9D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2EF5640C-BA26-6D41-9A63-E0CAA7DD2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D0FA08B-3878-CF48-898E-58031468A3A9}"/>
                </a:ext>
              </a:extLst>
            </p:cNvPr>
            <p:cNvGrpSpPr/>
            <p:nvPr/>
          </p:nvGrpSpPr>
          <p:grpSpPr>
            <a:xfrm>
              <a:off x="852597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57" name="Freeform 6">
                <a:extLst>
                  <a:ext uri="{FF2B5EF4-FFF2-40B4-BE49-F238E27FC236}">
                    <a16:creationId xmlns:a16="http://schemas.microsoft.com/office/drawing/2014/main" id="{0E520230-9E50-A44A-A023-4DD36854B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8" name="Freeform 7">
                <a:extLst>
                  <a:ext uri="{FF2B5EF4-FFF2-40B4-BE49-F238E27FC236}">
                    <a16:creationId xmlns:a16="http://schemas.microsoft.com/office/drawing/2014/main" id="{B2895BC7-53D6-AA4B-B336-7FE6D4A31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CCA92B0-0798-CB48-923E-197286E151AE}"/>
                </a:ext>
              </a:extLst>
            </p:cNvPr>
            <p:cNvGrpSpPr/>
            <p:nvPr/>
          </p:nvGrpSpPr>
          <p:grpSpPr>
            <a:xfrm>
              <a:off x="468162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74" name="Freeform 6">
                <a:extLst>
                  <a:ext uri="{FF2B5EF4-FFF2-40B4-BE49-F238E27FC236}">
                    <a16:creationId xmlns:a16="http://schemas.microsoft.com/office/drawing/2014/main" id="{BC80F698-4C1C-9240-8966-1EA67BC4F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5" name="Freeform 7">
                <a:extLst>
                  <a:ext uri="{FF2B5EF4-FFF2-40B4-BE49-F238E27FC236}">
                    <a16:creationId xmlns:a16="http://schemas.microsoft.com/office/drawing/2014/main" id="{57B6D2EB-F70A-1546-B15A-0BDF85DB8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DD186B20-97D2-1C4A-82AF-06B750B8788B}"/>
                </a:ext>
              </a:extLst>
            </p:cNvPr>
            <p:cNvGrpSpPr/>
            <p:nvPr/>
          </p:nvGrpSpPr>
          <p:grpSpPr>
            <a:xfrm>
              <a:off x="486468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177" name="Freeform 6">
                <a:extLst>
                  <a:ext uri="{FF2B5EF4-FFF2-40B4-BE49-F238E27FC236}">
                    <a16:creationId xmlns:a16="http://schemas.microsoft.com/office/drawing/2014/main" id="{1A69D691-0609-194A-88B1-B7640C96E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8" name="Freeform 7">
                <a:extLst>
                  <a:ext uri="{FF2B5EF4-FFF2-40B4-BE49-F238E27FC236}">
                    <a16:creationId xmlns:a16="http://schemas.microsoft.com/office/drawing/2014/main" id="{D594FB75-17E5-2441-B4DC-339EE90AC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717DC58-F7FF-3149-9D60-CBADF5456CF3}"/>
              </a:ext>
            </a:extLst>
          </p:cNvPr>
          <p:cNvGrpSpPr>
            <a:grpSpLocks noChangeAspect="1"/>
          </p:cNvGrpSpPr>
          <p:nvPr/>
        </p:nvGrpSpPr>
        <p:grpSpPr>
          <a:xfrm>
            <a:off x="1321567" y="4056021"/>
            <a:ext cx="4125412" cy="334535"/>
            <a:chOff x="4681623" y="3710532"/>
            <a:chExt cx="3995551" cy="324000"/>
          </a:xfrm>
          <a:solidFill>
            <a:schemeClr val="accent2"/>
          </a:solidFill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3CFABD8D-0945-9B42-BA9D-241C71C21A9D}"/>
                </a:ext>
              </a:extLst>
            </p:cNvPr>
            <p:cNvGrpSpPr/>
            <p:nvPr/>
          </p:nvGrpSpPr>
          <p:grpSpPr>
            <a:xfrm>
              <a:off x="504775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24" name="Freeform 6">
                <a:extLst>
                  <a:ext uri="{FF2B5EF4-FFF2-40B4-BE49-F238E27FC236}">
                    <a16:creationId xmlns:a16="http://schemas.microsoft.com/office/drawing/2014/main" id="{2E17333A-0FC2-1342-983C-5C44D0E86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5" name="Freeform 7">
                <a:extLst>
                  <a:ext uri="{FF2B5EF4-FFF2-40B4-BE49-F238E27FC236}">
                    <a16:creationId xmlns:a16="http://schemas.microsoft.com/office/drawing/2014/main" id="{ABC12295-7A8F-0945-9373-707AC168E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4A961A24-A191-EA4C-ADEA-9CA8873DC997}"/>
                </a:ext>
              </a:extLst>
            </p:cNvPr>
            <p:cNvGrpSpPr/>
            <p:nvPr/>
          </p:nvGrpSpPr>
          <p:grpSpPr>
            <a:xfrm>
              <a:off x="523081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22" name="Freeform 6">
                <a:extLst>
                  <a:ext uri="{FF2B5EF4-FFF2-40B4-BE49-F238E27FC236}">
                    <a16:creationId xmlns:a16="http://schemas.microsoft.com/office/drawing/2014/main" id="{C7C4FEB2-ED8E-8E4F-A12A-98D4808A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3" name="Freeform 7">
                <a:extLst>
                  <a:ext uri="{FF2B5EF4-FFF2-40B4-BE49-F238E27FC236}">
                    <a16:creationId xmlns:a16="http://schemas.microsoft.com/office/drawing/2014/main" id="{393D3502-38A3-F745-BF63-726259FDF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FC152CB0-D401-E248-BDD2-4103C9D71FA9}"/>
                </a:ext>
              </a:extLst>
            </p:cNvPr>
            <p:cNvGrpSpPr/>
            <p:nvPr/>
          </p:nvGrpSpPr>
          <p:grpSpPr>
            <a:xfrm>
              <a:off x="541387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20" name="Freeform 6">
                <a:extLst>
                  <a:ext uri="{FF2B5EF4-FFF2-40B4-BE49-F238E27FC236}">
                    <a16:creationId xmlns:a16="http://schemas.microsoft.com/office/drawing/2014/main" id="{3AAC1774-0D7F-5641-BAD1-D0F5CE3A5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1" name="Freeform 7">
                <a:extLst>
                  <a:ext uri="{FF2B5EF4-FFF2-40B4-BE49-F238E27FC236}">
                    <a16:creationId xmlns:a16="http://schemas.microsoft.com/office/drawing/2014/main" id="{E48EF25D-609F-5E47-9C33-9DE9E5C6A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4686B708-E114-FC47-AE70-34FF2231B86C}"/>
                </a:ext>
              </a:extLst>
            </p:cNvPr>
            <p:cNvGrpSpPr/>
            <p:nvPr/>
          </p:nvGrpSpPr>
          <p:grpSpPr>
            <a:xfrm>
              <a:off x="559694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18" name="Freeform 6">
                <a:extLst>
                  <a:ext uri="{FF2B5EF4-FFF2-40B4-BE49-F238E27FC236}">
                    <a16:creationId xmlns:a16="http://schemas.microsoft.com/office/drawing/2014/main" id="{78233A06-0094-4446-AAD3-786389C69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9" name="Freeform 7">
                <a:extLst>
                  <a:ext uri="{FF2B5EF4-FFF2-40B4-BE49-F238E27FC236}">
                    <a16:creationId xmlns:a16="http://schemas.microsoft.com/office/drawing/2014/main" id="{7F766284-13A9-384A-8146-98783327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387EF4C2-0AF3-DD44-9BA1-066E616BB7D9}"/>
                </a:ext>
              </a:extLst>
            </p:cNvPr>
            <p:cNvGrpSpPr/>
            <p:nvPr/>
          </p:nvGrpSpPr>
          <p:grpSpPr>
            <a:xfrm>
              <a:off x="578000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16" name="Freeform 6">
                <a:extLst>
                  <a:ext uri="{FF2B5EF4-FFF2-40B4-BE49-F238E27FC236}">
                    <a16:creationId xmlns:a16="http://schemas.microsoft.com/office/drawing/2014/main" id="{6D1434F9-7180-FB44-8256-B877549A6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7" name="Freeform 7">
                <a:extLst>
                  <a:ext uri="{FF2B5EF4-FFF2-40B4-BE49-F238E27FC236}">
                    <a16:creationId xmlns:a16="http://schemas.microsoft.com/office/drawing/2014/main" id="{37D730E2-5B69-934D-9D60-1F0ABF122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1480DCC4-8F2B-C342-BA6C-62AA149D7B17}"/>
                </a:ext>
              </a:extLst>
            </p:cNvPr>
            <p:cNvGrpSpPr/>
            <p:nvPr/>
          </p:nvGrpSpPr>
          <p:grpSpPr>
            <a:xfrm>
              <a:off x="596307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14" name="Freeform 6">
                <a:extLst>
                  <a:ext uri="{FF2B5EF4-FFF2-40B4-BE49-F238E27FC236}">
                    <a16:creationId xmlns:a16="http://schemas.microsoft.com/office/drawing/2014/main" id="{11F73CCB-3F2F-CF49-8765-D7130F1A5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5" name="Freeform 7">
                <a:extLst>
                  <a:ext uri="{FF2B5EF4-FFF2-40B4-BE49-F238E27FC236}">
                    <a16:creationId xmlns:a16="http://schemas.microsoft.com/office/drawing/2014/main" id="{D1EFEE5F-1F4C-6D48-9C7D-FB0035389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9A8A6637-F2B6-BD49-89D6-8654BCEADAB9}"/>
                </a:ext>
              </a:extLst>
            </p:cNvPr>
            <p:cNvGrpSpPr/>
            <p:nvPr/>
          </p:nvGrpSpPr>
          <p:grpSpPr>
            <a:xfrm>
              <a:off x="614613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12" name="Freeform 6">
                <a:extLst>
                  <a:ext uri="{FF2B5EF4-FFF2-40B4-BE49-F238E27FC236}">
                    <a16:creationId xmlns:a16="http://schemas.microsoft.com/office/drawing/2014/main" id="{C5E04A4F-A3B8-EC4B-92EB-99F52CEF2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3" name="Freeform 7">
                <a:extLst>
                  <a:ext uri="{FF2B5EF4-FFF2-40B4-BE49-F238E27FC236}">
                    <a16:creationId xmlns:a16="http://schemas.microsoft.com/office/drawing/2014/main" id="{6E1DAA36-CC83-2146-8C2D-7D94E453C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100CDD3C-0F79-2148-84FB-7F2944DEF312}"/>
                </a:ext>
              </a:extLst>
            </p:cNvPr>
            <p:cNvGrpSpPr/>
            <p:nvPr/>
          </p:nvGrpSpPr>
          <p:grpSpPr>
            <a:xfrm>
              <a:off x="632919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10" name="Freeform 6">
                <a:extLst>
                  <a:ext uri="{FF2B5EF4-FFF2-40B4-BE49-F238E27FC236}">
                    <a16:creationId xmlns:a16="http://schemas.microsoft.com/office/drawing/2014/main" id="{43F2047C-929E-DB4A-A714-6946F0F26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11" name="Freeform 7">
                <a:extLst>
                  <a:ext uri="{FF2B5EF4-FFF2-40B4-BE49-F238E27FC236}">
                    <a16:creationId xmlns:a16="http://schemas.microsoft.com/office/drawing/2014/main" id="{28971F5C-4364-2F40-991D-679AD4E6F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8916D018-9BD9-1A4E-AAB0-0BBF9DDB6883}"/>
                </a:ext>
              </a:extLst>
            </p:cNvPr>
            <p:cNvGrpSpPr/>
            <p:nvPr/>
          </p:nvGrpSpPr>
          <p:grpSpPr>
            <a:xfrm>
              <a:off x="651226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08" name="Freeform 6">
                <a:extLst>
                  <a:ext uri="{FF2B5EF4-FFF2-40B4-BE49-F238E27FC236}">
                    <a16:creationId xmlns:a16="http://schemas.microsoft.com/office/drawing/2014/main" id="{C3976D6C-0023-8243-8B76-78A162A8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9" name="Freeform 7">
                <a:extLst>
                  <a:ext uri="{FF2B5EF4-FFF2-40B4-BE49-F238E27FC236}">
                    <a16:creationId xmlns:a16="http://schemas.microsoft.com/office/drawing/2014/main" id="{55523506-A6D4-3845-A3DB-B4569833A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7687ABEA-699F-1D4B-823E-9B4E7BDBCACD}"/>
                </a:ext>
              </a:extLst>
            </p:cNvPr>
            <p:cNvGrpSpPr/>
            <p:nvPr/>
          </p:nvGrpSpPr>
          <p:grpSpPr>
            <a:xfrm>
              <a:off x="669532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06" name="Freeform 6">
                <a:extLst>
                  <a:ext uri="{FF2B5EF4-FFF2-40B4-BE49-F238E27FC236}">
                    <a16:creationId xmlns:a16="http://schemas.microsoft.com/office/drawing/2014/main" id="{78EEEEB7-22C1-5449-B249-83A4DE1EE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7" name="Freeform 7">
                <a:extLst>
                  <a:ext uri="{FF2B5EF4-FFF2-40B4-BE49-F238E27FC236}">
                    <a16:creationId xmlns:a16="http://schemas.microsoft.com/office/drawing/2014/main" id="{68DED1BB-4557-B345-938F-3992B9172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B4E88E78-A24F-0F4C-BE1B-E28CA7A3F60E}"/>
                </a:ext>
              </a:extLst>
            </p:cNvPr>
            <p:cNvGrpSpPr/>
            <p:nvPr/>
          </p:nvGrpSpPr>
          <p:grpSpPr>
            <a:xfrm>
              <a:off x="687839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04" name="Freeform 6">
                <a:extLst>
                  <a:ext uri="{FF2B5EF4-FFF2-40B4-BE49-F238E27FC236}">
                    <a16:creationId xmlns:a16="http://schemas.microsoft.com/office/drawing/2014/main" id="{F6E6DA41-F980-AA4F-AE2B-59312BD63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5" name="Freeform 7">
                <a:extLst>
                  <a:ext uri="{FF2B5EF4-FFF2-40B4-BE49-F238E27FC236}">
                    <a16:creationId xmlns:a16="http://schemas.microsoft.com/office/drawing/2014/main" id="{01E2EB86-A632-C841-B834-70860179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86C8530E-557B-2740-A58E-F691C8B24322}"/>
                </a:ext>
              </a:extLst>
            </p:cNvPr>
            <p:cNvGrpSpPr/>
            <p:nvPr/>
          </p:nvGrpSpPr>
          <p:grpSpPr>
            <a:xfrm>
              <a:off x="706145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02" name="Freeform 6">
                <a:extLst>
                  <a:ext uri="{FF2B5EF4-FFF2-40B4-BE49-F238E27FC236}">
                    <a16:creationId xmlns:a16="http://schemas.microsoft.com/office/drawing/2014/main" id="{7437D07C-E3D9-ED43-A5D9-1CE6A5CE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3" name="Freeform 7">
                <a:extLst>
                  <a:ext uri="{FF2B5EF4-FFF2-40B4-BE49-F238E27FC236}">
                    <a16:creationId xmlns:a16="http://schemas.microsoft.com/office/drawing/2014/main" id="{251F06FD-8804-954E-AD90-B8C6D38C4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66D17733-BE13-5C4D-B647-A9492E62A0D0}"/>
                </a:ext>
              </a:extLst>
            </p:cNvPr>
            <p:cNvGrpSpPr/>
            <p:nvPr/>
          </p:nvGrpSpPr>
          <p:grpSpPr>
            <a:xfrm>
              <a:off x="724451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00" name="Freeform 6">
                <a:extLst>
                  <a:ext uri="{FF2B5EF4-FFF2-40B4-BE49-F238E27FC236}">
                    <a16:creationId xmlns:a16="http://schemas.microsoft.com/office/drawing/2014/main" id="{D7C765AA-6670-4C42-A86C-3395BF4AB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1" name="Freeform 7">
                <a:extLst>
                  <a:ext uri="{FF2B5EF4-FFF2-40B4-BE49-F238E27FC236}">
                    <a16:creationId xmlns:a16="http://schemas.microsoft.com/office/drawing/2014/main" id="{6FFB0CB3-24B4-9C40-A320-301D01C6B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4EEA54A0-1A31-EA41-9CEB-D2C47A1BCB4C}"/>
                </a:ext>
              </a:extLst>
            </p:cNvPr>
            <p:cNvGrpSpPr/>
            <p:nvPr/>
          </p:nvGrpSpPr>
          <p:grpSpPr>
            <a:xfrm>
              <a:off x="742758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98" name="Freeform 6">
                <a:extLst>
                  <a:ext uri="{FF2B5EF4-FFF2-40B4-BE49-F238E27FC236}">
                    <a16:creationId xmlns:a16="http://schemas.microsoft.com/office/drawing/2014/main" id="{529CB723-0DF6-7748-9FCC-FA075D2CD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9" name="Freeform 7">
                <a:extLst>
                  <a:ext uri="{FF2B5EF4-FFF2-40B4-BE49-F238E27FC236}">
                    <a16:creationId xmlns:a16="http://schemas.microsoft.com/office/drawing/2014/main" id="{146EE4B2-7D3F-0341-882C-61CB6B235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9642B2E2-F655-B94B-A39E-A661473C6310}"/>
                </a:ext>
              </a:extLst>
            </p:cNvPr>
            <p:cNvGrpSpPr/>
            <p:nvPr/>
          </p:nvGrpSpPr>
          <p:grpSpPr>
            <a:xfrm>
              <a:off x="761064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96" name="Freeform 6">
                <a:extLst>
                  <a:ext uri="{FF2B5EF4-FFF2-40B4-BE49-F238E27FC236}">
                    <a16:creationId xmlns:a16="http://schemas.microsoft.com/office/drawing/2014/main" id="{7749C689-88DD-7A48-A337-4FAB2BE08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7" name="Freeform 7">
                <a:extLst>
                  <a:ext uri="{FF2B5EF4-FFF2-40B4-BE49-F238E27FC236}">
                    <a16:creationId xmlns:a16="http://schemas.microsoft.com/office/drawing/2014/main" id="{F3C04951-C9AC-0549-94B7-B28F7D412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50F7987D-DA2A-DE43-90A1-3395DB0D630C}"/>
                </a:ext>
              </a:extLst>
            </p:cNvPr>
            <p:cNvGrpSpPr/>
            <p:nvPr/>
          </p:nvGrpSpPr>
          <p:grpSpPr>
            <a:xfrm>
              <a:off x="779371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94" name="Freeform 6">
                <a:extLst>
                  <a:ext uri="{FF2B5EF4-FFF2-40B4-BE49-F238E27FC236}">
                    <a16:creationId xmlns:a16="http://schemas.microsoft.com/office/drawing/2014/main" id="{5BB79A2C-2475-8345-8DAA-4DB1C4E1B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5" name="Freeform 7">
                <a:extLst>
                  <a:ext uri="{FF2B5EF4-FFF2-40B4-BE49-F238E27FC236}">
                    <a16:creationId xmlns:a16="http://schemas.microsoft.com/office/drawing/2014/main" id="{22F24425-D099-B042-B672-23AFFC4F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89F30E5D-8AB6-AE4C-A2A7-A20603FCCC3F}"/>
                </a:ext>
              </a:extLst>
            </p:cNvPr>
            <p:cNvGrpSpPr/>
            <p:nvPr/>
          </p:nvGrpSpPr>
          <p:grpSpPr>
            <a:xfrm>
              <a:off x="797677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92" name="Freeform 6">
                <a:extLst>
                  <a:ext uri="{FF2B5EF4-FFF2-40B4-BE49-F238E27FC236}">
                    <a16:creationId xmlns:a16="http://schemas.microsoft.com/office/drawing/2014/main" id="{C3DD58F1-5615-6D41-B6AD-41B86EDFF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3" name="Freeform 7">
                <a:extLst>
                  <a:ext uri="{FF2B5EF4-FFF2-40B4-BE49-F238E27FC236}">
                    <a16:creationId xmlns:a16="http://schemas.microsoft.com/office/drawing/2014/main" id="{4B95D7E9-9915-B049-8F07-C9E90ED70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D30B9A2-25AF-0E42-A327-ED3CED339C98}"/>
                </a:ext>
              </a:extLst>
            </p:cNvPr>
            <p:cNvGrpSpPr/>
            <p:nvPr/>
          </p:nvGrpSpPr>
          <p:grpSpPr>
            <a:xfrm>
              <a:off x="815983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90" name="Freeform 6">
                <a:extLst>
                  <a:ext uri="{FF2B5EF4-FFF2-40B4-BE49-F238E27FC236}">
                    <a16:creationId xmlns:a16="http://schemas.microsoft.com/office/drawing/2014/main" id="{FFA850D8-2DC8-A04D-A03E-FC9CCD84B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1" name="Freeform 7">
                <a:extLst>
                  <a:ext uri="{FF2B5EF4-FFF2-40B4-BE49-F238E27FC236}">
                    <a16:creationId xmlns:a16="http://schemas.microsoft.com/office/drawing/2014/main" id="{E107F28A-C942-4048-95FD-784F4A78C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09506EE-3FA8-8B40-B61F-C931CC661D42}"/>
                </a:ext>
              </a:extLst>
            </p:cNvPr>
            <p:cNvGrpSpPr/>
            <p:nvPr/>
          </p:nvGrpSpPr>
          <p:grpSpPr>
            <a:xfrm>
              <a:off x="834290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88" name="Freeform 6">
                <a:extLst>
                  <a:ext uri="{FF2B5EF4-FFF2-40B4-BE49-F238E27FC236}">
                    <a16:creationId xmlns:a16="http://schemas.microsoft.com/office/drawing/2014/main" id="{A1AE8844-C972-D84B-9B54-C1D9F5826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9" name="Freeform 7">
                <a:extLst>
                  <a:ext uri="{FF2B5EF4-FFF2-40B4-BE49-F238E27FC236}">
                    <a16:creationId xmlns:a16="http://schemas.microsoft.com/office/drawing/2014/main" id="{3FC5E584-BE21-F546-B258-CEAE10A73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1BCBFE2-6724-384D-8BF6-639557C47F96}"/>
                </a:ext>
              </a:extLst>
            </p:cNvPr>
            <p:cNvGrpSpPr/>
            <p:nvPr/>
          </p:nvGrpSpPr>
          <p:grpSpPr>
            <a:xfrm>
              <a:off x="852597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86" name="Freeform 6">
                <a:extLst>
                  <a:ext uri="{FF2B5EF4-FFF2-40B4-BE49-F238E27FC236}">
                    <a16:creationId xmlns:a16="http://schemas.microsoft.com/office/drawing/2014/main" id="{C6C9F314-68EE-D04B-906C-AE820EDE0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7" name="Freeform 7">
                <a:extLst>
                  <a:ext uri="{FF2B5EF4-FFF2-40B4-BE49-F238E27FC236}">
                    <a16:creationId xmlns:a16="http://schemas.microsoft.com/office/drawing/2014/main" id="{29FAB5CF-AF29-224E-BA4E-4AA965E8B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602A9750-3423-B14E-87DD-D2C7E6D0BC9D}"/>
                </a:ext>
              </a:extLst>
            </p:cNvPr>
            <p:cNvGrpSpPr/>
            <p:nvPr/>
          </p:nvGrpSpPr>
          <p:grpSpPr>
            <a:xfrm>
              <a:off x="468162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80" name="Freeform 6">
                <a:extLst>
                  <a:ext uri="{FF2B5EF4-FFF2-40B4-BE49-F238E27FC236}">
                    <a16:creationId xmlns:a16="http://schemas.microsoft.com/office/drawing/2014/main" id="{8F5DF23E-8669-0D43-815D-F629E8EDA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1" name="Freeform 7">
                <a:extLst>
                  <a:ext uri="{FF2B5EF4-FFF2-40B4-BE49-F238E27FC236}">
                    <a16:creationId xmlns:a16="http://schemas.microsoft.com/office/drawing/2014/main" id="{6E85038B-5C9A-7342-8066-71B95BDF3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36654E1-8242-3A42-956A-16C58AF803ED}"/>
                </a:ext>
              </a:extLst>
            </p:cNvPr>
            <p:cNvGrpSpPr/>
            <p:nvPr/>
          </p:nvGrpSpPr>
          <p:grpSpPr>
            <a:xfrm>
              <a:off x="486468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278" name="Freeform 6">
                <a:extLst>
                  <a:ext uri="{FF2B5EF4-FFF2-40B4-BE49-F238E27FC236}">
                    <a16:creationId xmlns:a16="http://schemas.microsoft.com/office/drawing/2014/main" id="{0B9B8450-11D1-9140-8549-F8D14353D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9" name="Freeform 7">
                <a:extLst>
                  <a:ext uri="{FF2B5EF4-FFF2-40B4-BE49-F238E27FC236}">
                    <a16:creationId xmlns:a16="http://schemas.microsoft.com/office/drawing/2014/main" id="{AADC63FE-4DF4-634C-A401-DD0A347E3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559" name="TextBox 558">
            <a:extLst>
              <a:ext uri="{FF2B5EF4-FFF2-40B4-BE49-F238E27FC236}">
                <a16:creationId xmlns:a16="http://schemas.microsoft.com/office/drawing/2014/main" id="{0082A6B0-6DE1-4049-B763-408BB667674C}"/>
              </a:ext>
            </a:extLst>
          </p:cNvPr>
          <p:cNvSpPr txBox="1"/>
          <p:nvPr/>
        </p:nvSpPr>
        <p:spPr>
          <a:xfrm>
            <a:off x="2871927" y="5703083"/>
            <a:ext cx="2236653" cy="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933">
                <a:latin typeface="CiscoSansTT ExtraLight"/>
              </a:rPr>
              <a:t>Committed users -  billed for the whole term of your agreement</a:t>
            </a:r>
          </a:p>
          <a:p>
            <a:pPr defTabSz="914354"/>
            <a:endParaRPr lang="en-US" sz="933">
              <a:latin typeface="CiscoSansTT ExtraLight"/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310349B2-7E0E-1444-8D80-232E01D8D9D0}"/>
              </a:ext>
            </a:extLst>
          </p:cNvPr>
          <p:cNvSpPr txBox="1"/>
          <p:nvPr/>
        </p:nvSpPr>
        <p:spPr>
          <a:xfrm>
            <a:off x="7665907" y="5703083"/>
            <a:ext cx="2117323" cy="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933">
                <a:latin typeface="CiscoSansTT ExtraLight"/>
              </a:rPr>
              <a:t>Uncommitted users (+10%*)</a:t>
            </a:r>
            <a:br>
              <a:rPr lang="en-US" sz="933">
                <a:latin typeface="CiscoSansTT ExtraLight"/>
              </a:rPr>
            </a:br>
            <a:r>
              <a:rPr lang="en-US" sz="933">
                <a:latin typeface="CiscoSansTT ExtraLight"/>
              </a:rPr>
              <a:t>-  billed monthly in arrears</a:t>
            </a:r>
          </a:p>
          <a:p>
            <a:pPr defTabSz="914354"/>
            <a:endParaRPr lang="en-US" sz="933">
              <a:latin typeface="CiscoSansTT ExtraLight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16FBDFD-8F80-8E4F-A6E1-38C872B22A50}"/>
              </a:ext>
            </a:extLst>
          </p:cNvPr>
          <p:cNvGrpSpPr>
            <a:grpSpLocks noChangeAspect="1"/>
          </p:cNvGrpSpPr>
          <p:nvPr/>
        </p:nvGrpSpPr>
        <p:grpSpPr>
          <a:xfrm>
            <a:off x="1321567" y="4844767"/>
            <a:ext cx="4125412" cy="334535"/>
            <a:chOff x="4681623" y="3710532"/>
            <a:chExt cx="3995551" cy="324000"/>
          </a:xfrm>
          <a:solidFill>
            <a:schemeClr val="accent2"/>
          </a:solidFill>
        </p:grpSpPr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DA32F1C1-350B-CF46-925F-39DAE9519952}"/>
                </a:ext>
              </a:extLst>
            </p:cNvPr>
            <p:cNvGrpSpPr/>
            <p:nvPr/>
          </p:nvGrpSpPr>
          <p:grpSpPr>
            <a:xfrm>
              <a:off x="504775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23" name="Freeform 6">
                <a:extLst>
                  <a:ext uri="{FF2B5EF4-FFF2-40B4-BE49-F238E27FC236}">
                    <a16:creationId xmlns:a16="http://schemas.microsoft.com/office/drawing/2014/main" id="{D3966621-0F9F-C947-A4AB-F46CD318B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4" name="Freeform 7">
                <a:extLst>
                  <a:ext uri="{FF2B5EF4-FFF2-40B4-BE49-F238E27FC236}">
                    <a16:creationId xmlns:a16="http://schemas.microsoft.com/office/drawing/2014/main" id="{8AD4E518-01B6-C943-B04A-68399CA6A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A5D2B56E-D2FA-2F46-A41C-929A18334327}"/>
                </a:ext>
              </a:extLst>
            </p:cNvPr>
            <p:cNvGrpSpPr/>
            <p:nvPr/>
          </p:nvGrpSpPr>
          <p:grpSpPr>
            <a:xfrm>
              <a:off x="523081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21" name="Freeform 6">
                <a:extLst>
                  <a:ext uri="{FF2B5EF4-FFF2-40B4-BE49-F238E27FC236}">
                    <a16:creationId xmlns:a16="http://schemas.microsoft.com/office/drawing/2014/main" id="{EDCF3705-389F-004F-BFE7-672570878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2" name="Freeform 7">
                <a:extLst>
                  <a:ext uri="{FF2B5EF4-FFF2-40B4-BE49-F238E27FC236}">
                    <a16:creationId xmlns:a16="http://schemas.microsoft.com/office/drawing/2014/main" id="{DD8ABAA8-3B85-4F4E-88CC-F7776E444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BC6D5E78-296B-E443-9715-3A5A87D16FD7}"/>
                </a:ext>
              </a:extLst>
            </p:cNvPr>
            <p:cNvGrpSpPr/>
            <p:nvPr/>
          </p:nvGrpSpPr>
          <p:grpSpPr>
            <a:xfrm>
              <a:off x="541387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19" name="Freeform 6">
                <a:extLst>
                  <a:ext uri="{FF2B5EF4-FFF2-40B4-BE49-F238E27FC236}">
                    <a16:creationId xmlns:a16="http://schemas.microsoft.com/office/drawing/2014/main" id="{2FF4FF51-2695-B847-B289-9BFC3BEF8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0" name="Freeform 7">
                <a:extLst>
                  <a:ext uri="{FF2B5EF4-FFF2-40B4-BE49-F238E27FC236}">
                    <a16:creationId xmlns:a16="http://schemas.microsoft.com/office/drawing/2014/main" id="{4F4D7FD3-0D7A-144A-BFB1-CC1F3A366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676AF5D4-F6DF-6248-9767-DE81E580B2D1}"/>
                </a:ext>
              </a:extLst>
            </p:cNvPr>
            <p:cNvGrpSpPr/>
            <p:nvPr/>
          </p:nvGrpSpPr>
          <p:grpSpPr>
            <a:xfrm>
              <a:off x="559694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17" name="Freeform 6">
                <a:extLst>
                  <a:ext uri="{FF2B5EF4-FFF2-40B4-BE49-F238E27FC236}">
                    <a16:creationId xmlns:a16="http://schemas.microsoft.com/office/drawing/2014/main" id="{AFE9110B-D67D-A942-9A2A-17D733CE8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8" name="Freeform 7">
                <a:extLst>
                  <a:ext uri="{FF2B5EF4-FFF2-40B4-BE49-F238E27FC236}">
                    <a16:creationId xmlns:a16="http://schemas.microsoft.com/office/drawing/2014/main" id="{F9222D0E-1745-7A47-A1AB-E2828A19D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AC3253E5-F4A4-0F47-A092-D58C1548D5C8}"/>
                </a:ext>
              </a:extLst>
            </p:cNvPr>
            <p:cNvGrpSpPr/>
            <p:nvPr/>
          </p:nvGrpSpPr>
          <p:grpSpPr>
            <a:xfrm>
              <a:off x="578000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15" name="Freeform 6">
                <a:extLst>
                  <a:ext uri="{FF2B5EF4-FFF2-40B4-BE49-F238E27FC236}">
                    <a16:creationId xmlns:a16="http://schemas.microsoft.com/office/drawing/2014/main" id="{C96B267B-8569-3240-9798-96F26755C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6" name="Freeform 7">
                <a:extLst>
                  <a:ext uri="{FF2B5EF4-FFF2-40B4-BE49-F238E27FC236}">
                    <a16:creationId xmlns:a16="http://schemas.microsoft.com/office/drawing/2014/main" id="{9BF6A62D-A30A-1D4E-B57F-BDE9B6E90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D3AA15C9-011A-0242-BC7B-3764CCE7173F}"/>
                </a:ext>
              </a:extLst>
            </p:cNvPr>
            <p:cNvGrpSpPr/>
            <p:nvPr/>
          </p:nvGrpSpPr>
          <p:grpSpPr>
            <a:xfrm>
              <a:off x="596307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13" name="Freeform 6">
                <a:extLst>
                  <a:ext uri="{FF2B5EF4-FFF2-40B4-BE49-F238E27FC236}">
                    <a16:creationId xmlns:a16="http://schemas.microsoft.com/office/drawing/2014/main" id="{9F22F21E-C3CE-5C4D-95C7-90DC7993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4" name="Freeform 7">
                <a:extLst>
                  <a:ext uri="{FF2B5EF4-FFF2-40B4-BE49-F238E27FC236}">
                    <a16:creationId xmlns:a16="http://schemas.microsoft.com/office/drawing/2014/main" id="{187752EB-F6D4-EF44-A543-07C44D57D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14F81D95-328C-7540-86F0-9F164AC6E46E}"/>
                </a:ext>
              </a:extLst>
            </p:cNvPr>
            <p:cNvGrpSpPr/>
            <p:nvPr/>
          </p:nvGrpSpPr>
          <p:grpSpPr>
            <a:xfrm>
              <a:off x="614613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07" name="Freeform 6">
                <a:extLst>
                  <a:ext uri="{FF2B5EF4-FFF2-40B4-BE49-F238E27FC236}">
                    <a16:creationId xmlns:a16="http://schemas.microsoft.com/office/drawing/2014/main" id="{B50C2C32-A9F9-714A-A747-2A7258B7C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2" name="Freeform 7">
                <a:extLst>
                  <a:ext uri="{FF2B5EF4-FFF2-40B4-BE49-F238E27FC236}">
                    <a16:creationId xmlns:a16="http://schemas.microsoft.com/office/drawing/2014/main" id="{AE8517D4-D192-FD4C-9876-5D6AFB2E5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0C477229-B195-2048-81A4-15499BF995A4}"/>
                </a:ext>
              </a:extLst>
            </p:cNvPr>
            <p:cNvGrpSpPr/>
            <p:nvPr/>
          </p:nvGrpSpPr>
          <p:grpSpPr>
            <a:xfrm>
              <a:off x="632919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05" name="Freeform 6">
                <a:extLst>
                  <a:ext uri="{FF2B5EF4-FFF2-40B4-BE49-F238E27FC236}">
                    <a16:creationId xmlns:a16="http://schemas.microsoft.com/office/drawing/2014/main" id="{4670A2BB-EDFC-934B-9886-BF6091C54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6" name="Freeform 7">
                <a:extLst>
                  <a:ext uri="{FF2B5EF4-FFF2-40B4-BE49-F238E27FC236}">
                    <a16:creationId xmlns:a16="http://schemas.microsoft.com/office/drawing/2014/main" id="{13AFBDDE-BAB3-A541-BAB8-12E2A9A17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60BD0F59-32B5-E746-AF2D-77B0C818F297}"/>
                </a:ext>
              </a:extLst>
            </p:cNvPr>
            <p:cNvGrpSpPr/>
            <p:nvPr/>
          </p:nvGrpSpPr>
          <p:grpSpPr>
            <a:xfrm>
              <a:off x="651226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03" name="Freeform 6">
                <a:extLst>
                  <a:ext uri="{FF2B5EF4-FFF2-40B4-BE49-F238E27FC236}">
                    <a16:creationId xmlns:a16="http://schemas.microsoft.com/office/drawing/2014/main" id="{2EADC25A-E253-754C-83E4-92BF92D9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4" name="Freeform 7">
                <a:extLst>
                  <a:ext uri="{FF2B5EF4-FFF2-40B4-BE49-F238E27FC236}">
                    <a16:creationId xmlns:a16="http://schemas.microsoft.com/office/drawing/2014/main" id="{DC6E9DAA-50B6-BE4E-A421-413F1494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B1194C2E-340B-104B-B8C5-B5021F1A50D5}"/>
                </a:ext>
              </a:extLst>
            </p:cNvPr>
            <p:cNvGrpSpPr/>
            <p:nvPr/>
          </p:nvGrpSpPr>
          <p:grpSpPr>
            <a:xfrm>
              <a:off x="669532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401" name="Freeform 6">
                <a:extLst>
                  <a:ext uri="{FF2B5EF4-FFF2-40B4-BE49-F238E27FC236}">
                    <a16:creationId xmlns:a16="http://schemas.microsoft.com/office/drawing/2014/main" id="{DB3AF71C-A315-8249-8AF5-B1DBF5E23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2" name="Freeform 7">
                <a:extLst>
                  <a:ext uri="{FF2B5EF4-FFF2-40B4-BE49-F238E27FC236}">
                    <a16:creationId xmlns:a16="http://schemas.microsoft.com/office/drawing/2014/main" id="{DBACFDC1-0281-2645-B1BC-5E4D559C5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EB8CB7CD-DDF7-9649-82B9-69B664A30B61}"/>
                </a:ext>
              </a:extLst>
            </p:cNvPr>
            <p:cNvGrpSpPr/>
            <p:nvPr/>
          </p:nvGrpSpPr>
          <p:grpSpPr>
            <a:xfrm>
              <a:off x="687839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99" name="Freeform 6">
                <a:extLst>
                  <a:ext uri="{FF2B5EF4-FFF2-40B4-BE49-F238E27FC236}">
                    <a16:creationId xmlns:a16="http://schemas.microsoft.com/office/drawing/2014/main" id="{01FAD076-38D2-E947-8F65-0D7630C92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0" name="Freeform 7">
                <a:extLst>
                  <a:ext uri="{FF2B5EF4-FFF2-40B4-BE49-F238E27FC236}">
                    <a16:creationId xmlns:a16="http://schemas.microsoft.com/office/drawing/2014/main" id="{941DB71F-ECB9-7040-95AF-A855D2BD3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98D43F02-555A-AF45-9534-C87F3DCBEBE2}"/>
                </a:ext>
              </a:extLst>
            </p:cNvPr>
            <p:cNvGrpSpPr/>
            <p:nvPr/>
          </p:nvGrpSpPr>
          <p:grpSpPr>
            <a:xfrm>
              <a:off x="706145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97" name="Freeform 6">
                <a:extLst>
                  <a:ext uri="{FF2B5EF4-FFF2-40B4-BE49-F238E27FC236}">
                    <a16:creationId xmlns:a16="http://schemas.microsoft.com/office/drawing/2014/main" id="{1EF7C06A-C6C5-7944-9EB4-8BF127FAE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8" name="Freeform 7">
                <a:extLst>
                  <a:ext uri="{FF2B5EF4-FFF2-40B4-BE49-F238E27FC236}">
                    <a16:creationId xmlns:a16="http://schemas.microsoft.com/office/drawing/2014/main" id="{9896EDB3-D16D-7045-83E0-F9C838FAE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8C8BDE30-43DC-7146-A416-AD37261F4D0C}"/>
                </a:ext>
              </a:extLst>
            </p:cNvPr>
            <p:cNvGrpSpPr/>
            <p:nvPr/>
          </p:nvGrpSpPr>
          <p:grpSpPr>
            <a:xfrm>
              <a:off x="724451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95" name="Freeform 6">
                <a:extLst>
                  <a:ext uri="{FF2B5EF4-FFF2-40B4-BE49-F238E27FC236}">
                    <a16:creationId xmlns:a16="http://schemas.microsoft.com/office/drawing/2014/main" id="{69C4C145-77F4-7B44-A6DA-20ED75555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6" name="Freeform 7">
                <a:extLst>
                  <a:ext uri="{FF2B5EF4-FFF2-40B4-BE49-F238E27FC236}">
                    <a16:creationId xmlns:a16="http://schemas.microsoft.com/office/drawing/2014/main" id="{80AD34D5-510D-6941-BA88-90B9ACF07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3EA1420A-96D8-814A-BFD4-62854554DC60}"/>
                </a:ext>
              </a:extLst>
            </p:cNvPr>
            <p:cNvGrpSpPr/>
            <p:nvPr/>
          </p:nvGrpSpPr>
          <p:grpSpPr>
            <a:xfrm>
              <a:off x="742758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93" name="Freeform 6">
                <a:extLst>
                  <a:ext uri="{FF2B5EF4-FFF2-40B4-BE49-F238E27FC236}">
                    <a16:creationId xmlns:a16="http://schemas.microsoft.com/office/drawing/2014/main" id="{755D7BBC-4CBD-8B4F-9CFE-81B372FE4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4" name="Freeform 7">
                <a:extLst>
                  <a:ext uri="{FF2B5EF4-FFF2-40B4-BE49-F238E27FC236}">
                    <a16:creationId xmlns:a16="http://schemas.microsoft.com/office/drawing/2014/main" id="{4DBB928C-7C68-B347-9DB8-AC375739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124077E7-7007-0E41-9D12-269D8A82F706}"/>
                </a:ext>
              </a:extLst>
            </p:cNvPr>
            <p:cNvGrpSpPr/>
            <p:nvPr/>
          </p:nvGrpSpPr>
          <p:grpSpPr>
            <a:xfrm>
              <a:off x="761064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91" name="Freeform 6">
                <a:extLst>
                  <a:ext uri="{FF2B5EF4-FFF2-40B4-BE49-F238E27FC236}">
                    <a16:creationId xmlns:a16="http://schemas.microsoft.com/office/drawing/2014/main" id="{F42936D5-5F7D-B24C-B3BE-27D96F939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2" name="Freeform 7">
                <a:extLst>
                  <a:ext uri="{FF2B5EF4-FFF2-40B4-BE49-F238E27FC236}">
                    <a16:creationId xmlns:a16="http://schemas.microsoft.com/office/drawing/2014/main" id="{D3CCE419-4F20-CE45-9F8E-8DF66A949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16B6097C-F653-8845-9B30-5158B4591F38}"/>
                </a:ext>
              </a:extLst>
            </p:cNvPr>
            <p:cNvGrpSpPr/>
            <p:nvPr/>
          </p:nvGrpSpPr>
          <p:grpSpPr>
            <a:xfrm>
              <a:off x="7793711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89" name="Freeform 6">
                <a:extLst>
                  <a:ext uri="{FF2B5EF4-FFF2-40B4-BE49-F238E27FC236}">
                    <a16:creationId xmlns:a16="http://schemas.microsoft.com/office/drawing/2014/main" id="{815D8AD9-3DDD-2E49-87EC-0DD71505A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0" name="Freeform 7">
                <a:extLst>
                  <a:ext uri="{FF2B5EF4-FFF2-40B4-BE49-F238E27FC236}">
                    <a16:creationId xmlns:a16="http://schemas.microsoft.com/office/drawing/2014/main" id="{F127E929-4D8B-0940-9E4D-6B7E37F6E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900EA20A-E30D-034B-9AB2-24AC63C1619B}"/>
                </a:ext>
              </a:extLst>
            </p:cNvPr>
            <p:cNvGrpSpPr/>
            <p:nvPr/>
          </p:nvGrpSpPr>
          <p:grpSpPr>
            <a:xfrm>
              <a:off x="7976775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87" name="Freeform 6">
                <a:extLst>
                  <a:ext uri="{FF2B5EF4-FFF2-40B4-BE49-F238E27FC236}">
                    <a16:creationId xmlns:a16="http://schemas.microsoft.com/office/drawing/2014/main" id="{1F872192-10DB-3248-B653-2D0FAE6D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8" name="Freeform 7">
                <a:extLst>
                  <a:ext uri="{FF2B5EF4-FFF2-40B4-BE49-F238E27FC236}">
                    <a16:creationId xmlns:a16="http://schemas.microsoft.com/office/drawing/2014/main" id="{C3815B94-EE10-E143-8002-8C0E6137A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525922C7-CA41-1D4F-B255-31F9B47357D6}"/>
                </a:ext>
              </a:extLst>
            </p:cNvPr>
            <p:cNvGrpSpPr/>
            <p:nvPr/>
          </p:nvGrpSpPr>
          <p:grpSpPr>
            <a:xfrm>
              <a:off x="8159839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71" name="Freeform 6">
                <a:extLst>
                  <a:ext uri="{FF2B5EF4-FFF2-40B4-BE49-F238E27FC236}">
                    <a16:creationId xmlns:a16="http://schemas.microsoft.com/office/drawing/2014/main" id="{A2C08022-D7B1-B644-A3FE-E194C8E83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2" name="Freeform 7">
                <a:extLst>
                  <a:ext uri="{FF2B5EF4-FFF2-40B4-BE49-F238E27FC236}">
                    <a16:creationId xmlns:a16="http://schemas.microsoft.com/office/drawing/2014/main" id="{714D2F01-9365-8B4C-81A6-64BD85B88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84180FDD-1BFE-8042-BAED-7D51F9DA8228}"/>
                </a:ext>
              </a:extLst>
            </p:cNvPr>
            <p:cNvGrpSpPr/>
            <p:nvPr/>
          </p:nvGrpSpPr>
          <p:grpSpPr>
            <a:xfrm>
              <a:off x="834290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69" name="Freeform 6">
                <a:extLst>
                  <a:ext uri="{FF2B5EF4-FFF2-40B4-BE49-F238E27FC236}">
                    <a16:creationId xmlns:a16="http://schemas.microsoft.com/office/drawing/2014/main" id="{4816C980-97EA-CE42-9670-AE84FDCEA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0" name="Freeform 7">
                <a:extLst>
                  <a:ext uri="{FF2B5EF4-FFF2-40B4-BE49-F238E27FC236}">
                    <a16:creationId xmlns:a16="http://schemas.microsoft.com/office/drawing/2014/main" id="{33408298-EBC7-0641-BEC7-BEC307049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416933E1-CC3F-034B-B3D5-94A33763DB3B}"/>
                </a:ext>
              </a:extLst>
            </p:cNvPr>
            <p:cNvGrpSpPr/>
            <p:nvPr/>
          </p:nvGrpSpPr>
          <p:grpSpPr>
            <a:xfrm>
              <a:off x="852597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67" name="Freeform 6">
                <a:extLst>
                  <a:ext uri="{FF2B5EF4-FFF2-40B4-BE49-F238E27FC236}">
                    <a16:creationId xmlns:a16="http://schemas.microsoft.com/office/drawing/2014/main" id="{ADA7B2DE-0323-E040-896F-99969CBD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8" name="Freeform 7">
                <a:extLst>
                  <a:ext uri="{FF2B5EF4-FFF2-40B4-BE49-F238E27FC236}">
                    <a16:creationId xmlns:a16="http://schemas.microsoft.com/office/drawing/2014/main" id="{F63CA817-3BA4-B84E-8132-5EDEA01F7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DE4EFB2D-6332-B948-9856-9FFB8F759AA7}"/>
                </a:ext>
              </a:extLst>
            </p:cNvPr>
            <p:cNvGrpSpPr/>
            <p:nvPr/>
          </p:nvGrpSpPr>
          <p:grpSpPr>
            <a:xfrm>
              <a:off x="4681623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61" name="Freeform 6">
                <a:extLst>
                  <a:ext uri="{FF2B5EF4-FFF2-40B4-BE49-F238E27FC236}">
                    <a16:creationId xmlns:a16="http://schemas.microsoft.com/office/drawing/2014/main" id="{14126398-4A2B-8040-A7AB-581E46387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2" name="Freeform 7">
                <a:extLst>
                  <a:ext uri="{FF2B5EF4-FFF2-40B4-BE49-F238E27FC236}">
                    <a16:creationId xmlns:a16="http://schemas.microsoft.com/office/drawing/2014/main" id="{F80699B6-0592-7F4B-8D8E-AFC621DE1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E7EEE1C4-197D-1E4C-9EEF-F6A6AF13E8FD}"/>
                </a:ext>
              </a:extLst>
            </p:cNvPr>
            <p:cNvGrpSpPr/>
            <p:nvPr/>
          </p:nvGrpSpPr>
          <p:grpSpPr>
            <a:xfrm>
              <a:off x="4864687" y="3710532"/>
              <a:ext cx="151201" cy="324000"/>
              <a:chOff x="7077003" y="4052889"/>
              <a:chExt cx="151201" cy="324000"/>
            </a:xfrm>
            <a:grpFill/>
          </p:grpSpPr>
          <p:sp>
            <p:nvSpPr>
              <p:cNvPr id="359" name="Freeform 6">
                <a:extLst>
                  <a:ext uri="{FF2B5EF4-FFF2-40B4-BE49-F238E27FC236}">
                    <a16:creationId xmlns:a16="http://schemas.microsoft.com/office/drawing/2014/main" id="{947C5388-5901-3B47-AFF0-480DECC24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03" y="4169845"/>
                <a:ext cx="151201" cy="207044"/>
              </a:xfrm>
              <a:custGeom>
                <a:avLst/>
                <a:gdLst>
                  <a:gd name="T0" fmla="*/ 145 w 572"/>
                  <a:gd name="T1" fmla="*/ 788 h 788"/>
                  <a:gd name="T2" fmla="*/ 130 w 572"/>
                  <a:gd name="T3" fmla="*/ 786 h 788"/>
                  <a:gd name="T4" fmla="*/ 102 w 572"/>
                  <a:gd name="T5" fmla="*/ 780 h 788"/>
                  <a:gd name="T6" fmla="*/ 76 w 572"/>
                  <a:gd name="T7" fmla="*/ 769 h 788"/>
                  <a:gd name="T8" fmla="*/ 52 w 572"/>
                  <a:gd name="T9" fmla="*/ 754 h 788"/>
                  <a:gd name="T10" fmla="*/ 33 w 572"/>
                  <a:gd name="T11" fmla="*/ 734 h 788"/>
                  <a:gd name="T12" fmla="*/ 17 w 572"/>
                  <a:gd name="T13" fmla="*/ 711 h 788"/>
                  <a:gd name="T14" fmla="*/ 6 w 572"/>
                  <a:gd name="T15" fmla="*/ 684 h 788"/>
                  <a:gd name="T16" fmla="*/ 0 w 572"/>
                  <a:gd name="T17" fmla="*/ 655 h 788"/>
                  <a:gd name="T18" fmla="*/ 0 w 572"/>
                  <a:gd name="T19" fmla="*/ 145 h 788"/>
                  <a:gd name="T20" fmla="*/ 0 w 572"/>
                  <a:gd name="T21" fmla="*/ 131 h 788"/>
                  <a:gd name="T22" fmla="*/ 6 w 572"/>
                  <a:gd name="T23" fmla="*/ 102 h 788"/>
                  <a:gd name="T24" fmla="*/ 17 w 572"/>
                  <a:gd name="T25" fmla="*/ 77 h 788"/>
                  <a:gd name="T26" fmla="*/ 33 w 572"/>
                  <a:gd name="T27" fmla="*/ 53 h 788"/>
                  <a:gd name="T28" fmla="*/ 52 w 572"/>
                  <a:gd name="T29" fmla="*/ 34 h 788"/>
                  <a:gd name="T30" fmla="*/ 76 w 572"/>
                  <a:gd name="T31" fmla="*/ 18 h 788"/>
                  <a:gd name="T32" fmla="*/ 102 w 572"/>
                  <a:gd name="T33" fmla="*/ 6 h 788"/>
                  <a:gd name="T34" fmla="*/ 130 w 572"/>
                  <a:gd name="T35" fmla="*/ 2 h 788"/>
                  <a:gd name="T36" fmla="*/ 425 w 572"/>
                  <a:gd name="T37" fmla="*/ 0 h 788"/>
                  <a:gd name="T38" fmla="*/ 441 w 572"/>
                  <a:gd name="T39" fmla="*/ 2 h 788"/>
                  <a:gd name="T40" fmla="*/ 468 w 572"/>
                  <a:gd name="T41" fmla="*/ 6 h 788"/>
                  <a:gd name="T42" fmla="*/ 495 w 572"/>
                  <a:gd name="T43" fmla="*/ 18 h 788"/>
                  <a:gd name="T44" fmla="*/ 518 w 572"/>
                  <a:gd name="T45" fmla="*/ 34 h 788"/>
                  <a:gd name="T46" fmla="*/ 539 w 572"/>
                  <a:gd name="T47" fmla="*/ 53 h 788"/>
                  <a:gd name="T48" fmla="*/ 553 w 572"/>
                  <a:gd name="T49" fmla="*/ 77 h 788"/>
                  <a:gd name="T50" fmla="*/ 564 w 572"/>
                  <a:gd name="T51" fmla="*/ 102 h 788"/>
                  <a:gd name="T52" fmla="*/ 570 w 572"/>
                  <a:gd name="T53" fmla="*/ 131 h 788"/>
                  <a:gd name="T54" fmla="*/ 572 w 572"/>
                  <a:gd name="T55" fmla="*/ 641 h 788"/>
                  <a:gd name="T56" fmla="*/ 570 w 572"/>
                  <a:gd name="T57" fmla="*/ 655 h 788"/>
                  <a:gd name="T58" fmla="*/ 564 w 572"/>
                  <a:gd name="T59" fmla="*/ 684 h 788"/>
                  <a:gd name="T60" fmla="*/ 553 w 572"/>
                  <a:gd name="T61" fmla="*/ 711 h 788"/>
                  <a:gd name="T62" fmla="*/ 539 w 572"/>
                  <a:gd name="T63" fmla="*/ 734 h 788"/>
                  <a:gd name="T64" fmla="*/ 518 w 572"/>
                  <a:gd name="T65" fmla="*/ 754 h 788"/>
                  <a:gd name="T66" fmla="*/ 495 w 572"/>
                  <a:gd name="T67" fmla="*/ 769 h 788"/>
                  <a:gd name="T68" fmla="*/ 468 w 572"/>
                  <a:gd name="T69" fmla="*/ 780 h 788"/>
                  <a:gd name="T70" fmla="*/ 441 w 572"/>
                  <a:gd name="T71" fmla="*/ 786 h 788"/>
                  <a:gd name="T72" fmla="*/ 425 w 572"/>
                  <a:gd name="T73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2" h="788">
                    <a:moveTo>
                      <a:pt x="425" y="788"/>
                    </a:moveTo>
                    <a:lnTo>
                      <a:pt x="145" y="788"/>
                    </a:lnTo>
                    <a:lnTo>
                      <a:pt x="145" y="788"/>
                    </a:lnTo>
                    <a:lnTo>
                      <a:pt x="130" y="786"/>
                    </a:lnTo>
                    <a:lnTo>
                      <a:pt x="116" y="785"/>
                    </a:lnTo>
                    <a:lnTo>
                      <a:pt x="102" y="780"/>
                    </a:lnTo>
                    <a:lnTo>
                      <a:pt x="89" y="775"/>
                    </a:lnTo>
                    <a:lnTo>
                      <a:pt x="76" y="769"/>
                    </a:lnTo>
                    <a:lnTo>
                      <a:pt x="63" y="762"/>
                    </a:lnTo>
                    <a:lnTo>
                      <a:pt x="52" y="754"/>
                    </a:lnTo>
                    <a:lnTo>
                      <a:pt x="43" y="745"/>
                    </a:lnTo>
                    <a:lnTo>
                      <a:pt x="33" y="734"/>
                    </a:lnTo>
                    <a:lnTo>
                      <a:pt x="24" y="722"/>
                    </a:lnTo>
                    <a:lnTo>
                      <a:pt x="17" y="711"/>
                    </a:lnTo>
                    <a:lnTo>
                      <a:pt x="11" y="698"/>
                    </a:lnTo>
                    <a:lnTo>
                      <a:pt x="6" y="684"/>
                    </a:lnTo>
                    <a:lnTo>
                      <a:pt x="3" y="671"/>
                    </a:lnTo>
                    <a:lnTo>
                      <a:pt x="0" y="655"/>
                    </a:lnTo>
                    <a:lnTo>
                      <a:pt x="0" y="641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31"/>
                    </a:lnTo>
                    <a:lnTo>
                      <a:pt x="3" y="116"/>
                    </a:lnTo>
                    <a:lnTo>
                      <a:pt x="6" y="102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24" y="64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6" y="18"/>
                    </a:lnTo>
                    <a:lnTo>
                      <a:pt x="89" y="11"/>
                    </a:lnTo>
                    <a:lnTo>
                      <a:pt x="102" y="6"/>
                    </a:lnTo>
                    <a:lnTo>
                      <a:pt x="116" y="3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41" y="2"/>
                    </a:lnTo>
                    <a:lnTo>
                      <a:pt x="456" y="3"/>
                    </a:lnTo>
                    <a:lnTo>
                      <a:pt x="468" y="6"/>
                    </a:lnTo>
                    <a:lnTo>
                      <a:pt x="483" y="11"/>
                    </a:lnTo>
                    <a:lnTo>
                      <a:pt x="495" y="18"/>
                    </a:lnTo>
                    <a:lnTo>
                      <a:pt x="507" y="26"/>
                    </a:lnTo>
                    <a:lnTo>
                      <a:pt x="518" y="34"/>
                    </a:lnTo>
                    <a:lnTo>
                      <a:pt x="529" y="43"/>
                    </a:lnTo>
                    <a:lnTo>
                      <a:pt x="539" y="53"/>
                    </a:lnTo>
                    <a:lnTo>
                      <a:pt x="546" y="64"/>
                    </a:lnTo>
                    <a:lnTo>
                      <a:pt x="553" y="77"/>
                    </a:lnTo>
                    <a:lnTo>
                      <a:pt x="559" y="89"/>
                    </a:lnTo>
                    <a:lnTo>
                      <a:pt x="564" y="102"/>
                    </a:lnTo>
                    <a:lnTo>
                      <a:pt x="569" y="116"/>
                    </a:lnTo>
                    <a:lnTo>
                      <a:pt x="570" y="131"/>
                    </a:lnTo>
                    <a:lnTo>
                      <a:pt x="572" y="145"/>
                    </a:lnTo>
                    <a:lnTo>
                      <a:pt x="572" y="641"/>
                    </a:lnTo>
                    <a:lnTo>
                      <a:pt x="572" y="641"/>
                    </a:lnTo>
                    <a:lnTo>
                      <a:pt x="570" y="655"/>
                    </a:lnTo>
                    <a:lnTo>
                      <a:pt x="569" y="671"/>
                    </a:lnTo>
                    <a:lnTo>
                      <a:pt x="564" y="684"/>
                    </a:lnTo>
                    <a:lnTo>
                      <a:pt x="559" y="698"/>
                    </a:lnTo>
                    <a:lnTo>
                      <a:pt x="553" y="711"/>
                    </a:lnTo>
                    <a:lnTo>
                      <a:pt x="546" y="722"/>
                    </a:lnTo>
                    <a:lnTo>
                      <a:pt x="539" y="734"/>
                    </a:lnTo>
                    <a:lnTo>
                      <a:pt x="529" y="745"/>
                    </a:lnTo>
                    <a:lnTo>
                      <a:pt x="518" y="754"/>
                    </a:lnTo>
                    <a:lnTo>
                      <a:pt x="507" y="762"/>
                    </a:lnTo>
                    <a:lnTo>
                      <a:pt x="495" y="769"/>
                    </a:lnTo>
                    <a:lnTo>
                      <a:pt x="483" y="775"/>
                    </a:lnTo>
                    <a:lnTo>
                      <a:pt x="468" y="780"/>
                    </a:lnTo>
                    <a:lnTo>
                      <a:pt x="456" y="785"/>
                    </a:lnTo>
                    <a:lnTo>
                      <a:pt x="441" y="786"/>
                    </a:lnTo>
                    <a:lnTo>
                      <a:pt x="425" y="788"/>
                    </a:lnTo>
                    <a:lnTo>
                      <a:pt x="425" y="7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0" name="Freeform 7">
                <a:extLst>
                  <a:ext uri="{FF2B5EF4-FFF2-40B4-BE49-F238E27FC236}">
                    <a16:creationId xmlns:a16="http://schemas.microsoft.com/office/drawing/2014/main" id="{B15BC787-A1C5-D14F-B825-E36926879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032" y="4052889"/>
                <a:ext cx="90615" cy="90615"/>
              </a:xfrm>
              <a:custGeom>
                <a:avLst/>
                <a:gdLst>
                  <a:gd name="T0" fmla="*/ 0 w 344"/>
                  <a:gd name="T1" fmla="*/ 172 h 344"/>
                  <a:gd name="T2" fmla="*/ 3 w 344"/>
                  <a:gd name="T3" fmla="*/ 138 h 344"/>
                  <a:gd name="T4" fmla="*/ 14 w 344"/>
                  <a:gd name="T5" fmla="*/ 105 h 344"/>
                  <a:gd name="T6" fmla="*/ 30 w 344"/>
                  <a:gd name="T7" fmla="*/ 76 h 344"/>
                  <a:gd name="T8" fmla="*/ 51 w 344"/>
                  <a:gd name="T9" fmla="*/ 51 h 344"/>
                  <a:gd name="T10" fmla="*/ 76 w 344"/>
                  <a:gd name="T11" fmla="*/ 30 h 344"/>
                  <a:gd name="T12" fmla="*/ 105 w 344"/>
                  <a:gd name="T13" fmla="*/ 14 h 344"/>
                  <a:gd name="T14" fmla="*/ 137 w 344"/>
                  <a:gd name="T15" fmla="*/ 5 h 344"/>
                  <a:gd name="T16" fmla="*/ 172 w 344"/>
                  <a:gd name="T17" fmla="*/ 0 h 344"/>
                  <a:gd name="T18" fmla="*/ 190 w 344"/>
                  <a:gd name="T19" fmla="*/ 1 h 344"/>
                  <a:gd name="T20" fmla="*/ 223 w 344"/>
                  <a:gd name="T21" fmla="*/ 8 h 344"/>
                  <a:gd name="T22" fmla="*/ 255 w 344"/>
                  <a:gd name="T23" fmla="*/ 21 h 344"/>
                  <a:gd name="T24" fmla="*/ 282 w 344"/>
                  <a:gd name="T25" fmla="*/ 40 h 344"/>
                  <a:gd name="T26" fmla="*/ 304 w 344"/>
                  <a:gd name="T27" fmla="*/ 64 h 344"/>
                  <a:gd name="T28" fmla="*/ 323 w 344"/>
                  <a:gd name="T29" fmla="*/ 91 h 344"/>
                  <a:gd name="T30" fmla="*/ 336 w 344"/>
                  <a:gd name="T31" fmla="*/ 121 h 344"/>
                  <a:gd name="T32" fmla="*/ 344 w 344"/>
                  <a:gd name="T33" fmla="*/ 154 h 344"/>
                  <a:gd name="T34" fmla="*/ 344 w 344"/>
                  <a:gd name="T35" fmla="*/ 172 h 344"/>
                  <a:gd name="T36" fmla="*/ 341 w 344"/>
                  <a:gd name="T37" fmla="*/ 207 h 344"/>
                  <a:gd name="T38" fmla="*/ 331 w 344"/>
                  <a:gd name="T39" fmla="*/ 239 h 344"/>
                  <a:gd name="T40" fmla="*/ 316 w 344"/>
                  <a:gd name="T41" fmla="*/ 269 h 344"/>
                  <a:gd name="T42" fmla="*/ 295 w 344"/>
                  <a:gd name="T43" fmla="*/ 295 h 344"/>
                  <a:gd name="T44" fmla="*/ 269 w 344"/>
                  <a:gd name="T45" fmla="*/ 315 h 344"/>
                  <a:gd name="T46" fmla="*/ 239 w 344"/>
                  <a:gd name="T47" fmla="*/ 331 h 344"/>
                  <a:gd name="T48" fmla="*/ 207 w 344"/>
                  <a:gd name="T49" fmla="*/ 341 h 344"/>
                  <a:gd name="T50" fmla="*/ 172 w 344"/>
                  <a:gd name="T51" fmla="*/ 344 h 344"/>
                  <a:gd name="T52" fmla="*/ 154 w 344"/>
                  <a:gd name="T53" fmla="*/ 344 h 344"/>
                  <a:gd name="T54" fmla="*/ 121 w 344"/>
                  <a:gd name="T55" fmla="*/ 338 h 344"/>
                  <a:gd name="T56" fmla="*/ 91 w 344"/>
                  <a:gd name="T57" fmla="*/ 323 h 344"/>
                  <a:gd name="T58" fmla="*/ 64 w 344"/>
                  <a:gd name="T59" fmla="*/ 306 h 344"/>
                  <a:gd name="T60" fmla="*/ 40 w 344"/>
                  <a:gd name="T61" fmla="*/ 282 h 344"/>
                  <a:gd name="T62" fmla="*/ 21 w 344"/>
                  <a:gd name="T63" fmla="*/ 255 h 344"/>
                  <a:gd name="T64" fmla="*/ 8 w 344"/>
                  <a:gd name="T65" fmla="*/ 225 h 344"/>
                  <a:gd name="T66" fmla="*/ 1 w 344"/>
                  <a:gd name="T67" fmla="*/ 190 h 344"/>
                  <a:gd name="T68" fmla="*/ 0 w 344"/>
                  <a:gd name="T69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4" h="344">
                    <a:moveTo>
                      <a:pt x="0" y="172"/>
                    </a:moveTo>
                    <a:lnTo>
                      <a:pt x="0" y="172"/>
                    </a:lnTo>
                    <a:lnTo>
                      <a:pt x="1" y="154"/>
                    </a:lnTo>
                    <a:lnTo>
                      <a:pt x="3" y="138"/>
                    </a:lnTo>
                    <a:lnTo>
                      <a:pt x="8" y="121"/>
                    </a:lnTo>
                    <a:lnTo>
                      <a:pt x="14" y="105"/>
                    </a:lnTo>
                    <a:lnTo>
                      <a:pt x="21" y="91"/>
                    </a:lnTo>
                    <a:lnTo>
                      <a:pt x="30" y="76"/>
                    </a:lnTo>
                    <a:lnTo>
                      <a:pt x="40" y="64"/>
                    </a:lnTo>
                    <a:lnTo>
                      <a:pt x="51" y="51"/>
                    </a:lnTo>
                    <a:lnTo>
                      <a:pt x="64" y="40"/>
                    </a:lnTo>
                    <a:lnTo>
                      <a:pt x="76" y="30"/>
                    </a:lnTo>
                    <a:lnTo>
                      <a:pt x="91" y="21"/>
                    </a:lnTo>
                    <a:lnTo>
                      <a:pt x="105" y="14"/>
                    </a:lnTo>
                    <a:lnTo>
                      <a:pt x="121" y="8"/>
                    </a:lnTo>
                    <a:lnTo>
                      <a:pt x="137" y="5"/>
                    </a:lnTo>
                    <a:lnTo>
                      <a:pt x="154" y="1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90" y="1"/>
                    </a:lnTo>
                    <a:lnTo>
                      <a:pt x="207" y="5"/>
                    </a:lnTo>
                    <a:lnTo>
                      <a:pt x="223" y="8"/>
                    </a:lnTo>
                    <a:lnTo>
                      <a:pt x="239" y="14"/>
                    </a:lnTo>
                    <a:lnTo>
                      <a:pt x="255" y="21"/>
                    </a:lnTo>
                    <a:lnTo>
                      <a:pt x="269" y="30"/>
                    </a:lnTo>
                    <a:lnTo>
                      <a:pt x="282" y="40"/>
                    </a:lnTo>
                    <a:lnTo>
                      <a:pt x="295" y="51"/>
                    </a:lnTo>
                    <a:lnTo>
                      <a:pt x="304" y="64"/>
                    </a:lnTo>
                    <a:lnTo>
                      <a:pt x="316" y="76"/>
                    </a:lnTo>
                    <a:lnTo>
                      <a:pt x="323" y="91"/>
                    </a:lnTo>
                    <a:lnTo>
                      <a:pt x="331" y="105"/>
                    </a:lnTo>
                    <a:lnTo>
                      <a:pt x="336" y="121"/>
                    </a:lnTo>
                    <a:lnTo>
                      <a:pt x="341" y="138"/>
                    </a:lnTo>
                    <a:lnTo>
                      <a:pt x="344" y="154"/>
                    </a:lnTo>
                    <a:lnTo>
                      <a:pt x="344" y="172"/>
                    </a:lnTo>
                    <a:lnTo>
                      <a:pt x="344" y="172"/>
                    </a:lnTo>
                    <a:lnTo>
                      <a:pt x="344" y="190"/>
                    </a:lnTo>
                    <a:lnTo>
                      <a:pt x="341" y="207"/>
                    </a:lnTo>
                    <a:lnTo>
                      <a:pt x="336" y="225"/>
                    </a:lnTo>
                    <a:lnTo>
                      <a:pt x="331" y="239"/>
                    </a:lnTo>
                    <a:lnTo>
                      <a:pt x="323" y="255"/>
                    </a:lnTo>
                    <a:lnTo>
                      <a:pt x="316" y="269"/>
                    </a:lnTo>
                    <a:lnTo>
                      <a:pt x="304" y="282"/>
                    </a:lnTo>
                    <a:lnTo>
                      <a:pt x="295" y="295"/>
                    </a:lnTo>
                    <a:lnTo>
                      <a:pt x="282" y="306"/>
                    </a:lnTo>
                    <a:lnTo>
                      <a:pt x="269" y="315"/>
                    </a:lnTo>
                    <a:lnTo>
                      <a:pt x="255" y="323"/>
                    </a:lnTo>
                    <a:lnTo>
                      <a:pt x="239" y="331"/>
                    </a:lnTo>
                    <a:lnTo>
                      <a:pt x="223" y="338"/>
                    </a:lnTo>
                    <a:lnTo>
                      <a:pt x="207" y="341"/>
                    </a:lnTo>
                    <a:lnTo>
                      <a:pt x="190" y="344"/>
                    </a:lnTo>
                    <a:lnTo>
                      <a:pt x="172" y="344"/>
                    </a:lnTo>
                    <a:lnTo>
                      <a:pt x="172" y="344"/>
                    </a:lnTo>
                    <a:lnTo>
                      <a:pt x="154" y="344"/>
                    </a:lnTo>
                    <a:lnTo>
                      <a:pt x="137" y="341"/>
                    </a:lnTo>
                    <a:lnTo>
                      <a:pt x="121" y="338"/>
                    </a:lnTo>
                    <a:lnTo>
                      <a:pt x="105" y="331"/>
                    </a:lnTo>
                    <a:lnTo>
                      <a:pt x="91" y="323"/>
                    </a:lnTo>
                    <a:lnTo>
                      <a:pt x="76" y="315"/>
                    </a:lnTo>
                    <a:lnTo>
                      <a:pt x="64" y="306"/>
                    </a:lnTo>
                    <a:lnTo>
                      <a:pt x="51" y="295"/>
                    </a:lnTo>
                    <a:lnTo>
                      <a:pt x="40" y="282"/>
                    </a:lnTo>
                    <a:lnTo>
                      <a:pt x="30" y="269"/>
                    </a:lnTo>
                    <a:lnTo>
                      <a:pt x="21" y="255"/>
                    </a:lnTo>
                    <a:lnTo>
                      <a:pt x="14" y="239"/>
                    </a:lnTo>
                    <a:lnTo>
                      <a:pt x="8" y="225"/>
                    </a:lnTo>
                    <a:lnTo>
                      <a:pt x="3" y="207"/>
                    </a:lnTo>
                    <a:lnTo>
                      <a:pt x="1" y="190"/>
                    </a:lnTo>
                    <a:lnTo>
                      <a:pt x="0" y="172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023602-1920-7047-AE64-1CD395DB9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022" y="3344461"/>
            <a:ext cx="2213820" cy="1959359"/>
          </a:xfrm>
          <a:prstGeom prst="rect">
            <a:avLst/>
          </a:prstGeom>
        </p:spPr>
      </p:pic>
      <p:sp>
        <p:nvSpPr>
          <p:cNvPr id="25" name="Up Arrow 24">
            <a:extLst>
              <a:ext uri="{FF2B5EF4-FFF2-40B4-BE49-F238E27FC236}">
                <a16:creationId xmlns:a16="http://schemas.microsoft.com/office/drawing/2014/main" id="{8574988B-7184-FA46-9FDA-85C5F1FB2EF0}"/>
              </a:ext>
            </a:extLst>
          </p:cNvPr>
          <p:cNvSpPr/>
          <p:nvPr/>
        </p:nvSpPr>
        <p:spPr>
          <a:xfrm>
            <a:off x="6180559" y="4217594"/>
            <a:ext cx="297820" cy="793903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B76C7571-D2F2-3841-9CF9-5A62AC353C0C}"/>
              </a:ext>
            </a:extLst>
          </p:cNvPr>
          <p:cNvSpPr/>
          <p:nvPr/>
        </p:nvSpPr>
        <p:spPr>
          <a:xfrm>
            <a:off x="7846557" y="3331859"/>
            <a:ext cx="297820" cy="88573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85D447BF-59B1-2F49-BEF2-429A21F2A822}"/>
              </a:ext>
            </a:extLst>
          </p:cNvPr>
          <p:cNvGrpSpPr>
            <a:grpSpLocks noChangeAspect="1"/>
          </p:cNvGrpSpPr>
          <p:nvPr/>
        </p:nvGrpSpPr>
        <p:grpSpPr>
          <a:xfrm>
            <a:off x="6117706" y="3306472"/>
            <a:ext cx="1984788" cy="1199605"/>
            <a:chOff x="2759429" y="961658"/>
            <a:chExt cx="2091380" cy="1264029"/>
          </a:xfrm>
        </p:grpSpPr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D4962385-2318-C74C-B3CB-8A55017E26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9854" y="1001687"/>
              <a:ext cx="1224000" cy="122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33"/>
            </a:p>
          </p:txBody>
        </p:sp>
        <p:grpSp>
          <p:nvGrpSpPr>
            <p:cNvPr id="670" name="Group 669">
              <a:extLst>
                <a:ext uri="{FF2B5EF4-FFF2-40B4-BE49-F238E27FC236}">
                  <a16:creationId xmlns:a16="http://schemas.microsoft.com/office/drawing/2014/main" id="{C04370E9-A72A-0B4B-AE9D-F20013E03570}"/>
                </a:ext>
              </a:extLst>
            </p:cNvPr>
            <p:cNvGrpSpPr/>
            <p:nvPr/>
          </p:nvGrpSpPr>
          <p:grpSpPr>
            <a:xfrm>
              <a:off x="2759429" y="961658"/>
              <a:ext cx="2091380" cy="1070208"/>
              <a:chOff x="5232965" y="2147848"/>
              <a:chExt cx="2091380" cy="1070208"/>
            </a:xfrm>
          </p:grpSpPr>
          <p:sp>
            <p:nvSpPr>
              <p:cNvPr id="671" name="TextBox 670">
                <a:extLst>
                  <a:ext uri="{FF2B5EF4-FFF2-40B4-BE49-F238E27FC236}">
                    <a16:creationId xmlns:a16="http://schemas.microsoft.com/office/drawing/2014/main" id="{AA467273-374E-0746-AC9F-1FD4DFC5ED05}"/>
                  </a:ext>
                </a:extLst>
              </p:cNvPr>
              <p:cNvSpPr txBox="1"/>
              <p:nvPr/>
            </p:nvSpPr>
            <p:spPr>
              <a:xfrm>
                <a:off x="5266433" y="2147848"/>
                <a:ext cx="2057912" cy="10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39"/>
                <a:r>
                  <a:rPr lang="en-US" sz="3200" b="1">
                    <a:solidFill>
                      <a:schemeClr val="bg2"/>
                    </a:solidFill>
                    <a:latin typeface="CiscoSansTT" panose="020B0503020201020303" pitchFamily="34" charset="0"/>
                    <a:cs typeface="CiscoSansTT" panose="020B0503020201020303" pitchFamily="34" charset="0"/>
                  </a:rPr>
                  <a:t> </a:t>
                </a:r>
                <a:r>
                  <a:rPr lang="en-US" sz="1400" b="1">
                    <a:solidFill>
                      <a:schemeClr val="bg2"/>
                    </a:solidFill>
                    <a:latin typeface="CiscoSansTT" panose="020B0503020201020303" pitchFamily="34" charset="0"/>
                    <a:cs typeface="CiscoSansTT" panose="020B0503020201020303" pitchFamily="34" charset="0"/>
                  </a:rPr>
                  <a:t>Flex UP</a:t>
                </a:r>
              </a:p>
              <a:p>
                <a:pPr algn="ctr" defTabSz="1219139"/>
                <a:r>
                  <a:rPr lang="en-US" sz="1400" b="1">
                    <a:solidFill>
                      <a:schemeClr val="bg2"/>
                    </a:solidFill>
                    <a:latin typeface="CiscoSansTT" panose="020B0503020201020303" pitchFamily="34" charset="0"/>
                    <a:cs typeface="CiscoSansTT" panose="020B0503020201020303" pitchFamily="34" charset="0"/>
                  </a:rPr>
                  <a:t>And</a:t>
                </a:r>
              </a:p>
              <a:p>
                <a:pPr algn="ctr" defTabSz="1219139"/>
                <a:r>
                  <a:rPr lang="en-US" sz="1400" b="1">
                    <a:solidFill>
                      <a:schemeClr val="bg2"/>
                    </a:solidFill>
                    <a:latin typeface="CiscoSansTT" panose="020B0503020201020303" pitchFamily="34" charset="0"/>
                    <a:cs typeface="CiscoSansTT" panose="020B0503020201020303" pitchFamily="34" charset="0"/>
                  </a:rPr>
                  <a:t>Flex down</a:t>
                </a:r>
                <a:endParaRPr lang="en-US" sz="1400">
                  <a:solidFill>
                    <a:schemeClr val="bg2"/>
                  </a:solidFill>
                  <a:latin typeface="CiscoSansTT ExtraLight"/>
                </a:endParaRPr>
              </a:p>
            </p:txBody>
          </p:sp>
          <p:sp>
            <p:nvSpPr>
              <p:cNvPr id="672" name="TextBox 671">
                <a:extLst>
                  <a:ext uri="{FF2B5EF4-FFF2-40B4-BE49-F238E27FC236}">
                    <a16:creationId xmlns:a16="http://schemas.microsoft.com/office/drawing/2014/main" id="{578885E5-D120-5842-A77E-F98B4422990B}"/>
                  </a:ext>
                </a:extLst>
              </p:cNvPr>
              <p:cNvSpPr txBox="1"/>
              <p:nvPr/>
            </p:nvSpPr>
            <p:spPr>
              <a:xfrm>
                <a:off x="5232965" y="2499156"/>
                <a:ext cx="2057912" cy="38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39"/>
                <a:endParaRPr lang="en-US" sz="1777">
                  <a:solidFill>
                    <a:schemeClr val="bg2"/>
                  </a:solidFill>
                  <a:latin typeface="CiscoSansTT ExtraLight"/>
                </a:endParaRPr>
              </a:p>
            </p:txBody>
          </p:sp>
          <p:sp>
            <p:nvSpPr>
              <p:cNvPr id="673" name="TextBox 672">
                <a:extLst>
                  <a:ext uri="{FF2B5EF4-FFF2-40B4-BE49-F238E27FC236}">
                    <a16:creationId xmlns:a16="http://schemas.microsoft.com/office/drawing/2014/main" id="{EB163FF2-EB24-F540-A947-7B42A8C6A171}"/>
                  </a:ext>
                </a:extLst>
              </p:cNvPr>
              <p:cNvSpPr txBox="1"/>
              <p:nvPr/>
            </p:nvSpPr>
            <p:spPr>
              <a:xfrm>
                <a:off x="5257469" y="2180839"/>
                <a:ext cx="2057912" cy="44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39"/>
                <a:r>
                  <a:rPr lang="en-US" sz="1423">
                    <a:solidFill>
                      <a:schemeClr val="bg2"/>
                    </a:solidFill>
                    <a:latin typeface="CiscoSansTT ExtraLight"/>
                  </a:rPr>
                  <a:t/>
                </a:r>
                <a:br>
                  <a:rPr lang="en-US" sz="1423">
                    <a:solidFill>
                      <a:schemeClr val="bg2"/>
                    </a:solidFill>
                    <a:latin typeface="CiscoSansTT ExtraLight"/>
                  </a:rPr>
                </a:br>
                <a:endParaRPr lang="en-US" sz="711">
                  <a:solidFill>
                    <a:schemeClr val="bg2"/>
                  </a:solidFill>
                  <a:latin typeface="CiscoSansTT ExtraLight"/>
                </a:endParaRPr>
              </a:p>
            </p:txBody>
          </p:sp>
        </p:grpSp>
      </p:grpSp>
      <p:sp>
        <p:nvSpPr>
          <p:cNvPr id="674" name="Up Arrow 673">
            <a:extLst>
              <a:ext uri="{FF2B5EF4-FFF2-40B4-BE49-F238E27FC236}">
                <a16:creationId xmlns:a16="http://schemas.microsoft.com/office/drawing/2014/main" id="{6732985C-8A8B-FF4A-9C50-AB96C488844C}"/>
              </a:ext>
            </a:extLst>
          </p:cNvPr>
          <p:cNvSpPr/>
          <p:nvPr/>
        </p:nvSpPr>
        <p:spPr>
          <a:xfrm>
            <a:off x="663545" y="4299422"/>
            <a:ext cx="297820" cy="837493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285AA1-D02D-1C48-8067-976C08CC0FED}"/>
              </a:ext>
            </a:extLst>
          </p:cNvPr>
          <p:cNvSpPr/>
          <p:nvPr/>
        </p:nvSpPr>
        <p:spPr>
          <a:xfrm>
            <a:off x="441335" y="1700079"/>
            <a:ext cx="5432629" cy="128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u="sng">
                <a:solidFill>
                  <a:schemeClr val="tx2"/>
                </a:solidFill>
              </a:rPr>
              <a:t>Committed</a:t>
            </a:r>
          </a:p>
          <a:p>
            <a:r>
              <a:rPr lang="en-US" sz="1867">
                <a:solidFill>
                  <a:schemeClr val="tx2"/>
                </a:solidFill>
              </a:rPr>
              <a:t>The number of licenses that will stay constant throughout the term, unless a commerce transaction is made to increase the quantity.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64AEF-2C12-1146-B7B2-59BA051D043F}"/>
              </a:ext>
            </a:extLst>
          </p:cNvPr>
          <p:cNvSpPr/>
          <p:nvPr/>
        </p:nvSpPr>
        <p:spPr>
          <a:xfrm>
            <a:off x="5954373" y="1442377"/>
            <a:ext cx="5047469" cy="165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u="sng">
                <a:solidFill>
                  <a:schemeClr val="tx2"/>
                </a:solidFill>
              </a:rPr>
              <a:t>Uncommitted</a:t>
            </a:r>
            <a:r>
              <a:rPr lang="en-US" sz="2133">
                <a:solidFill>
                  <a:schemeClr val="tx2"/>
                </a:solidFill>
              </a:rPr>
              <a:t> </a:t>
            </a:r>
          </a:p>
          <a:p>
            <a:r>
              <a:rPr lang="en-US" sz="1867">
                <a:solidFill>
                  <a:schemeClr val="tx2"/>
                </a:solidFill>
              </a:rPr>
              <a:t>Provisioned in control hub, and will be billed on usage in arrears. Uncommitted are allowed to change “Flex up and Flex down” and will incur an additional 10% cost. </a:t>
            </a:r>
            <a:r>
              <a:rPr lang="en-US" sz="2400">
                <a:solidFill>
                  <a:schemeClr val="tx2"/>
                </a:solidFill>
                <a:latin typeface="CiscoSansTT ExtraLight" panose="020B0303020201020303" pitchFamily="34" charset="0"/>
              </a:rPr>
              <a:t>​</a:t>
            </a:r>
            <a:endParaRPr lang="en-US" sz="2400">
              <a:solidFill>
                <a:schemeClr val="tx2"/>
              </a:solidFill>
              <a:latin typeface="Segoe UI"/>
            </a:endParaRPr>
          </a:p>
        </p:txBody>
      </p: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47AD512C-9811-5D42-B5AD-5E05774DE593}"/>
              </a:ext>
            </a:extLst>
          </p:cNvPr>
          <p:cNvGrpSpPr>
            <a:grpSpLocks noChangeAspect="1"/>
          </p:cNvGrpSpPr>
          <p:nvPr/>
        </p:nvGrpSpPr>
        <p:grpSpPr>
          <a:xfrm>
            <a:off x="153390" y="3367650"/>
            <a:ext cx="1370341" cy="827125"/>
            <a:chOff x="2536416" y="1015407"/>
            <a:chExt cx="2057912" cy="1242135"/>
          </a:xfrm>
        </p:grpSpPr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856BAEC6-5019-474C-938B-6B73BDAEA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3373" y="1033542"/>
              <a:ext cx="1223999" cy="122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33"/>
            </a:p>
          </p:txBody>
        </p:sp>
        <p:sp>
          <p:nvSpPr>
            <p:cNvPr id="678" name="TextBox 677">
              <a:extLst>
                <a:ext uri="{FF2B5EF4-FFF2-40B4-BE49-F238E27FC236}">
                  <a16:creationId xmlns:a16="http://schemas.microsoft.com/office/drawing/2014/main" id="{1E8FF0FE-52C0-344A-BF67-7A3002EDDDD8}"/>
                </a:ext>
              </a:extLst>
            </p:cNvPr>
            <p:cNvSpPr txBox="1"/>
            <p:nvPr/>
          </p:nvSpPr>
          <p:spPr>
            <a:xfrm>
              <a:off x="2536416" y="1015407"/>
              <a:ext cx="2057912" cy="878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39"/>
              <a:r>
                <a:rPr lang="en-US" sz="1400" b="1">
                  <a:solidFill>
                    <a:schemeClr val="bg2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Only add</a:t>
              </a:r>
              <a:r>
                <a:rPr lang="en-US" sz="3200" b="1">
                  <a:solidFill>
                    <a:schemeClr val="bg2"/>
                  </a:solidFill>
                  <a:latin typeface="CiscoSansTT" panose="020B0503020201020303" pitchFamily="34" charset="0"/>
                  <a:cs typeface="CiscoSansTT" panose="020B0503020201020303" pitchFamily="34" charset="0"/>
                </a:rPr>
                <a:t> </a:t>
              </a:r>
            </a:p>
          </p:txBody>
        </p:sp>
      </p:grpSp>
      <p:sp>
        <p:nvSpPr>
          <p:cNvPr id="681" name="Freeform 6">
            <a:extLst>
              <a:ext uri="{FF2B5EF4-FFF2-40B4-BE49-F238E27FC236}">
                <a16:creationId xmlns:a16="http://schemas.microsoft.com/office/drawing/2014/main" id="{F142A93C-89AE-E84C-A5D3-9296D75BD19E}"/>
              </a:ext>
            </a:extLst>
          </p:cNvPr>
          <p:cNvSpPr>
            <a:spLocks/>
          </p:cNvSpPr>
          <p:nvPr/>
        </p:nvSpPr>
        <p:spPr bwMode="auto">
          <a:xfrm>
            <a:off x="760503" y="3916599"/>
            <a:ext cx="156115" cy="213776"/>
          </a:xfrm>
          <a:custGeom>
            <a:avLst/>
            <a:gdLst>
              <a:gd name="T0" fmla="*/ 145 w 572"/>
              <a:gd name="T1" fmla="*/ 788 h 788"/>
              <a:gd name="T2" fmla="*/ 130 w 572"/>
              <a:gd name="T3" fmla="*/ 786 h 788"/>
              <a:gd name="T4" fmla="*/ 102 w 572"/>
              <a:gd name="T5" fmla="*/ 780 h 788"/>
              <a:gd name="T6" fmla="*/ 76 w 572"/>
              <a:gd name="T7" fmla="*/ 769 h 788"/>
              <a:gd name="T8" fmla="*/ 52 w 572"/>
              <a:gd name="T9" fmla="*/ 754 h 788"/>
              <a:gd name="T10" fmla="*/ 33 w 572"/>
              <a:gd name="T11" fmla="*/ 734 h 788"/>
              <a:gd name="T12" fmla="*/ 17 w 572"/>
              <a:gd name="T13" fmla="*/ 711 h 788"/>
              <a:gd name="T14" fmla="*/ 6 w 572"/>
              <a:gd name="T15" fmla="*/ 684 h 788"/>
              <a:gd name="T16" fmla="*/ 0 w 572"/>
              <a:gd name="T17" fmla="*/ 655 h 788"/>
              <a:gd name="T18" fmla="*/ 0 w 572"/>
              <a:gd name="T19" fmla="*/ 145 h 788"/>
              <a:gd name="T20" fmla="*/ 0 w 572"/>
              <a:gd name="T21" fmla="*/ 131 h 788"/>
              <a:gd name="T22" fmla="*/ 6 w 572"/>
              <a:gd name="T23" fmla="*/ 102 h 788"/>
              <a:gd name="T24" fmla="*/ 17 w 572"/>
              <a:gd name="T25" fmla="*/ 77 h 788"/>
              <a:gd name="T26" fmla="*/ 33 w 572"/>
              <a:gd name="T27" fmla="*/ 53 h 788"/>
              <a:gd name="T28" fmla="*/ 52 w 572"/>
              <a:gd name="T29" fmla="*/ 34 h 788"/>
              <a:gd name="T30" fmla="*/ 76 w 572"/>
              <a:gd name="T31" fmla="*/ 18 h 788"/>
              <a:gd name="T32" fmla="*/ 102 w 572"/>
              <a:gd name="T33" fmla="*/ 6 h 788"/>
              <a:gd name="T34" fmla="*/ 130 w 572"/>
              <a:gd name="T35" fmla="*/ 2 h 788"/>
              <a:gd name="T36" fmla="*/ 425 w 572"/>
              <a:gd name="T37" fmla="*/ 0 h 788"/>
              <a:gd name="T38" fmla="*/ 441 w 572"/>
              <a:gd name="T39" fmla="*/ 2 h 788"/>
              <a:gd name="T40" fmla="*/ 468 w 572"/>
              <a:gd name="T41" fmla="*/ 6 h 788"/>
              <a:gd name="T42" fmla="*/ 495 w 572"/>
              <a:gd name="T43" fmla="*/ 18 h 788"/>
              <a:gd name="T44" fmla="*/ 518 w 572"/>
              <a:gd name="T45" fmla="*/ 34 h 788"/>
              <a:gd name="T46" fmla="*/ 539 w 572"/>
              <a:gd name="T47" fmla="*/ 53 h 788"/>
              <a:gd name="T48" fmla="*/ 553 w 572"/>
              <a:gd name="T49" fmla="*/ 77 h 788"/>
              <a:gd name="T50" fmla="*/ 564 w 572"/>
              <a:gd name="T51" fmla="*/ 102 h 788"/>
              <a:gd name="T52" fmla="*/ 570 w 572"/>
              <a:gd name="T53" fmla="*/ 131 h 788"/>
              <a:gd name="T54" fmla="*/ 572 w 572"/>
              <a:gd name="T55" fmla="*/ 641 h 788"/>
              <a:gd name="T56" fmla="*/ 570 w 572"/>
              <a:gd name="T57" fmla="*/ 655 h 788"/>
              <a:gd name="T58" fmla="*/ 564 w 572"/>
              <a:gd name="T59" fmla="*/ 684 h 788"/>
              <a:gd name="T60" fmla="*/ 553 w 572"/>
              <a:gd name="T61" fmla="*/ 711 h 788"/>
              <a:gd name="T62" fmla="*/ 539 w 572"/>
              <a:gd name="T63" fmla="*/ 734 h 788"/>
              <a:gd name="T64" fmla="*/ 518 w 572"/>
              <a:gd name="T65" fmla="*/ 754 h 788"/>
              <a:gd name="T66" fmla="*/ 495 w 572"/>
              <a:gd name="T67" fmla="*/ 769 h 788"/>
              <a:gd name="T68" fmla="*/ 468 w 572"/>
              <a:gd name="T69" fmla="*/ 780 h 788"/>
              <a:gd name="T70" fmla="*/ 441 w 572"/>
              <a:gd name="T71" fmla="*/ 786 h 788"/>
              <a:gd name="T72" fmla="*/ 425 w 572"/>
              <a:gd name="T73" fmla="*/ 788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2" h="788">
                <a:moveTo>
                  <a:pt x="425" y="788"/>
                </a:moveTo>
                <a:lnTo>
                  <a:pt x="145" y="788"/>
                </a:lnTo>
                <a:lnTo>
                  <a:pt x="145" y="788"/>
                </a:lnTo>
                <a:lnTo>
                  <a:pt x="130" y="786"/>
                </a:lnTo>
                <a:lnTo>
                  <a:pt x="116" y="785"/>
                </a:lnTo>
                <a:lnTo>
                  <a:pt x="102" y="780"/>
                </a:lnTo>
                <a:lnTo>
                  <a:pt x="89" y="775"/>
                </a:lnTo>
                <a:lnTo>
                  <a:pt x="76" y="769"/>
                </a:lnTo>
                <a:lnTo>
                  <a:pt x="63" y="762"/>
                </a:lnTo>
                <a:lnTo>
                  <a:pt x="52" y="754"/>
                </a:lnTo>
                <a:lnTo>
                  <a:pt x="43" y="745"/>
                </a:lnTo>
                <a:lnTo>
                  <a:pt x="33" y="734"/>
                </a:lnTo>
                <a:lnTo>
                  <a:pt x="24" y="722"/>
                </a:lnTo>
                <a:lnTo>
                  <a:pt x="17" y="711"/>
                </a:lnTo>
                <a:lnTo>
                  <a:pt x="11" y="698"/>
                </a:lnTo>
                <a:lnTo>
                  <a:pt x="6" y="684"/>
                </a:lnTo>
                <a:lnTo>
                  <a:pt x="3" y="671"/>
                </a:lnTo>
                <a:lnTo>
                  <a:pt x="0" y="655"/>
                </a:lnTo>
                <a:lnTo>
                  <a:pt x="0" y="641"/>
                </a:lnTo>
                <a:lnTo>
                  <a:pt x="0" y="145"/>
                </a:lnTo>
                <a:lnTo>
                  <a:pt x="0" y="145"/>
                </a:lnTo>
                <a:lnTo>
                  <a:pt x="0" y="131"/>
                </a:lnTo>
                <a:lnTo>
                  <a:pt x="3" y="116"/>
                </a:lnTo>
                <a:lnTo>
                  <a:pt x="6" y="102"/>
                </a:lnTo>
                <a:lnTo>
                  <a:pt x="11" y="89"/>
                </a:lnTo>
                <a:lnTo>
                  <a:pt x="17" y="77"/>
                </a:lnTo>
                <a:lnTo>
                  <a:pt x="24" y="64"/>
                </a:lnTo>
                <a:lnTo>
                  <a:pt x="33" y="53"/>
                </a:lnTo>
                <a:lnTo>
                  <a:pt x="43" y="43"/>
                </a:lnTo>
                <a:lnTo>
                  <a:pt x="52" y="34"/>
                </a:lnTo>
                <a:lnTo>
                  <a:pt x="63" y="26"/>
                </a:lnTo>
                <a:lnTo>
                  <a:pt x="76" y="18"/>
                </a:lnTo>
                <a:lnTo>
                  <a:pt x="89" y="11"/>
                </a:lnTo>
                <a:lnTo>
                  <a:pt x="102" y="6"/>
                </a:lnTo>
                <a:lnTo>
                  <a:pt x="116" y="3"/>
                </a:lnTo>
                <a:lnTo>
                  <a:pt x="130" y="2"/>
                </a:lnTo>
                <a:lnTo>
                  <a:pt x="145" y="0"/>
                </a:lnTo>
                <a:lnTo>
                  <a:pt x="425" y="0"/>
                </a:lnTo>
                <a:lnTo>
                  <a:pt x="425" y="0"/>
                </a:lnTo>
                <a:lnTo>
                  <a:pt x="441" y="2"/>
                </a:lnTo>
                <a:lnTo>
                  <a:pt x="456" y="3"/>
                </a:lnTo>
                <a:lnTo>
                  <a:pt x="468" y="6"/>
                </a:lnTo>
                <a:lnTo>
                  <a:pt x="483" y="11"/>
                </a:lnTo>
                <a:lnTo>
                  <a:pt x="495" y="18"/>
                </a:lnTo>
                <a:lnTo>
                  <a:pt x="507" y="26"/>
                </a:lnTo>
                <a:lnTo>
                  <a:pt x="518" y="34"/>
                </a:lnTo>
                <a:lnTo>
                  <a:pt x="529" y="43"/>
                </a:lnTo>
                <a:lnTo>
                  <a:pt x="539" y="53"/>
                </a:lnTo>
                <a:lnTo>
                  <a:pt x="546" y="64"/>
                </a:lnTo>
                <a:lnTo>
                  <a:pt x="553" y="77"/>
                </a:lnTo>
                <a:lnTo>
                  <a:pt x="559" y="89"/>
                </a:lnTo>
                <a:lnTo>
                  <a:pt x="564" y="102"/>
                </a:lnTo>
                <a:lnTo>
                  <a:pt x="569" y="116"/>
                </a:lnTo>
                <a:lnTo>
                  <a:pt x="570" y="131"/>
                </a:lnTo>
                <a:lnTo>
                  <a:pt x="572" y="145"/>
                </a:lnTo>
                <a:lnTo>
                  <a:pt x="572" y="641"/>
                </a:lnTo>
                <a:lnTo>
                  <a:pt x="572" y="641"/>
                </a:lnTo>
                <a:lnTo>
                  <a:pt x="570" y="655"/>
                </a:lnTo>
                <a:lnTo>
                  <a:pt x="569" y="671"/>
                </a:lnTo>
                <a:lnTo>
                  <a:pt x="564" y="684"/>
                </a:lnTo>
                <a:lnTo>
                  <a:pt x="559" y="698"/>
                </a:lnTo>
                <a:lnTo>
                  <a:pt x="553" y="711"/>
                </a:lnTo>
                <a:lnTo>
                  <a:pt x="546" y="722"/>
                </a:lnTo>
                <a:lnTo>
                  <a:pt x="539" y="734"/>
                </a:lnTo>
                <a:lnTo>
                  <a:pt x="529" y="745"/>
                </a:lnTo>
                <a:lnTo>
                  <a:pt x="518" y="754"/>
                </a:lnTo>
                <a:lnTo>
                  <a:pt x="507" y="762"/>
                </a:lnTo>
                <a:lnTo>
                  <a:pt x="495" y="769"/>
                </a:lnTo>
                <a:lnTo>
                  <a:pt x="483" y="775"/>
                </a:lnTo>
                <a:lnTo>
                  <a:pt x="468" y="780"/>
                </a:lnTo>
                <a:lnTo>
                  <a:pt x="456" y="785"/>
                </a:lnTo>
                <a:lnTo>
                  <a:pt x="441" y="786"/>
                </a:lnTo>
                <a:lnTo>
                  <a:pt x="425" y="788"/>
                </a:lnTo>
                <a:lnTo>
                  <a:pt x="425" y="7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82" name="Freeform 7">
            <a:extLst>
              <a:ext uri="{FF2B5EF4-FFF2-40B4-BE49-F238E27FC236}">
                <a16:creationId xmlns:a16="http://schemas.microsoft.com/office/drawing/2014/main" id="{4CEF43F9-1EB1-F24C-9DEB-DFDD9FBFAEEC}"/>
              </a:ext>
            </a:extLst>
          </p:cNvPr>
          <p:cNvSpPr>
            <a:spLocks/>
          </p:cNvSpPr>
          <p:nvPr/>
        </p:nvSpPr>
        <p:spPr bwMode="auto">
          <a:xfrm flipH="1" flipV="1">
            <a:off x="808081" y="3849602"/>
            <a:ext cx="60959" cy="60959"/>
          </a:xfrm>
          <a:custGeom>
            <a:avLst/>
            <a:gdLst>
              <a:gd name="T0" fmla="*/ 0 w 344"/>
              <a:gd name="T1" fmla="*/ 172 h 344"/>
              <a:gd name="T2" fmla="*/ 3 w 344"/>
              <a:gd name="T3" fmla="*/ 138 h 344"/>
              <a:gd name="T4" fmla="*/ 14 w 344"/>
              <a:gd name="T5" fmla="*/ 105 h 344"/>
              <a:gd name="T6" fmla="*/ 30 w 344"/>
              <a:gd name="T7" fmla="*/ 76 h 344"/>
              <a:gd name="T8" fmla="*/ 51 w 344"/>
              <a:gd name="T9" fmla="*/ 51 h 344"/>
              <a:gd name="T10" fmla="*/ 76 w 344"/>
              <a:gd name="T11" fmla="*/ 30 h 344"/>
              <a:gd name="T12" fmla="*/ 105 w 344"/>
              <a:gd name="T13" fmla="*/ 14 h 344"/>
              <a:gd name="T14" fmla="*/ 137 w 344"/>
              <a:gd name="T15" fmla="*/ 5 h 344"/>
              <a:gd name="T16" fmla="*/ 172 w 344"/>
              <a:gd name="T17" fmla="*/ 0 h 344"/>
              <a:gd name="T18" fmla="*/ 190 w 344"/>
              <a:gd name="T19" fmla="*/ 1 h 344"/>
              <a:gd name="T20" fmla="*/ 223 w 344"/>
              <a:gd name="T21" fmla="*/ 8 h 344"/>
              <a:gd name="T22" fmla="*/ 255 w 344"/>
              <a:gd name="T23" fmla="*/ 21 h 344"/>
              <a:gd name="T24" fmla="*/ 282 w 344"/>
              <a:gd name="T25" fmla="*/ 40 h 344"/>
              <a:gd name="T26" fmla="*/ 304 w 344"/>
              <a:gd name="T27" fmla="*/ 64 h 344"/>
              <a:gd name="T28" fmla="*/ 323 w 344"/>
              <a:gd name="T29" fmla="*/ 91 h 344"/>
              <a:gd name="T30" fmla="*/ 336 w 344"/>
              <a:gd name="T31" fmla="*/ 121 h 344"/>
              <a:gd name="T32" fmla="*/ 344 w 344"/>
              <a:gd name="T33" fmla="*/ 154 h 344"/>
              <a:gd name="T34" fmla="*/ 344 w 344"/>
              <a:gd name="T35" fmla="*/ 172 h 344"/>
              <a:gd name="T36" fmla="*/ 341 w 344"/>
              <a:gd name="T37" fmla="*/ 207 h 344"/>
              <a:gd name="T38" fmla="*/ 331 w 344"/>
              <a:gd name="T39" fmla="*/ 239 h 344"/>
              <a:gd name="T40" fmla="*/ 316 w 344"/>
              <a:gd name="T41" fmla="*/ 269 h 344"/>
              <a:gd name="T42" fmla="*/ 295 w 344"/>
              <a:gd name="T43" fmla="*/ 295 h 344"/>
              <a:gd name="T44" fmla="*/ 269 w 344"/>
              <a:gd name="T45" fmla="*/ 315 h 344"/>
              <a:gd name="T46" fmla="*/ 239 w 344"/>
              <a:gd name="T47" fmla="*/ 331 h 344"/>
              <a:gd name="T48" fmla="*/ 207 w 344"/>
              <a:gd name="T49" fmla="*/ 341 h 344"/>
              <a:gd name="T50" fmla="*/ 172 w 344"/>
              <a:gd name="T51" fmla="*/ 344 h 344"/>
              <a:gd name="T52" fmla="*/ 154 w 344"/>
              <a:gd name="T53" fmla="*/ 344 h 344"/>
              <a:gd name="T54" fmla="*/ 121 w 344"/>
              <a:gd name="T55" fmla="*/ 338 h 344"/>
              <a:gd name="T56" fmla="*/ 91 w 344"/>
              <a:gd name="T57" fmla="*/ 323 h 344"/>
              <a:gd name="T58" fmla="*/ 64 w 344"/>
              <a:gd name="T59" fmla="*/ 306 h 344"/>
              <a:gd name="T60" fmla="*/ 40 w 344"/>
              <a:gd name="T61" fmla="*/ 282 h 344"/>
              <a:gd name="T62" fmla="*/ 21 w 344"/>
              <a:gd name="T63" fmla="*/ 255 h 344"/>
              <a:gd name="T64" fmla="*/ 8 w 344"/>
              <a:gd name="T65" fmla="*/ 225 h 344"/>
              <a:gd name="T66" fmla="*/ 1 w 344"/>
              <a:gd name="T67" fmla="*/ 190 h 344"/>
              <a:gd name="T68" fmla="*/ 0 w 344"/>
              <a:gd name="T69" fmla="*/ 17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4" h="344">
                <a:moveTo>
                  <a:pt x="0" y="172"/>
                </a:moveTo>
                <a:lnTo>
                  <a:pt x="0" y="172"/>
                </a:lnTo>
                <a:lnTo>
                  <a:pt x="1" y="154"/>
                </a:lnTo>
                <a:lnTo>
                  <a:pt x="3" y="138"/>
                </a:lnTo>
                <a:lnTo>
                  <a:pt x="8" y="121"/>
                </a:lnTo>
                <a:lnTo>
                  <a:pt x="14" y="105"/>
                </a:lnTo>
                <a:lnTo>
                  <a:pt x="21" y="91"/>
                </a:lnTo>
                <a:lnTo>
                  <a:pt x="30" y="76"/>
                </a:lnTo>
                <a:lnTo>
                  <a:pt x="40" y="64"/>
                </a:lnTo>
                <a:lnTo>
                  <a:pt x="51" y="51"/>
                </a:lnTo>
                <a:lnTo>
                  <a:pt x="64" y="40"/>
                </a:lnTo>
                <a:lnTo>
                  <a:pt x="76" y="30"/>
                </a:lnTo>
                <a:lnTo>
                  <a:pt x="91" y="21"/>
                </a:lnTo>
                <a:lnTo>
                  <a:pt x="105" y="14"/>
                </a:lnTo>
                <a:lnTo>
                  <a:pt x="121" y="8"/>
                </a:lnTo>
                <a:lnTo>
                  <a:pt x="137" y="5"/>
                </a:lnTo>
                <a:lnTo>
                  <a:pt x="154" y="1"/>
                </a:lnTo>
                <a:lnTo>
                  <a:pt x="172" y="0"/>
                </a:lnTo>
                <a:lnTo>
                  <a:pt x="172" y="0"/>
                </a:lnTo>
                <a:lnTo>
                  <a:pt x="190" y="1"/>
                </a:lnTo>
                <a:lnTo>
                  <a:pt x="207" y="5"/>
                </a:lnTo>
                <a:lnTo>
                  <a:pt x="223" y="8"/>
                </a:lnTo>
                <a:lnTo>
                  <a:pt x="239" y="14"/>
                </a:lnTo>
                <a:lnTo>
                  <a:pt x="255" y="21"/>
                </a:lnTo>
                <a:lnTo>
                  <a:pt x="269" y="30"/>
                </a:lnTo>
                <a:lnTo>
                  <a:pt x="282" y="40"/>
                </a:lnTo>
                <a:lnTo>
                  <a:pt x="295" y="51"/>
                </a:lnTo>
                <a:lnTo>
                  <a:pt x="304" y="64"/>
                </a:lnTo>
                <a:lnTo>
                  <a:pt x="316" y="76"/>
                </a:lnTo>
                <a:lnTo>
                  <a:pt x="323" y="91"/>
                </a:lnTo>
                <a:lnTo>
                  <a:pt x="331" y="105"/>
                </a:lnTo>
                <a:lnTo>
                  <a:pt x="336" y="121"/>
                </a:lnTo>
                <a:lnTo>
                  <a:pt x="341" y="138"/>
                </a:lnTo>
                <a:lnTo>
                  <a:pt x="344" y="154"/>
                </a:lnTo>
                <a:lnTo>
                  <a:pt x="344" y="172"/>
                </a:lnTo>
                <a:lnTo>
                  <a:pt x="344" y="172"/>
                </a:lnTo>
                <a:lnTo>
                  <a:pt x="344" y="190"/>
                </a:lnTo>
                <a:lnTo>
                  <a:pt x="341" y="207"/>
                </a:lnTo>
                <a:lnTo>
                  <a:pt x="336" y="225"/>
                </a:lnTo>
                <a:lnTo>
                  <a:pt x="331" y="239"/>
                </a:lnTo>
                <a:lnTo>
                  <a:pt x="323" y="255"/>
                </a:lnTo>
                <a:lnTo>
                  <a:pt x="316" y="269"/>
                </a:lnTo>
                <a:lnTo>
                  <a:pt x="304" y="282"/>
                </a:lnTo>
                <a:lnTo>
                  <a:pt x="295" y="295"/>
                </a:lnTo>
                <a:lnTo>
                  <a:pt x="282" y="306"/>
                </a:lnTo>
                <a:lnTo>
                  <a:pt x="269" y="315"/>
                </a:lnTo>
                <a:lnTo>
                  <a:pt x="255" y="323"/>
                </a:lnTo>
                <a:lnTo>
                  <a:pt x="239" y="331"/>
                </a:lnTo>
                <a:lnTo>
                  <a:pt x="223" y="338"/>
                </a:lnTo>
                <a:lnTo>
                  <a:pt x="207" y="341"/>
                </a:lnTo>
                <a:lnTo>
                  <a:pt x="190" y="344"/>
                </a:lnTo>
                <a:lnTo>
                  <a:pt x="172" y="344"/>
                </a:lnTo>
                <a:lnTo>
                  <a:pt x="172" y="344"/>
                </a:lnTo>
                <a:lnTo>
                  <a:pt x="154" y="344"/>
                </a:lnTo>
                <a:lnTo>
                  <a:pt x="137" y="341"/>
                </a:lnTo>
                <a:lnTo>
                  <a:pt x="121" y="338"/>
                </a:lnTo>
                <a:lnTo>
                  <a:pt x="105" y="331"/>
                </a:lnTo>
                <a:lnTo>
                  <a:pt x="91" y="323"/>
                </a:lnTo>
                <a:lnTo>
                  <a:pt x="76" y="315"/>
                </a:lnTo>
                <a:lnTo>
                  <a:pt x="64" y="306"/>
                </a:lnTo>
                <a:lnTo>
                  <a:pt x="51" y="295"/>
                </a:lnTo>
                <a:lnTo>
                  <a:pt x="40" y="282"/>
                </a:lnTo>
                <a:lnTo>
                  <a:pt x="30" y="269"/>
                </a:lnTo>
                <a:lnTo>
                  <a:pt x="21" y="255"/>
                </a:lnTo>
                <a:lnTo>
                  <a:pt x="14" y="239"/>
                </a:lnTo>
                <a:lnTo>
                  <a:pt x="8" y="225"/>
                </a:lnTo>
                <a:lnTo>
                  <a:pt x="3" y="207"/>
                </a:lnTo>
                <a:lnTo>
                  <a:pt x="1" y="190"/>
                </a:lnTo>
                <a:lnTo>
                  <a:pt x="0" y="172"/>
                </a:lnTo>
                <a:lnTo>
                  <a:pt x="0" y="1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61DC6AB-F647-FE46-A2FA-F58325F84B8E}"/>
              </a:ext>
            </a:extLst>
          </p:cNvPr>
          <p:cNvGrpSpPr/>
          <p:nvPr/>
        </p:nvGrpSpPr>
        <p:grpSpPr>
          <a:xfrm rot="10800000">
            <a:off x="6494953" y="4149848"/>
            <a:ext cx="135969" cy="291367"/>
            <a:chOff x="7077003" y="4052889"/>
            <a:chExt cx="151201" cy="324000"/>
          </a:xfrm>
        </p:grpSpPr>
        <p:sp>
          <p:nvSpPr>
            <p:cNvPr id="233" name="Freeform 6">
              <a:extLst>
                <a:ext uri="{FF2B5EF4-FFF2-40B4-BE49-F238E27FC236}">
                  <a16:creationId xmlns:a16="http://schemas.microsoft.com/office/drawing/2014/main" id="{7FB90BF3-D081-DB43-A343-8186616B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03" y="4169845"/>
              <a:ext cx="151201" cy="207044"/>
            </a:xfrm>
            <a:custGeom>
              <a:avLst/>
              <a:gdLst>
                <a:gd name="T0" fmla="*/ 145 w 572"/>
                <a:gd name="T1" fmla="*/ 788 h 788"/>
                <a:gd name="T2" fmla="*/ 130 w 572"/>
                <a:gd name="T3" fmla="*/ 786 h 788"/>
                <a:gd name="T4" fmla="*/ 102 w 572"/>
                <a:gd name="T5" fmla="*/ 780 h 788"/>
                <a:gd name="T6" fmla="*/ 76 w 572"/>
                <a:gd name="T7" fmla="*/ 769 h 788"/>
                <a:gd name="T8" fmla="*/ 52 w 572"/>
                <a:gd name="T9" fmla="*/ 754 h 788"/>
                <a:gd name="T10" fmla="*/ 33 w 572"/>
                <a:gd name="T11" fmla="*/ 734 h 788"/>
                <a:gd name="T12" fmla="*/ 17 w 572"/>
                <a:gd name="T13" fmla="*/ 711 h 788"/>
                <a:gd name="T14" fmla="*/ 6 w 572"/>
                <a:gd name="T15" fmla="*/ 684 h 788"/>
                <a:gd name="T16" fmla="*/ 0 w 572"/>
                <a:gd name="T17" fmla="*/ 655 h 788"/>
                <a:gd name="T18" fmla="*/ 0 w 572"/>
                <a:gd name="T19" fmla="*/ 145 h 788"/>
                <a:gd name="T20" fmla="*/ 0 w 572"/>
                <a:gd name="T21" fmla="*/ 131 h 788"/>
                <a:gd name="T22" fmla="*/ 6 w 572"/>
                <a:gd name="T23" fmla="*/ 102 h 788"/>
                <a:gd name="T24" fmla="*/ 17 w 572"/>
                <a:gd name="T25" fmla="*/ 77 h 788"/>
                <a:gd name="T26" fmla="*/ 33 w 572"/>
                <a:gd name="T27" fmla="*/ 53 h 788"/>
                <a:gd name="T28" fmla="*/ 52 w 572"/>
                <a:gd name="T29" fmla="*/ 34 h 788"/>
                <a:gd name="T30" fmla="*/ 76 w 572"/>
                <a:gd name="T31" fmla="*/ 18 h 788"/>
                <a:gd name="T32" fmla="*/ 102 w 572"/>
                <a:gd name="T33" fmla="*/ 6 h 788"/>
                <a:gd name="T34" fmla="*/ 130 w 572"/>
                <a:gd name="T35" fmla="*/ 2 h 788"/>
                <a:gd name="T36" fmla="*/ 425 w 572"/>
                <a:gd name="T37" fmla="*/ 0 h 788"/>
                <a:gd name="T38" fmla="*/ 441 w 572"/>
                <a:gd name="T39" fmla="*/ 2 h 788"/>
                <a:gd name="T40" fmla="*/ 468 w 572"/>
                <a:gd name="T41" fmla="*/ 6 h 788"/>
                <a:gd name="T42" fmla="*/ 495 w 572"/>
                <a:gd name="T43" fmla="*/ 18 h 788"/>
                <a:gd name="T44" fmla="*/ 518 w 572"/>
                <a:gd name="T45" fmla="*/ 34 h 788"/>
                <a:gd name="T46" fmla="*/ 539 w 572"/>
                <a:gd name="T47" fmla="*/ 53 h 788"/>
                <a:gd name="T48" fmla="*/ 553 w 572"/>
                <a:gd name="T49" fmla="*/ 77 h 788"/>
                <a:gd name="T50" fmla="*/ 564 w 572"/>
                <a:gd name="T51" fmla="*/ 102 h 788"/>
                <a:gd name="T52" fmla="*/ 570 w 572"/>
                <a:gd name="T53" fmla="*/ 131 h 788"/>
                <a:gd name="T54" fmla="*/ 572 w 572"/>
                <a:gd name="T55" fmla="*/ 641 h 788"/>
                <a:gd name="T56" fmla="*/ 570 w 572"/>
                <a:gd name="T57" fmla="*/ 655 h 788"/>
                <a:gd name="T58" fmla="*/ 564 w 572"/>
                <a:gd name="T59" fmla="*/ 684 h 788"/>
                <a:gd name="T60" fmla="*/ 553 w 572"/>
                <a:gd name="T61" fmla="*/ 711 h 788"/>
                <a:gd name="T62" fmla="*/ 539 w 572"/>
                <a:gd name="T63" fmla="*/ 734 h 788"/>
                <a:gd name="T64" fmla="*/ 518 w 572"/>
                <a:gd name="T65" fmla="*/ 754 h 788"/>
                <a:gd name="T66" fmla="*/ 495 w 572"/>
                <a:gd name="T67" fmla="*/ 769 h 788"/>
                <a:gd name="T68" fmla="*/ 468 w 572"/>
                <a:gd name="T69" fmla="*/ 780 h 788"/>
                <a:gd name="T70" fmla="*/ 441 w 572"/>
                <a:gd name="T71" fmla="*/ 786 h 788"/>
                <a:gd name="T72" fmla="*/ 425 w 572"/>
                <a:gd name="T7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2" h="788">
                  <a:moveTo>
                    <a:pt x="425" y="788"/>
                  </a:moveTo>
                  <a:lnTo>
                    <a:pt x="145" y="788"/>
                  </a:lnTo>
                  <a:lnTo>
                    <a:pt x="145" y="788"/>
                  </a:lnTo>
                  <a:lnTo>
                    <a:pt x="130" y="786"/>
                  </a:lnTo>
                  <a:lnTo>
                    <a:pt x="116" y="785"/>
                  </a:lnTo>
                  <a:lnTo>
                    <a:pt x="102" y="780"/>
                  </a:lnTo>
                  <a:lnTo>
                    <a:pt x="89" y="775"/>
                  </a:lnTo>
                  <a:lnTo>
                    <a:pt x="76" y="769"/>
                  </a:lnTo>
                  <a:lnTo>
                    <a:pt x="63" y="762"/>
                  </a:lnTo>
                  <a:lnTo>
                    <a:pt x="52" y="754"/>
                  </a:lnTo>
                  <a:lnTo>
                    <a:pt x="43" y="745"/>
                  </a:lnTo>
                  <a:lnTo>
                    <a:pt x="33" y="734"/>
                  </a:lnTo>
                  <a:lnTo>
                    <a:pt x="24" y="722"/>
                  </a:lnTo>
                  <a:lnTo>
                    <a:pt x="17" y="711"/>
                  </a:lnTo>
                  <a:lnTo>
                    <a:pt x="11" y="698"/>
                  </a:lnTo>
                  <a:lnTo>
                    <a:pt x="6" y="684"/>
                  </a:lnTo>
                  <a:lnTo>
                    <a:pt x="3" y="671"/>
                  </a:lnTo>
                  <a:lnTo>
                    <a:pt x="0" y="655"/>
                  </a:lnTo>
                  <a:lnTo>
                    <a:pt x="0" y="64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1" y="89"/>
                  </a:lnTo>
                  <a:lnTo>
                    <a:pt x="17" y="77"/>
                  </a:lnTo>
                  <a:lnTo>
                    <a:pt x="24" y="64"/>
                  </a:lnTo>
                  <a:lnTo>
                    <a:pt x="33" y="53"/>
                  </a:lnTo>
                  <a:lnTo>
                    <a:pt x="43" y="43"/>
                  </a:lnTo>
                  <a:lnTo>
                    <a:pt x="52" y="34"/>
                  </a:lnTo>
                  <a:lnTo>
                    <a:pt x="63" y="26"/>
                  </a:lnTo>
                  <a:lnTo>
                    <a:pt x="76" y="18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6" y="3"/>
                  </a:lnTo>
                  <a:lnTo>
                    <a:pt x="130" y="2"/>
                  </a:lnTo>
                  <a:lnTo>
                    <a:pt x="14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41" y="2"/>
                  </a:lnTo>
                  <a:lnTo>
                    <a:pt x="456" y="3"/>
                  </a:lnTo>
                  <a:lnTo>
                    <a:pt x="468" y="6"/>
                  </a:lnTo>
                  <a:lnTo>
                    <a:pt x="483" y="11"/>
                  </a:lnTo>
                  <a:lnTo>
                    <a:pt x="495" y="18"/>
                  </a:lnTo>
                  <a:lnTo>
                    <a:pt x="507" y="26"/>
                  </a:lnTo>
                  <a:lnTo>
                    <a:pt x="518" y="34"/>
                  </a:lnTo>
                  <a:lnTo>
                    <a:pt x="529" y="43"/>
                  </a:lnTo>
                  <a:lnTo>
                    <a:pt x="539" y="53"/>
                  </a:lnTo>
                  <a:lnTo>
                    <a:pt x="546" y="64"/>
                  </a:lnTo>
                  <a:lnTo>
                    <a:pt x="553" y="77"/>
                  </a:lnTo>
                  <a:lnTo>
                    <a:pt x="559" y="89"/>
                  </a:lnTo>
                  <a:lnTo>
                    <a:pt x="564" y="102"/>
                  </a:lnTo>
                  <a:lnTo>
                    <a:pt x="569" y="116"/>
                  </a:lnTo>
                  <a:lnTo>
                    <a:pt x="570" y="131"/>
                  </a:lnTo>
                  <a:lnTo>
                    <a:pt x="572" y="145"/>
                  </a:lnTo>
                  <a:lnTo>
                    <a:pt x="572" y="641"/>
                  </a:lnTo>
                  <a:lnTo>
                    <a:pt x="572" y="641"/>
                  </a:lnTo>
                  <a:lnTo>
                    <a:pt x="570" y="655"/>
                  </a:lnTo>
                  <a:lnTo>
                    <a:pt x="569" y="671"/>
                  </a:lnTo>
                  <a:lnTo>
                    <a:pt x="564" y="684"/>
                  </a:lnTo>
                  <a:lnTo>
                    <a:pt x="559" y="698"/>
                  </a:lnTo>
                  <a:lnTo>
                    <a:pt x="553" y="711"/>
                  </a:lnTo>
                  <a:lnTo>
                    <a:pt x="546" y="722"/>
                  </a:lnTo>
                  <a:lnTo>
                    <a:pt x="539" y="734"/>
                  </a:lnTo>
                  <a:lnTo>
                    <a:pt x="529" y="745"/>
                  </a:lnTo>
                  <a:lnTo>
                    <a:pt x="518" y="754"/>
                  </a:lnTo>
                  <a:lnTo>
                    <a:pt x="507" y="762"/>
                  </a:lnTo>
                  <a:lnTo>
                    <a:pt x="495" y="769"/>
                  </a:lnTo>
                  <a:lnTo>
                    <a:pt x="483" y="775"/>
                  </a:lnTo>
                  <a:lnTo>
                    <a:pt x="468" y="780"/>
                  </a:lnTo>
                  <a:lnTo>
                    <a:pt x="456" y="785"/>
                  </a:lnTo>
                  <a:lnTo>
                    <a:pt x="441" y="786"/>
                  </a:lnTo>
                  <a:lnTo>
                    <a:pt x="425" y="788"/>
                  </a:lnTo>
                  <a:lnTo>
                    <a:pt x="425" y="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4" name="Freeform 7">
              <a:extLst>
                <a:ext uri="{FF2B5EF4-FFF2-40B4-BE49-F238E27FC236}">
                  <a16:creationId xmlns:a16="http://schemas.microsoft.com/office/drawing/2014/main" id="{ECE91F19-4F4F-894B-9206-3F6FED571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032" y="4052889"/>
              <a:ext cx="90615" cy="90615"/>
            </a:xfrm>
            <a:custGeom>
              <a:avLst/>
              <a:gdLst>
                <a:gd name="T0" fmla="*/ 0 w 344"/>
                <a:gd name="T1" fmla="*/ 172 h 344"/>
                <a:gd name="T2" fmla="*/ 3 w 344"/>
                <a:gd name="T3" fmla="*/ 138 h 344"/>
                <a:gd name="T4" fmla="*/ 14 w 344"/>
                <a:gd name="T5" fmla="*/ 105 h 344"/>
                <a:gd name="T6" fmla="*/ 30 w 344"/>
                <a:gd name="T7" fmla="*/ 76 h 344"/>
                <a:gd name="T8" fmla="*/ 51 w 344"/>
                <a:gd name="T9" fmla="*/ 51 h 344"/>
                <a:gd name="T10" fmla="*/ 76 w 344"/>
                <a:gd name="T11" fmla="*/ 30 h 344"/>
                <a:gd name="T12" fmla="*/ 105 w 344"/>
                <a:gd name="T13" fmla="*/ 14 h 344"/>
                <a:gd name="T14" fmla="*/ 137 w 344"/>
                <a:gd name="T15" fmla="*/ 5 h 344"/>
                <a:gd name="T16" fmla="*/ 172 w 344"/>
                <a:gd name="T17" fmla="*/ 0 h 344"/>
                <a:gd name="T18" fmla="*/ 190 w 344"/>
                <a:gd name="T19" fmla="*/ 1 h 344"/>
                <a:gd name="T20" fmla="*/ 223 w 344"/>
                <a:gd name="T21" fmla="*/ 8 h 344"/>
                <a:gd name="T22" fmla="*/ 255 w 344"/>
                <a:gd name="T23" fmla="*/ 21 h 344"/>
                <a:gd name="T24" fmla="*/ 282 w 344"/>
                <a:gd name="T25" fmla="*/ 40 h 344"/>
                <a:gd name="T26" fmla="*/ 304 w 344"/>
                <a:gd name="T27" fmla="*/ 64 h 344"/>
                <a:gd name="T28" fmla="*/ 323 w 344"/>
                <a:gd name="T29" fmla="*/ 91 h 344"/>
                <a:gd name="T30" fmla="*/ 336 w 344"/>
                <a:gd name="T31" fmla="*/ 121 h 344"/>
                <a:gd name="T32" fmla="*/ 344 w 344"/>
                <a:gd name="T33" fmla="*/ 154 h 344"/>
                <a:gd name="T34" fmla="*/ 344 w 344"/>
                <a:gd name="T35" fmla="*/ 172 h 344"/>
                <a:gd name="T36" fmla="*/ 341 w 344"/>
                <a:gd name="T37" fmla="*/ 207 h 344"/>
                <a:gd name="T38" fmla="*/ 331 w 344"/>
                <a:gd name="T39" fmla="*/ 239 h 344"/>
                <a:gd name="T40" fmla="*/ 316 w 344"/>
                <a:gd name="T41" fmla="*/ 269 h 344"/>
                <a:gd name="T42" fmla="*/ 295 w 344"/>
                <a:gd name="T43" fmla="*/ 295 h 344"/>
                <a:gd name="T44" fmla="*/ 269 w 344"/>
                <a:gd name="T45" fmla="*/ 315 h 344"/>
                <a:gd name="T46" fmla="*/ 239 w 344"/>
                <a:gd name="T47" fmla="*/ 331 h 344"/>
                <a:gd name="T48" fmla="*/ 207 w 344"/>
                <a:gd name="T49" fmla="*/ 341 h 344"/>
                <a:gd name="T50" fmla="*/ 172 w 344"/>
                <a:gd name="T51" fmla="*/ 344 h 344"/>
                <a:gd name="T52" fmla="*/ 154 w 344"/>
                <a:gd name="T53" fmla="*/ 344 h 344"/>
                <a:gd name="T54" fmla="*/ 121 w 344"/>
                <a:gd name="T55" fmla="*/ 338 h 344"/>
                <a:gd name="T56" fmla="*/ 91 w 344"/>
                <a:gd name="T57" fmla="*/ 323 h 344"/>
                <a:gd name="T58" fmla="*/ 64 w 344"/>
                <a:gd name="T59" fmla="*/ 306 h 344"/>
                <a:gd name="T60" fmla="*/ 40 w 344"/>
                <a:gd name="T61" fmla="*/ 282 h 344"/>
                <a:gd name="T62" fmla="*/ 21 w 344"/>
                <a:gd name="T63" fmla="*/ 255 h 344"/>
                <a:gd name="T64" fmla="*/ 8 w 344"/>
                <a:gd name="T65" fmla="*/ 225 h 344"/>
                <a:gd name="T66" fmla="*/ 1 w 344"/>
                <a:gd name="T67" fmla="*/ 190 h 344"/>
                <a:gd name="T68" fmla="*/ 0 w 344"/>
                <a:gd name="T69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344">
                  <a:moveTo>
                    <a:pt x="0" y="172"/>
                  </a:moveTo>
                  <a:lnTo>
                    <a:pt x="0" y="172"/>
                  </a:lnTo>
                  <a:lnTo>
                    <a:pt x="1" y="154"/>
                  </a:lnTo>
                  <a:lnTo>
                    <a:pt x="3" y="138"/>
                  </a:lnTo>
                  <a:lnTo>
                    <a:pt x="8" y="121"/>
                  </a:lnTo>
                  <a:lnTo>
                    <a:pt x="14" y="105"/>
                  </a:lnTo>
                  <a:lnTo>
                    <a:pt x="21" y="91"/>
                  </a:lnTo>
                  <a:lnTo>
                    <a:pt x="30" y="76"/>
                  </a:lnTo>
                  <a:lnTo>
                    <a:pt x="40" y="64"/>
                  </a:lnTo>
                  <a:lnTo>
                    <a:pt x="51" y="51"/>
                  </a:lnTo>
                  <a:lnTo>
                    <a:pt x="64" y="40"/>
                  </a:lnTo>
                  <a:lnTo>
                    <a:pt x="76" y="30"/>
                  </a:lnTo>
                  <a:lnTo>
                    <a:pt x="91" y="21"/>
                  </a:lnTo>
                  <a:lnTo>
                    <a:pt x="105" y="14"/>
                  </a:lnTo>
                  <a:lnTo>
                    <a:pt x="121" y="8"/>
                  </a:lnTo>
                  <a:lnTo>
                    <a:pt x="137" y="5"/>
                  </a:lnTo>
                  <a:lnTo>
                    <a:pt x="154" y="1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90" y="1"/>
                  </a:lnTo>
                  <a:lnTo>
                    <a:pt x="207" y="5"/>
                  </a:lnTo>
                  <a:lnTo>
                    <a:pt x="223" y="8"/>
                  </a:lnTo>
                  <a:lnTo>
                    <a:pt x="239" y="14"/>
                  </a:lnTo>
                  <a:lnTo>
                    <a:pt x="255" y="21"/>
                  </a:lnTo>
                  <a:lnTo>
                    <a:pt x="269" y="30"/>
                  </a:lnTo>
                  <a:lnTo>
                    <a:pt x="282" y="40"/>
                  </a:lnTo>
                  <a:lnTo>
                    <a:pt x="295" y="51"/>
                  </a:lnTo>
                  <a:lnTo>
                    <a:pt x="304" y="64"/>
                  </a:lnTo>
                  <a:lnTo>
                    <a:pt x="316" y="76"/>
                  </a:lnTo>
                  <a:lnTo>
                    <a:pt x="323" y="91"/>
                  </a:lnTo>
                  <a:lnTo>
                    <a:pt x="331" y="105"/>
                  </a:lnTo>
                  <a:lnTo>
                    <a:pt x="336" y="121"/>
                  </a:lnTo>
                  <a:lnTo>
                    <a:pt x="341" y="138"/>
                  </a:lnTo>
                  <a:lnTo>
                    <a:pt x="344" y="154"/>
                  </a:lnTo>
                  <a:lnTo>
                    <a:pt x="344" y="172"/>
                  </a:lnTo>
                  <a:lnTo>
                    <a:pt x="344" y="172"/>
                  </a:lnTo>
                  <a:lnTo>
                    <a:pt x="344" y="190"/>
                  </a:lnTo>
                  <a:lnTo>
                    <a:pt x="341" y="207"/>
                  </a:lnTo>
                  <a:lnTo>
                    <a:pt x="336" y="225"/>
                  </a:lnTo>
                  <a:lnTo>
                    <a:pt x="331" y="239"/>
                  </a:lnTo>
                  <a:lnTo>
                    <a:pt x="323" y="255"/>
                  </a:lnTo>
                  <a:lnTo>
                    <a:pt x="316" y="269"/>
                  </a:lnTo>
                  <a:lnTo>
                    <a:pt x="304" y="282"/>
                  </a:lnTo>
                  <a:lnTo>
                    <a:pt x="295" y="295"/>
                  </a:lnTo>
                  <a:lnTo>
                    <a:pt x="282" y="306"/>
                  </a:lnTo>
                  <a:lnTo>
                    <a:pt x="269" y="315"/>
                  </a:lnTo>
                  <a:lnTo>
                    <a:pt x="255" y="323"/>
                  </a:lnTo>
                  <a:lnTo>
                    <a:pt x="239" y="331"/>
                  </a:lnTo>
                  <a:lnTo>
                    <a:pt x="223" y="338"/>
                  </a:lnTo>
                  <a:lnTo>
                    <a:pt x="207" y="341"/>
                  </a:lnTo>
                  <a:lnTo>
                    <a:pt x="190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4" y="344"/>
                  </a:lnTo>
                  <a:lnTo>
                    <a:pt x="137" y="341"/>
                  </a:lnTo>
                  <a:lnTo>
                    <a:pt x="121" y="338"/>
                  </a:lnTo>
                  <a:lnTo>
                    <a:pt x="105" y="331"/>
                  </a:lnTo>
                  <a:lnTo>
                    <a:pt x="91" y="323"/>
                  </a:lnTo>
                  <a:lnTo>
                    <a:pt x="76" y="315"/>
                  </a:lnTo>
                  <a:lnTo>
                    <a:pt x="64" y="306"/>
                  </a:lnTo>
                  <a:lnTo>
                    <a:pt x="51" y="295"/>
                  </a:lnTo>
                  <a:lnTo>
                    <a:pt x="40" y="282"/>
                  </a:lnTo>
                  <a:lnTo>
                    <a:pt x="30" y="269"/>
                  </a:lnTo>
                  <a:lnTo>
                    <a:pt x="21" y="255"/>
                  </a:lnTo>
                  <a:lnTo>
                    <a:pt x="14" y="239"/>
                  </a:lnTo>
                  <a:lnTo>
                    <a:pt x="8" y="225"/>
                  </a:lnTo>
                  <a:lnTo>
                    <a:pt x="3" y="207"/>
                  </a:lnTo>
                  <a:lnTo>
                    <a:pt x="1" y="190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4D27FA8-5B74-B140-96F7-A4D390D47227}"/>
              </a:ext>
            </a:extLst>
          </p:cNvPr>
          <p:cNvGrpSpPr/>
          <p:nvPr/>
        </p:nvGrpSpPr>
        <p:grpSpPr>
          <a:xfrm>
            <a:off x="7547013" y="3741817"/>
            <a:ext cx="135969" cy="291367"/>
            <a:chOff x="7077003" y="4052889"/>
            <a:chExt cx="151201" cy="324000"/>
          </a:xfrm>
        </p:grpSpPr>
        <p:sp>
          <p:nvSpPr>
            <p:cNvPr id="236" name="Freeform 6">
              <a:extLst>
                <a:ext uri="{FF2B5EF4-FFF2-40B4-BE49-F238E27FC236}">
                  <a16:creationId xmlns:a16="http://schemas.microsoft.com/office/drawing/2014/main" id="{C0A98E91-9096-D744-B803-16BD256FE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003" y="4169845"/>
              <a:ext cx="151201" cy="207044"/>
            </a:xfrm>
            <a:custGeom>
              <a:avLst/>
              <a:gdLst>
                <a:gd name="T0" fmla="*/ 145 w 572"/>
                <a:gd name="T1" fmla="*/ 788 h 788"/>
                <a:gd name="T2" fmla="*/ 130 w 572"/>
                <a:gd name="T3" fmla="*/ 786 h 788"/>
                <a:gd name="T4" fmla="*/ 102 w 572"/>
                <a:gd name="T5" fmla="*/ 780 h 788"/>
                <a:gd name="T6" fmla="*/ 76 w 572"/>
                <a:gd name="T7" fmla="*/ 769 h 788"/>
                <a:gd name="T8" fmla="*/ 52 w 572"/>
                <a:gd name="T9" fmla="*/ 754 h 788"/>
                <a:gd name="T10" fmla="*/ 33 w 572"/>
                <a:gd name="T11" fmla="*/ 734 h 788"/>
                <a:gd name="T12" fmla="*/ 17 w 572"/>
                <a:gd name="T13" fmla="*/ 711 h 788"/>
                <a:gd name="T14" fmla="*/ 6 w 572"/>
                <a:gd name="T15" fmla="*/ 684 h 788"/>
                <a:gd name="T16" fmla="*/ 0 w 572"/>
                <a:gd name="T17" fmla="*/ 655 h 788"/>
                <a:gd name="T18" fmla="*/ 0 w 572"/>
                <a:gd name="T19" fmla="*/ 145 h 788"/>
                <a:gd name="T20" fmla="*/ 0 w 572"/>
                <a:gd name="T21" fmla="*/ 131 h 788"/>
                <a:gd name="T22" fmla="*/ 6 w 572"/>
                <a:gd name="T23" fmla="*/ 102 h 788"/>
                <a:gd name="T24" fmla="*/ 17 w 572"/>
                <a:gd name="T25" fmla="*/ 77 h 788"/>
                <a:gd name="T26" fmla="*/ 33 w 572"/>
                <a:gd name="T27" fmla="*/ 53 h 788"/>
                <a:gd name="T28" fmla="*/ 52 w 572"/>
                <a:gd name="T29" fmla="*/ 34 h 788"/>
                <a:gd name="T30" fmla="*/ 76 w 572"/>
                <a:gd name="T31" fmla="*/ 18 h 788"/>
                <a:gd name="T32" fmla="*/ 102 w 572"/>
                <a:gd name="T33" fmla="*/ 6 h 788"/>
                <a:gd name="T34" fmla="*/ 130 w 572"/>
                <a:gd name="T35" fmla="*/ 2 h 788"/>
                <a:gd name="T36" fmla="*/ 425 w 572"/>
                <a:gd name="T37" fmla="*/ 0 h 788"/>
                <a:gd name="T38" fmla="*/ 441 w 572"/>
                <a:gd name="T39" fmla="*/ 2 h 788"/>
                <a:gd name="T40" fmla="*/ 468 w 572"/>
                <a:gd name="T41" fmla="*/ 6 h 788"/>
                <a:gd name="T42" fmla="*/ 495 w 572"/>
                <a:gd name="T43" fmla="*/ 18 h 788"/>
                <a:gd name="T44" fmla="*/ 518 w 572"/>
                <a:gd name="T45" fmla="*/ 34 h 788"/>
                <a:gd name="T46" fmla="*/ 539 w 572"/>
                <a:gd name="T47" fmla="*/ 53 h 788"/>
                <a:gd name="T48" fmla="*/ 553 w 572"/>
                <a:gd name="T49" fmla="*/ 77 h 788"/>
                <a:gd name="T50" fmla="*/ 564 w 572"/>
                <a:gd name="T51" fmla="*/ 102 h 788"/>
                <a:gd name="T52" fmla="*/ 570 w 572"/>
                <a:gd name="T53" fmla="*/ 131 h 788"/>
                <a:gd name="T54" fmla="*/ 572 w 572"/>
                <a:gd name="T55" fmla="*/ 641 h 788"/>
                <a:gd name="T56" fmla="*/ 570 w 572"/>
                <a:gd name="T57" fmla="*/ 655 h 788"/>
                <a:gd name="T58" fmla="*/ 564 w 572"/>
                <a:gd name="T59" fmla="*/ 684 h 788"/>
                <a:gd name="T60" fmla="*/ 553 w 572"/>
                <a:gd name="T61" fmla="*/ 711 h 788"/>
                <a:gd name="T62" fmla="*/ 539 w 572"/>
                <a:gd name="T63" fmla="*/ 734 h 788"/>
                <a:gd name="T64" fmla="*/ 518 w 572"/>
                <a:gd name="T65" fmla="*/ 754 h 788"/>
                <a:gd name="T66" fmla="*/ 495 w 572"/>
                <a:gd name="T67" fmla="*/ 769 h 788"/>
                <a:gd name="T68" fmla="*/ 468 w 572"/>
                <a:gd name="T69" fmla="*/ 780 h 788"/>
                <a:gd name="T70" fmla="*/ 441 w 572"/>
                <a:gd name="T71" fmla="*/ 786 h 788"/>
                <a:gd name="T72" fmla="*/ 425 w 572"/>
                <a:gd name="T7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2" h="788">
                  <a:moveTo>
                    <a:pt x="425" y="788"/>
                  </a:moveTo>
                  <a:lnTo>
                    <a:pt x="145" y="788"/>
                  </a:lnTo>
                  <a:lnTo>
                    <a:pt x="145" y="788"/>
                  </a:lnTo>
                  <a:lnTo>
                    <a:pt x="130" y="786"/>
                  </a:lnTo>
                  <a:lnTo>
                    <a:pt x="116" y="785"/>
                  </a:lnTo>
                  <a:lnTo>
                    <a:pt x="102" y="780"/>
                  </a:lnTo>
                  <a:lnTo>
                    <a:pt x="89" y="775"/>
                  </a:lnTo>
                  <a:lnTo>
                    <a:pt x="76" y="769"/>
                  </a:lnTo>
                  <a:lnTo>
                    <a:pt x="63" y="762"/>
                  </a:lnTo>
                  <a:lnTo>
                    <a:pt x="52" y="754"/>
                  </a:lnTo>
                  <a:lnTo>
                    <a:pt x="43" y="745"/>
                  </a:lnTo>
                  <a:lnTo>
                    <a:pt x="33" y="734"/>
                  </a:lnTo>
                  <a:lnTo>
                    <a:pt x="24" y="722"/>
                  </a:lnTo>
                  <a:lnTo>
                    <a:pt x="17" y="711"/>
                  </a:lnTo>
                  <a:lnTo>
                    <a:pt x="11" y="698"/>
                  </a:lnTo>
                  <a:lnTo>
                    <a:pt x="6" y="684"/>
                  </a:lnTo>
                  <a:lnTo>
                    <a:pt x="3" y="671"/>
                  </a:lnTo>
                  <a:lnTo>
                    <a:pt x="0" y="655"/>
                  </a:lnTo>
                  <a:lnTo>
                    <a:pt x="0" y="64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1" y="89"/>
                  </a:lnTo>
                  <a:lnTo>
                    <a:pt x="17" y="77"/>
                  </a:lnTo>
                  <a:lnTo>
                    <a:pt x="24" y="64"/>
                  </a:lnTo>
                  <a:lnTo>
                    <a:pt x="33" y="53"/>
                  </a:lnTo>
                  <a:lnTo>
                    <a:pt x="43" y="43"/>
                  </a:lnTo>
                  <a:lnTo>
                    <a:pt x="52" y="34"/>
                  </a:lnTo>
                  <a:lnTo>
                    <a:pt x="63" y="26"/>
                  </a:lnTo>
                  <a:lnTo>
                    <a:pt x="76" y="18"/>
                  </a:lnTo>
                  <a:lnTo>
                    <a:pt x="89" y="11"/>
                  </a:lnTo>
                  <a:lnTo>
                    <a:pt x="102" y="6"/>
                  </a:lnTo>
                  <a:lnTo>
                    <a:pt x="116" y="3"/>
                  </a:lnTo>
                  <a:lnTo>
                    <a:pt x="130" y="2"/>
                  </a:lnTo>
                  <a:lnTo>
                    <a:pt x="145" y="0"/>
                  </a:lnTo>
                  <a:lnTo>
                    <a:pt x="425" y="0"/>
                  </a:lnTo>
                  <a:lnTo>
                    <a:pt x="425" y="0"/>
                  </a:lnTo>
                  <a:lnTo>
                    <a:pt x="441" y="2"/>
                  </a:lnTo>
                  <a:lnTo>
                    <a:pt x="456" y="3"/>
                  </a:lnTo>
                  <a:lnTo>
                    <a:pt x="468" y="6"/>
                  </a:lnTo>
                  <a:lnTo>
                    <a:pt x="483" y="11"/>
                  </a:lnTo>
                  <a:lnTo>
                    <a:pt x="495" y="18"/>
                  </a:lnTo>
                  <a:lnTo>
                    <a:pt x="507" y="26"/>
                  </a:lnTo>
                  <a:lnTo>
                    <a:pt x="518" y="34"/>
                  </a:lnTo>
                  <a:lnTo>
                    <a:pt x="529" y="43"/>
                  </a:lnTo>
                  <a:lnTo>
                    <a:pt x="539" y="53"/>
                  </a:lnTo>
                  <a:lnTo>
                    <a:pt x="546" y="64"/>
                  </a:lnTo>
                  <a:lnTo>
                    <a:pt x="553" y="77"/>
                  </a:lnTo>
                  <a:lnTo>
                    <a:pt x="559" y="89"/>
                  </a:lnTo>
                  <a:lnTo>
                    <a:pt x="564" y="102"/>
                  </a:lnTo>
                  <a:lnTo>
                    <a:pt x="569" y="116"/>
                  </a:lnTo>
                  <a:lnTo>
                    <a:pt x="570" y="131"/>
                  </a:lnTo>
                  <a:lnTo>
                    <a:pt x="572" y="145"/>
                  </a:lnTo>
                  <a:lnTo>
                    <a:pt x="572" y="641"/>
                  </a:lnTo>
                  <a:lnTo>
                    <a:pt x="572" y="641"/>
                  </a:lnTo>
                  <a:lnTo>
                    <a:pt x="570" y="655"/>
                  </a:lnTo>
                  <a:lnTo>
                    <a:pt x="569" y="671"/>
                  </a:lnTo>
                  <a:lnTo>
                    <a:pt x="564" y="684"/>
                  </a:lnTo>
                  <a:lnTo>
                    <a:pt x="559" y="698"/>
                  </a:lnTo>
                  <a:lnTo>
                    <a:pt x="553" y="711"/>
                  </a:lnTo>
                  <a:lnTo>
                    <a:pt x="546" y="722"/>
                  </a:lnTo>
                  <a:lnTo>
                    <a:pt x="539" y="734"/>
                  </a:lnTo>
                  <a:lnTo>
                    <a:pt x="529" y="745"/>
                  </a:lnTo>
                  <a:lnTo>
                    <a:pt x="518" y="754"/>
                  </a:lnTo>
                  <a:lnTo>
                    <a:pt x="507" y="762"/>
                  </a:lnTo>
                  <a:lnTo>
                    <a:pt x="495" y="769"/>
                  </a:lnTo>
                  <a:lnTo>
                    <a:pt x="483" y="775"/>
                  </a:lnTo>
                  <a:lnTo>
                    <a:pt x="468" y="780"/>
                  </a:lnTo>
                  <a:lnTo>
                    <a:pt x="456" y="785"/>
                  </a:lnTo>
                  <a:lnTo>
                    <a:pt x="441" y="786"/>
                  </a:lnTo>
                  <a:lnTo>
                    <a:pt x="425" y="788"/>
                  </a:lnTo>
                  <a:lnTo>
                    <a:pt x="425" y="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7" name="Freeform 7">
              <a:extLst>
                <a:ext uri="{FF2B5EF4-FFF2-40B4-BE49-F238E27FC236}">
                  <a16:creationId xmlns:a16="http://schemas.microsoft.com/office/drawing/2014/main" id="{BC2A7E87-0C22-254A-B3FC-853A8626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032" y="4052889"/>
              <a:ext cx="90615" cy="90615"/>
            </a:xfrm>
            <a:custGeom>
              <a:avLst/>
              <a:gdLst>
                <a:gd name="T0" fmla="*/ 0 w 344"/>
                <a:gd name="T1" fmla="*/ 172 h 344"/>
                <a:gd name="T2" fmla="*/ 3 w 344"/>
                <a:gd name="T3" fmla="*/ 138 h 344"/>
                <a:gd name="T4" fmla="*/ 14 w 344"/>
                <a:gd name="T5" fmla="*/ 105 h 344"/>
                <a:gd name="T6" fmla="*/ 30 w 344"/>
                <a:gd name="T7" fmla="*/ 76 h 344"/>
                <a:gd name="T8" fmla="*/ 51 w 344"/>
                <a:gd name="T9" fmla="*/ 51 h 344"/>
                <a:gd name="T10" fmla="*/ 76 w 344"/>
                <a:gd name="T11" fmla="*/ 30 h 344"/>
                <a:gd name="T12" fmla="*/ 105 w 344"/>
                <a:gd name="T13" fmla="*/ 14 h 344"/>
                <a:gd name="T14" fmla="*/ 137 w 344"/>
                <a:gd name="T15" fmla="*/ 5 h 344"/>
                <a:gd name="T16" fmla="*/ 172 w 344"/>
                <a:gd name="T17" fmla="*/ 0 h 344"/>
                <a:gd name="T18" fmla="*/ 190 w 344"/>
                <a:gd name="T19" fmla="*/ 1 h 344"/>
                <a:gd name="T20" fmla="*/ 223 w 344"/>
                <a:gd name="T21" fmla="*/ 8 h 344"/>
                <a:gd name="T22" fmla="*/ 255 w 344"/>
                <a:gd name="T23" fmla="*/ 21 h 344"/>
                <a:gd name="T24" fmla="*/ 282 w 344"/>
                <a:gd name="T25" fmla="*/ 40 h 344"/>
                <a:gd name="T26" fmla="*/ 304 w 344"/>
                <a:gd name="T27" fmla="*/ 64 h 344"/>
                <a:gd name="T28" fmla="*/ 323 w 344"/>
                <a:gd name="T29" fmla="*/ 91 h 344"/>
                <a:gd name="T30" fmla="*/ 336 w 344"/>
                <a:gd name="T31" fmla="*/ 121 h 344"/>
                <a:gd name="T32" fmla="*/ 344 w 344"/>
                <a:gd name="T33" fmla="*/ 154 h 344"/>
                <a:gd name="T34" fmla="*/ 344 w 344"/>
                <a:gd name="T35" fmla="*/ 172 h 344"/>
                <a:gd name="T36" fmla="*/ 341 w 344"/>
                <a:gd name="T37" fmla="*/ 207 h 344"/>
                <a:gd name="T38" fmla="*/ 331 w 344"/>
                <a:gd name="T39" fmla="*/ 239 h 344"/>
                <a:gd name="T40" fmla="*/ 316 w 344"/>
                <a:gd name="T41" fmla="*/ 269 h 344"/>
                <a:gd name="T42" fmla="*/ 295 w 344"/>
                <a:gd name="T43" fmla="*/ 295 h 344"/>
                <a:gd name="T44" fmla="*/ 269 w 344"/>
                <a:gd name="T45" fmla="*/ 315 h 344"/>
                <a:gd name="T46" fmla="*/ 239 w 344"/>
                <a:gd name="T47" fmla="*/ 331 h 344"/>
                <a:gd name="T48" fmla="*/ 207 w 344"/>
                <a:gd name="T49" fmla="*/ 341 h 344"/>
                <a:gd name="T50" fmla="*/ 172 w 344"/>
                <a:gd name="T51" fmla="*/ 344 h 344"/>
                <a:gd name="T52" fmla="*/ 154 w 344"/>
                <a:gd name="T53" fmla="*/ 344 h 344"/>
                <a:gd name="T54" fmla="*/ 121 w 344"/>
                <a:gd name="T55" fmla="*/ 338 h 344"/>
                <a:gd name="T56" fmla="*/ 91 w 344"/>
                <a:gd name="T57" fmla="*/ 323 h 344"/>
                <a:gd name="T58" fmla="*/ 64 w 344"/>
                <a:gd name="T59" fmla="*/ 306 h 344"/>
                <a:gd name="T60" fmla="*/ 40 w 344"/>
                <a:gd name="T61" fmla="*/ 282 h 344"/>
                <a:gd name="T62" fmla="*/ 21 w 344"/>
                <a:gd name="T63" fmla="*/ 255 h 344"/>
                <a:gd name="T64" fmla="*/ 8 w 344"/>
                <a:gd name="T65" fmla="*/ 225 h 344"/>
                <a:gd name="T66" fmla="*/ 1 w 344"/>
                <a:gd name="T67" fmla="*/ 190 h 344"/>
                <a:gd name="T68" fmla="*/ 0 w 344"/>
                <a:gd name="T69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344">
                  <a:moveTo>
                    <a:pt x="0" y="172"/>
                  </a:moveTo>
                  <a:lnTo>
                    <a:pt x="0" y="172"/>
                  </a:lnTo>
                  <a:lnTo>
                    <a:pt x="1" y="154"/>
                  </a:lnTo>
                  <a:lnTo>
                    <a:pt x="3" y="138"/>
                  </a:lnTo>
                  <a:lnTo>
                    <a:pt x="8" y="121"/>
                  </a:lnTo>
                  <a:lnTo>
                    <a:pt x="14" y="105"/>
                  </a:lnTo>
                  <a:lnTo>
                    <a:pt x="21" y="91"/>
                  </a:lnTo>
                  <a:lnTo>
                    <a:pt x="30" y="76"/>
                  </a:lnTo>
                  <a:lnTo>
                    <a:pt x="40" y="64"/>
                  </a:lnTo>
                  <a:lnTo>
                    <a:pt x="51" y="51"/>
                  </a:lnTo>
                  <a:lnTo>
                    <a:pt x="64" y="40"/>
                  </a:lnTo>
                  <a:lnTo>
                    <a:pt x="76" y="30"/>
                  </a:lnTo>
                  <a:lnTo>
                    <a:pt x="91" y="21"/>
                  </a:lnTo>
                  <a:lnTo>
                    <a:pt x="105" y="14"/>
                  </a:lnTo>
                  <a:lnTo>
                    <a:pt x="121" y="8"/>
                  </a:lnTo>
                  <a:lnTo>
                    <a:pt x="137" y="5"/>
                  </a:lnTo>
                  <a:lnTo>
                    <a:pt x="154" y="1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90" y="1"/>
                  </a:lnTo>
                  <a:lnTo>
                    <a:pt x="207" y="5"/>
                  </a:lnTo>
                  <a:lnTo>
                    <a:pt x="223" y="8"/>
                  </a:lnTo>
                  <a:lnTo>
                    <a:pt x="239" y="14"/>
                  </a:lnTo>
                  <a:lnTo>
                    <a:pt x="255" y="21"/>
                  </a:lnTo>
                  <a:lnTo>
                    <a:pt x="269" y="30"/>
                  </a:lnTo>
                  <a:lnTo>
                    <a:pt x="282" y="40"/>
                  </a:lnTo>
                  <a:lnTo>
                    <a:pt x="295" y="51"/>
                  </a:lnTo>
                  <a:lnTo>
                    <a:pt x="304" y="64"/>
                  </a:lnTo>
                  <a:lnTo>
                    <a:pt x="316" y="76"/>
                  </a:lnTo>
                  <a:lnTo>
                    <a:pt x="323" y="91"/>
                  </a:lnTo>
                  <a:lnTo>
                    <a:pt x="331" y="105"/>
                  </a:lnTo>
                  <a:lnTo>
                    <a:pt x="336" y="121"/>
                  </a:lnTo>
                  <a:lnTo>
                    <a:pt x="341" y="138"/>
                  </a:lnTo>
                  <a:lnTo>
                    <a:pt x="344" y="154"/>
                  </a:lnTo>
                  <a:lnTo>
                    <a:pt x="344" y="172"/>
                  </a:lnTo>
                  <a:lnTo>
                    <a:pt x="344" y="172"/>
                  </a:lnTo>
                  <a:lnTo>
                    <a:pt x="344" y="190"/>
                  </a:lnTo>
                  <a:lnTo>
                    <a:pt x="341" y="207"/>
                  </a:lnTo>
                  <a:lnTo>
                    <a:pt x="336" y="225"/>
                  </a:lnTo>
                  <a:lnTo>
                    <a:pt x="331" y="239"/>
                  </a:lnTo>
                  <a:lnTo>
                    <a:pt x="323" y="255"/>
                  </a:lnTo>
                  <a:lnTo>
                    <a:pt x="316" y="269"/>
                  </a:lnTo>
                  <a:lnTo>
                    <a:pt x="304" y="282"/>
                  </a:lnTo>
                  <a:lnTo>
                    <a:pt x="295" y="295"/>
                  </a:lnTo>
                  <a:lnTo>
                    <a:pt x="282" y="306"/>
                  </a:lnTo>
                  <a:lnTo>
                    <a:pt x="269" y="315"/>
                  </a:lnTo>
                  <a:lnTo>
                    <a:pt x="255" y="323"/>
                  </a:lnTo>
                  <a:lnTo>
                    <a:pt x="239" y="331"/>
                  </a:lnTo>
                  <a:lnTo>
                    <a:pt x="223" y="338"/>
                  </a:lnTo>
                  <a:lnTo>
                    <a:pt x="207" y="341"/>
                  </a:lnTo>
                  <a:lnTo>
                    <a:pt x="190" y="344"/>
                  </a:lnTo>
                  <a:lnTo>
                    <a:pt x="172" y="344"/>
                  </a:lnTo>
                  <a:lnTo>
                    <a:pt x="172" y="344"/>
                  </a:lnTo>
                  <a:lnTo>
                    <a:pt x="154" y="344"/>
                  </a:lnTo>
                  <a:lnTo>
                    <a:pt x="137" y="341"/>
                  </a:lnTo>
                  <a:lnTo>
                    <a:pt x="121" y="338"/>
                  </a:lnTo>
                  <a:lnTo>
                    <a:pt x="105" y="331"/>
                  </a:lnTo>
                  <a:lnTo>
                    <a:pt x="91" y="323"/>
                  </a:lnTo>
                  <a:lnTo>
                    <a:pt x="76" y="315"/>
                  </a:lnTo>
                  <a:lnTo>
                    <a:pt x="64" y="306"/>
                  </a:lnTo>
                  <a:lnTo>
                    <a:pt x="51" y="295"/>
                  </a:lnTo>
                  <a:lnTo>
                    <a:pt x="40" y="282"/>
                  </a:lnTo>
                  <a:lnTo>
                    <a:pt x="30" y="269"/>
                  </a:lnTo>
                  <a:lnTo>
                    <a:pt x="21" y="255"/>
                  </a:lnTo>
                  <a:lnTo>
                    <a:pt x="14" y="239"/>
                  </a:lnTo>
                  <a:lnTo>
                    <a:pt x="8" y="225"/>
                  </a:lnTo>
                  <a:lnTo>
                    <a:pt x="3" y="207"/>
                  </a:lnTo>
                  <a:lnTo>
                    <a:pt x="1" y="190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1911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0370-D59C-457C-A0F8-37D7A53C4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Partner Selling Requirements and Incentive Program</a:t>
            </a:r>
            <a:r>
              <a:rPr lang="en-US" sz="6100"/>
              <a:t/>
            </a:r>
            <a:br>
              <a:rPr lang="en-US" sz="6100"/>
            </a:br>
            <a:endParaRPr lang="en-US" sz="6100"/>
          </a:p>
        </p:txBody>
      </p:sp>
    </p:spTree>
    <p:extLst>
      <p:ext uri="{BB962C8B-B14F-4D97-AF65-F5344CB8AC3E}">
        <p14:creationId xmlns:p14="http://schemas.microsoft.com/office/powerpoint/2010/main" val="24409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start down a path to more profitability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A03F6-6461-364D-83D1-B83EB07533B0}"/>
              </a:ext>
            </a:extLst>
          </p:cNvPr>
          <p:cNvSpPr txBox="1"/>
          <p:nvPr/>
        </p:nvSpPr>
        <p:spPr>
          <a:xfrm>
            <a:off x="358987" y="1570155"/>
            <a:ext cx="11352019" cy="1037579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2667">
                <a:cs typeface="CiscoSansTT" panose="020B0503020201020303" pitchFamily="34" charset="0"/>
              </a:rPr>
              <a:t>Add Cloud Collaboration solutions to your portfolio and start selling </a:t>
            </a:r>
            <a:r>
              <a:rPr lang="en-US" sz="2667" err="1">
                <a:cs typeface="CiscoSansTT" panose="020B0503020201020303" pitchFamily="34" charset="0"/>
              </a:rPr>
              <a:t>Webex</a:t>
            </a:r>
            <a:r>
              <a:rPr lang="en-US" sz="2667">
                <a:cs typeface="CiscoSansTT" panose="020B0503020201020303" pitchFamily="34" charset="0"/>
              </a:rPr>
              <a:t> Work Bundle </a:t>
            </a:r>
            <a:endParaRPr lang="en-US" sz="2667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F9BAEF-51EB-D34F-9278-6583B6320EFD}"/>
              </a:ext>
            </a:extLst>
          </p:cNvPr>
          <p:cNvSpPr/>
          <p:nvPr/>
        </p:nvSpPr>
        <p:spPr>
          <a:xfrm>
            <a:off x="358986" y="1614573"/>
            <a:ext cx="957991" cy="957991"/>
          </a:xfrm>
          <a:prstGeom prst="ellipse">
            <a:avLst/>
          </a:prstGeom>
          <a:solidFill>
            <a:srgbClr val="005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2"/>
                </a:solidFill>
                <a:latin typeface="CiscoSansTT ExtraLight" panose="020B0303020201020303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608EB-685C-634D-8FE8-B90DA83C441A}"/>
              </a:ext>
            </a:extLst>
          </p:cNvPr>
          <p:cNvSpPr txBox="1"/>
          <p:nvPr/>
        </p:nvSpPr>
        <p:spPr>
          <a:xfrm>
            <a:off x="5019040" y="2747023"/>
            <a:ext cx="6931419" cy="9579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97280" rIns="0" rtlCol="0" anchor="ctr">
            <a:noAutofit/>
          </a:bodyPr>
          <a:lstStyle/>
          <a:p>
            <a:r>
              <a:rPr lang="en-US" sz="1600">
                <a:solidFill>
                  <a:schemeClr val="bg2"/>
                </a:solidFill>
                <a:latin typeface="CiscoSansTT"/>
              </a:rPr>
              <a:t>Train sales teams to lead with SaaS recurring offers</a:t>
            </a:r>
            <a:endParaRPr lang="en-US">
              <a:solidFill>
                <a:schemeClr val="bg2"/>
              </a:solidFill>
              <a:latin typeface="CiscoSansTT"/>
            </a:endParaRPr>
          </a:p>
          <a:p>
            <a:r>
              <a:rPr lang="en-US" sz="1600">
                <a:solidFill>
                  <a:schemeClr val="bg2"/>
                </a:solidFill>
                <a:latin typeface="CiscoSansTT"/>
              </a:rPr>
              <a:t>remember: cloud first, not cloud only.</a:t>
            </a:r>
            <a:endParaRPr lang="en-US">
              <a:solidFill>
                <a:schemeClr val="bg2"/>
              </a:solidFill>
              <a:latin typeface="CiscoSansT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0E499-75AD-4E4C-8A22-EF3F166BC9A5}"/>
              </a:ext>
            </a:extLst>
          </p:cNvPr>
          <p:cNvSpPr txBox="1"/>
          <p:nvPr/>
        </p:nvSpPr>
        <p:spPr>
          <a:xfrm>
            <a:off x="358987" y="2747023"/>
            <a:ext cx="5676053" cy="957991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1600">
                <a:latin typeface="CiscoSansTT" panose="020B0503020201020303" pitchFamily="34" charset="0"/>
                <a:cs typeface="CiscoSansTT" panose="020B0503020201020303" pitchFamily="34" charset="0"/>
              </a:rPr>
              <a:t>Get Collaboration SaaS 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CiscoSansTT" panose="020B0503020201020303" pitchFamily="34" charset="0"/>
                <a:cs typeface="CiscoSansTT" panose="020B0503020201020303" pitchFamily="34" charset="0"/>
                <a:hlinkClick r:id="rId3"/>
              </a:rPr>
              <a:t>Authorized</a:t>
            </a:r>
            <a:r>
              <a:rPr lang="en-US" sz="1600">
                <a:latin typeface="CiscoSansTT" panose="020B0503020201020303" pitchFamily="34" charset="0"/>
                <a:cs typeface="CiscoSansTT" panose="020B0503020201020303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21E2E-9654-5340-8437-175842BA6780}"/>
              </a:ext>
            </a:extLst>
          </p:cNvPr>
          <p:cNvSpPr txBox="1"/>
          <p:nvPr/>
        </p:nvSpPr>
        <p:spPr>
          <a:xfrm>
            <a:off x="5019040" y="3844301"/>
            <a:ext cx="6719059" cy="9579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97280" rIns="0" rtlCol="0" anchor="ctr">
            <a:noAutofit/>
          </a:bodyPr>
          <a:lstStyle/>
          <a:p>
            <a:r>
              <a:rPr lang="en-US" sz="1600">
                <a:solidFill>
                  <a:schemeClr val="bg2"/>
                </a:solidFill>
                <a:latin typeface="CiscoSansTT"/>
              </a:rPr>
              <a:t>Invest in delivering business outcomes through Cisco</a:t>
            </a:r>
            <a:endParaRPr lang="en-US">
              <a:solidFill>
                <a:schemeClr val="bg2"/>
              </a:solidFill>
              <a:latin typeface="CiscoSansTT"/>
            </a:endParaRPr>
          </a:p>
          <a:p>
            <a:r>
              <a:rPr lang="en-US" sz="1600">
                <a:solidFill>
                  <a:schemeClr val="bg2"/>
                </a:solidFill>
                <a:latin typeface="CiscoSansTT"/>
              </a:rPr>
              <a:t>solutions and your partner services and consulting</a:t>
            </a:r>
            <a:endParaRPr lang="en-US">
              <a:solidFill>
                <a:schemeClr val="bg2"/>
              </a:solidFill>
              <a:latin typeface="CiscoSansTT"/>
            </a:endParaRPr>
          </a:p>
          <a:p>
            <a:r>
              <a:rPr lang="en-US" sz="1600">
                <a:solidFill>
                  <a:schemeClr val="bg2"/>
                </a:solidFill>
                <a:latin typeface="CiscoSansTT"/>
              </a:rPr>
              <a:t>across the customer lifecycle.</a:t>
            </a:r>
            <a:endParaRPr lang="en-US">
              <a:solidFill>
                <a:schemeClr val="bg2"/>
              </a:solidFill>
              <a:latin typeface="CiscoSansT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2DB91E-3946-FC4D-A179-71374B6D8569}"/>
              </a:ext>
            </a:extLst>
          </p:cNvPr>
          <p:cNvSpPr txBox="1"/>
          <p:nvPr/>
        </p:nvSpPr>
        <p:spPr>
          <a:xfrm>
            <a:off x="358987" y="3844301"/>
            <a:ext cx="5676053" cy="957991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1600">
                <a:latin typeface="CiscoSansTT"/>
              </a:rPr>
              <a:t>Adopt value-based selling to improve </a:t>
            </a:r>
            <a:endParaRPr lang="en-US" sz="1467">
              <a:latin typeface="CiscoSansTT"/>
            </a:endParaRPr>
          </a:p>
          <a:p>
            <a:r>
              <a:rPr lang="en-US" sz="1600">
                <a:latin typeface="CiscoSansTT"/>
              </a:rPr>
              <a:t>long-term profitability.</a:t>
            </a:r>
            <a:endParaRPr lang="en-US" sz="1450">
              <a:latin typeface="CiscoSansT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428589-7D0B-AB45-ABA8-7CAB65F2DCD2}"/>
              </a:ext>
            </a:extLst>
          </p:cNvPr>
          <p:cNvSpPr txBox="1"/>
          <p:nvPr/>
        </p:nvSpPr>
        <p:spPr>
          <a:xfrm>
            <a:off x="5019040" y="4941581"/>
            <a:ext cx="6719059" cy="9579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97280" rIns="0" rtlCol="0" anchor="ctr">
            <a:noAutofit/>
          </a:bodyPr>
          <a:lstStyle/>
          <a:p>
            <a:r>
              <a:rPr lang="en-US" sz="1600">
                <a:solidFill>
                  <a:schemeClr val="bg2"/>
                </a:solidFill>
                <a:latin typeface="CiscoSansTT" panose="020B0503020201020303" pitchFamily="34" charset="0"/>
              </a:rPr>
              <a:t>Reward and compensate sellers </a:t>
            </a:r>
            <a:br>
              <a:rPr lang="en-US" sz="1600">
                <a:solidFill>
                  <a:schemeClr val="bg2"/>
                </a:solidFill>
                <a:latin typeface="CiscoSansTT" panose="020B0503020201020303" pitchFamily="34" charset="0"/>
              </a:rPr>
            </a:br>
            <a:r>
              <a:rPr lang="en-US" sz="1600">
                <a:solidFill>
                  <a:schemeClr val="bg2"/>
                </a:solidFill>
                <a:latin typeface="CiscoSansTT" panose="020B0503020201020303" pitchFamily="34" charset="0"/>
              </a:rPr>
              <a:t>for driving recurring revenue deals.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C1AB85-34DE-C64F-A608-FC2E5727AF90}"/>
              </a:ext>
            </a:extLst>
          </p:cNvPr>
          <p:cNvSpPr txBox="1"/>
          <p:nvPr/>
        </p:nvSpPr>
        <p:spPr>
          <a:xfrm>
            <a:off x="358987" y="4941581"/>
            <a:ext cx="5676053" cy="957991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1600">
                <a:latin typeface="CiscoSansTT" panose="020B0503020201020303" pitchFamily="34" charset="0"/>
              </a:rPr>
              <a:t>Change seller mindset. </a:t>
            </a:r>
            <a:endParaRPr lang="en-US" sz="1467">
              <a:latin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0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start down a path to more profitability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A03F6-6461-364D-83D1-B83EB07533B0}"/>
              </a:ext>
            </a:extLst>
          </p:cNvPr>
          <p:cNvSpPr txBox="1"/>
          <p:nvPr/>
        </p:nvSpPr>
        <p:spPr>
          <a:xfrm>
            <a:off x="358987" y="1649743"/>
            <a:ext cx="11352019" cy="957991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2800"/>
              <a:t>Start selling </a:t>
            </a:r>
            <a:r>
              <a:rPr lang="en-US" sz="2800" err="1"/>
              <a:t>Webex</a:t>
            </a:r>
            <a:r>
              <a:rPr lang="en-US" sz="2800"/>
              <a:t> Work Bundle  and earn rewards</a:t>
            </a:r>
            <a:endParaRPr lang="en-US" sz="2667"/>
          </a:p>
          <a:p>
            <a:r>
              <a:rPr lang="en-US" sz="2800"/>
              <a:t>throughout the lifecycle today</a:t>
            </a:r>
            <a:endParaRPr lang="en-US" sz="26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F9BAEF-51EB-D34F-9278-6583B6320EFD}"/>
              </a:ext>
            </a:extLst>
          </p:cNvPr>
          <p:cNvSpPr/>
          <p:nvPr/>
        </p:nvSpPr>
        <p:spPr>
          <a:xfrm>
            <a:off x="358986" y="1649742"/>
            <a:ext cx="957991" cy="95799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2"/>
                </a:solidFill>
                <a:latin typeface="CiscoSansTT ExtraLight" panose="020B0303020201020303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608EB-685C-634D-8FE8-B90DA83C441A}"/>
              </a:ext>
            </a:extLst>
          </p:cNvPr>
          <p:cNvSpPr txBox="1"/>
          <p:nvPr/>
        </p:nvSpPr>
        <p:spPr>
          <a:xfrm>
            <a:off x="5019040" y="2747023"/>
            <a:ext cx="6719059" cy="9579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97280" rIns="0" rtlCol="0" anchor="ctr">
            <a:noAutofit/>
          </a:bodyPr>
          <a:lstStyle/>
          <a:p>
            <a:r>
              <a:rPr lang="en-US" sz="1600">
                <a:solidFill>
                  <a:schemeClr val="bg2"/>
                </a:solidFill>
                <a:latin typeface="CiscoSans"/>
              </a:rPr>
              <a:t>Get Specialized and open new opportunities to interact</a:t>
            </a:r>
          </a:p>
          <a:p>
            <a:r>
              <a:rPr lang="en-US" sz="1600">
                <a:solidFill>
                  <a:schemeClr val="bg2"/>
                </a:solidFill>
                <a:latin typeface="CiscoSans"/>
              </a:rPr>
              <a:t>with customers, create value, and impact customer</a:t>
            </a:r>
          </a:p>
          <a:p>
            <a:r>
              <a:rPr lang="en-US" sz="1600">
                <a:solidFill>
                  <a:schemeClr val="bg2"/>
                </a:solidFill>
                <a:latin typeface="CiscoSans"/>
              </a:rPr>
              <a:t>business outcomes.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0E499-75AD-4E4C-8A22-EF3F166BC9A5}"/>
              </a:ext>
            </a:extLst>
          </p:cNvPr>
          <p:cNvSpPr txBox="1"/>
          <p:nvPr/>
        </p:nvSpPr>
        <p:spPr>
          <a:xfrm>
            <a:off x="358987" y="2747023"/>
            <a:ext cx="5676053" cy="957991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1600">
                <a:latin typeface="CiscoSansTT" panose="020B0503020201020303" pitchFamily="34" charset="0"/>
                <a:cs typeface="CiscoSansTT" panose="020B0503020201020303" pitchFamily="34" charset="0"/>
              </a:rPr>
              <a:t>Get Customer Experience </a:t>
            </a:r>
            <a:r>
              <a:rPr lang="en-US" sz="1600">
                <a:latin typeface="CiscoSansTT" panose="020B0503020201020303" pitchFamily="34" charset="0"/>
                <a:cs typeface="CiscoSansTT" panose="020B0503020201020303" pitchFamily="34" charset="0"/>
                <a:hlinkClick r:id="rId3"/>
              </a:rPr>
              <a:t>Specialized</a:t>
            </a:r>
            <a:endParaRPr lang="en-US" sz="1600">
              <a:latin typeface="CiscoSansTT" panose="020B0503020201020303" pitchFamily="34" charset="0"/>
              <a:cs typeface="CiscoSansTT" panose="020B05030202010203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21E2E-9654-5340-8437-175842BA6780}"/>
              </a:ext>
            </a:extLst>
          </p:cNvPr>
          <p:cNvSpPr txBox="1"/>
          <p:nvPr/>
        </p:nvSpPr>
        <p:spPr>
          <a:xfrm>
            <a:off x="5019040" y="3844301"/>
            <a:ext cx="6719059" cy="9579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97280" rIns="0" rtlCol="0" anchor="ctr">
            <a:noAutofit/>
          </a:bodyPr>
          <a:lstStyle/>
          <a:p>
            <a:r>
              <a:rPr lang="en-US" sz="1600">
                <a:solidFill>
                  <a:schemeClr val="bg2"/>
                </a:solidFill>
                <a:latin typeface="CiscoSans"/>
              </a:rPr>
              <a:t>The new Lifecycle Incentives program combines </a:t>
            </a:r>
            <a:endParaRPr lang="en-US">
              <a:solidFill>
                <a:schemeClr val="bg2"/>
              </a:solidFill>
            </a:endParaRPr>
          </a:p>
          <a:p>
            <a:r>
              <a:rPr lang="en-US" sz="1600">
                <a:solidFill>
                  <a:schemeClr val="bg2"/>
                </a:solidFill>
                <a:latin typeface="CiscoSans"/>
              </a:rPr>
              <a:t>incentives and rewards for driving software use,</a:t>
            </a:r>
            <a:endParaRPr lang="en-US">
              <a:solidFill>
                <a:schemeClr val="bg2"/>
              </a:solidFill>
              <a:latin typeface="CiscoSansTT ExtraLight"/>
            </a:endParaRPr>
          </a:p>
          <a:p>
            <a:r>
              <a:rPr lang="en-US" sz="1600">
                <a:solidFill>
                  <a:schemeClr val="bg2"/>
                </a:solidFill>
                <a:latin typeface="CiscoSans"/>
              </a:rPr>
              <a:t>adoption, and expansion.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2DB91E-3946-FC4D-A179-71374B6D8569}"/>
              </a:ext>
            </a:extLst>
          </p:cNvPr>
          <p:cNvSpPr txBox="1"/>
          <p:nvPr/>
        </p:nvSpPr>
        <p:spPr>
          <a:xfrm>
            <a:off x="358987" y="3844301"/>
            <a:ext cx="5676053" cy="957991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1600">
                <a:latin typeface="CiscoSansTT" panose="020B0503020201020303" pitchFamily="34" charset="0"/>
              </a:rPr>
              <a:t>Apply for the Lifecycle Incentive </a:t>
            </a:r>
            <a:r>
              <a:rPr lang="en-US" sz="1600">
                <a:latin typeface="CiscoSansTT" panose="020B0503020201020303" pitchFamily="34" charset="0"/>
                <a:hlinkClick r:id="rId4"/>
              </a:rPr>
              <a:t>Program</a:t>
            </a:r>
            <a:endParaRPr lang="en-US" sz="1600">
              <a:latin typeface="CiscoSansTT" panose="020B05030202010203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428589-7D0B-AB45-ABA8-7CAB65F2DCD2}"/>
              </a:ext>
            </a:extLst>
          </p:cNvPr>
          <p:cNvSpPr txBox="1"/>
          <p:nvPr/>
        </p:nvSpPr>
        <p:spPr>
          <a:xfrm>
            <a:off x="5019040" y="4941581"/>
            <a:ext cx="6719059" cy="9579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1097280" rIns="0" rtlCol="0" anchor="ctr">
            <a:noAutofit/>
          </a:bodyPr>
          <a:lstStyle/>
          <a:p>
            <a:r>
              <a:rPr lang="en-US" sz="1600">
                <a:solidFill>
                  <a:schemeClr val="bg2"/>
                </a:solidFill>
                <a:latin typeface="CiscoSansTT"/>
              </a:rPr>
              <a:t>Sell </a:t>
            </a:r>
            <a:r>
              <a:rPr lang="en-US" sz="1600" err="1">
                <a:solidFill>
                  <a:schemeClr val="bg2"/>
                </a:solidFill>
                <a:latin typeface="CiscoSansTT"/>
              </a:rPr>
              <a:t>Webex</a:t>
            </a:r>
            <a:r>
              <a:rPr lang="en-US" sz="1600">
                <a:solidFill>
                  <a:schemeClr val="bg2"/>
                </a:solidFill>
                <a:latin typeface="CiscoSansTT"/>
              </a:rPr>
              <a:t> Work Bundle and earn Lifecycle Adopt </a:t>
            </a:r>
            <a:endParaRPr lang="en-US" sz="1600">
              <a:solidFill>
                <a:schemeClr val="bg2"/>
              </a:solidFill>
              <a:latin typeface="CiscoSansTT" panose="020B0503020201020303" pitchFamily="34" charset="0"/>
            </a:endParaRPr>
          </a:p>
          <a:p>
            <a:r>
              <a:rPr lang="en-US" sz="1600">
                <a:solidFill>
                  <a:schemeClr val="bg2"/>
                </a:solidFill>
                <a:latin typeface="CiscoSansTT"/>
              </a:rPr>
              <a:t>and Expand incentives.</a:t>
            </a:r>
            <a:endParaRPr lang="en-US" sz="1600">
              <a:solidFill>
                <a:schemeClr val="bg2"/>
              </a:solidFill>
              <a:latin typeface="CiscoSansTT" panose="020B0503020201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C1AB85-34DE-C64F-A608-FC2E5727AF90}"/>
              </a:ext>
            </a:extLst>
          </p:cNvPr>
          <p:cNvSpPr txBox="1"/>
          <p:nvPr/>
        </p:nvSpPr>
        <p:spPr>
          <a:xfrm>
            <a:off x="358987" y="4941581"/>
            <a:ext cx="5676053" cy="957991"/>
          </a:xfrm>
          <a:prstGeom prst="roundRect">
            <a:avLst>
              <a:gd name="adj" fmla="val 50000"/>
            </a:avLst>
          </a:prstGeom>
          <a:solidFill>
            <a:schemeClr val="bg2">
              <a:lumMod val="95000"/>
            </a:schemeClr>
          </a:solidFill>
        </p:spPr>
        <p:txBody>
          <a:bodyPr wrap="square" lIns="975360" rtlCol="0" anchor="ctr">
            <a:noAutofit/>
          </a:bodyPr>
          <a:lstStyle/>
          <a:p>
            <a:r>
              <a:rPr lang="en-US" sz="1600">
                <a:latin typeface="CiscoSansTT"/>
              </a:rPr>
              <a:t>Earn Rewards for selling the </a:t>
            </a:r>
            <a:r>
              <a:rPr lang="en-US" sz="1600" err="1">
                <a:latin typeface="CiscoSansTT"/>
              </a:rPr>
              <a:t>Webex</a:t>
            </a:r>
            <a:r>
              <a:rPr lang="en-US" sz="1600">
                <a:latin typeface="CiscoSansTT"/>
              </a:rPr>
              <a:t> Work</a:t>
            </a:r>
            <a:endParaRPr lang="en-US" sz="1467">
              <a:latin typeface="CiscoSansTT"/>
            </a:endParaRPr>
          </a:p>
          <a:p>
            <a:r>
              <a:rPr lang="en-US" sz="1600">
                <a:latin typeface="CiscoSansTT"/>
              </a:rPr>
              <a:t>Bundle and other Collaboration Offers</a:t>
            </a:r>
            <a:endParaRPr lang="en-US" sz="1450">
              <a:latin typeface="CiscoSansTT"/>
            </a:endParaRPr>
          </a:p>
        </p:txBody>
      </p:sp>
    </p:spTree>
    <p:extLst>
      <p:ext uri="{BB962C8B-B14F-4D97-AF65-F5344CB8AC3E}">
        <p14:creationId xmlns:p14="http://schemas.microsoft.com/office/powerpoint/2010/main" val="24518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0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961" y="430708"/>
            <a:ext cx="11127317" cy="975783"/>
          </a:xfrm>
        </p:spPr>
        <p:txBody>
          <a:bodyPr/>
          <a:lstStyle/>
          <a:p>
            <a:r>
              <a:rPr lang="en-US"/>
              <a:t>Why a Lifecycle-First Approach?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3688" y="1799773"/>
            <a:ext cx="2700421" cy="3957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DD04F2-D0B9-1647-A353-FAB245B68654}"/>
              </a:ext>
            </a:extLst>
          </p:cNvPr>
          <p:cNvSpPr txBox="1"/>
          <p:nvPr/>
        </p:nvSpPr>
        <p:spPr>
          <a:xfrm>
            <a:off x="583689" y="2925213"/>
            <a:ext cx="2700423" cy="1113836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91440" tIns="45720" rIns="91440" bIns="45720" rtlCol="0">
            <a:noAutofit/>
          </a:bodyPr>
          <a:lstStyle/>
          <a:p>
            <a:pPr algn="ctr" defTabSz="6095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>
                <a:solidFill>
                  <a:srgbClr val="FFFFFF"/>
                </a:solidFill>
                <a:latin typeface="CiscoSansTT ExtraLight"/>
                <a:ea typeface="ＭＳ Ｐゴシック" charset="0"/>
              </a:rPr>
              <a:t>profitability</a:t>
            </a:r>
            <a:r>
              <a:rPr lang="en-US" sz="2133">
                <a:solidFill>
                  <a:srgbClr val="FFFFFF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 </a:t>
            </a:r>
            <a:r>
              <a:rPr lang="en-US" sz="1867">
                <a:solidFill>
                  <a:srgbClr val="FFFFFF"/>
                </a:solidFill>
                <a:latin typeface="CiscoSansTT ExtraLight"/>
                <a:ea typeface="ＭＳ Ｐゴシック" charset="0"/>
              </a:rPr>
              <a:t>comes </a:t>
            </a:r>
            <a:r>
              <a:rPr lang="en-US" sz="2133">
                <a:solidFill>
                  <a:srgbClr val="00BCEB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after</a:t>
            </a:r>
            <a:r>
              <a:rPr lang="en-US" sz="1867">
                <a:solidFill>
                  <a:srgbClr val="00BCEB"/>
                </a:solidFill>
                <a:latin typeface="CiscoSansTT ExtraLight"/>
                <a:ea typeface="ＭＳ Ｐゴシック" charset="0"/>
              </a:rPr>
              <a:t> </a:t>
            </a:r>
            <a:r>
              <a:rPr lang="en-US" sz="2133">
                <a:solidFill>
                  <a:srgbClr val="00BCEB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initial sale </a:t>
            </a:r>
            <a:r>
              <a:rPr lang="en-US" sz="1867">
                <a:solidFill>
                  <a:srgbClr val="FFFFFF"/>
                </a:solidFill>
                <a:latin typeface="CiscoSansTT ExtraLight"/>
                <a:ea typeface="ＭＳ Ｐゴシック" charset="0"/>
              </a:rPr>
              <a:t>(post-land)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B38055-4504-EC4B-B10D-8ACAE616F87F}"/>
              </a:ext>
            </a:extLst>
          </p:cNvPr>
          <p:cNvSpPr txBox="1"/>
          <p:nvPr/>
        </p:nvSpPr>
        <p:spPr>
          <a:xfrm flipH="1">
            <a:off x="1061884" y="2088218"/>
            <a:ext cx="1744033" cy="835924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91440" tIns="45720" rIns="91440" bIns="45720" rtlCol="0" anchor="t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867" spc="-200">
                <a:solidFill>
                  <a:srgbClr val="00BCEB"/>
                </a:solidFill>
                <a:latin typeface="CiscoSansTT ExtraLight" panose="020B0303020201020303" pitchFamily="34" charset="0"/>
                <a:ea typeface="CiscoSansTT ExtraLight" panose="020B0303020201020303" pitchFamily="34" charset="0"/>
                <a:cs typeface="CiscoSansTT ExtraLight" panose="020B0303020201020303" pitchFamily="34" charset="0"/>
              </a:rPr>
              <a:t>52%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BDA9AF-0E77-9A4F-981A-5BB68F61F718}"/>
              </a:ext>
            </a:extLst>
          </p:cNvPr>
          <p:cNvSpPr/>
          <p:nvPr/>
        </p:nvSpPr>
        <p:spPr>
          <a:xfrm>
            <a:off x="1455370" y="5348767"/>
            <a:ext cx="973343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33">
                <a:solidFill>
                  <a:srgbClr val="FFFFFF"/>
                </a:solidFill>
                <a:latin typeface="CiscoSansTT ExtraLight"/>
                <a:ea typeface="ＭＳ Ｐゴシック" charset="0"/>
                <a:cs typeface="CiscoSansTT Light" panose="020B0503020201020303" pitchFamily="34" charset="0"/>
              </a:rPr>
              <a:t>(Global Touch)</a:t>
            </a:r>
            <a:endParaRPr lang="en-US" sz="933">
              <a:solidFill>
                <a:srgbClr val="FFFFFF"/>
              </a:solidFill>
              <a:latin typeface="CiscoSansTT ExtraLight"/>
              <a:ea typeface="ＭＳ Ｐゴシック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E875B3-D4BE-564D-BA05-DE2E3E0D9C3D}"/>
              </a:ext>
            </a:extLst>
          </p:cNvPr>
          <p:cNvGrpSpPr/>
          <p:nvPr/>
        </p:nvGrpSpPr>
        <p:grpSpPr>
          <a:xfrm>
            <a:off x="1494484" y="4473268"/>
            <a:ext cx="878833" cy="878833"/>
            <a:chOff x="833705" y="3053077"/>
            <a:chExt cx="714204" cy="71420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3FA3309-6C48-3748-9826-87A038AF58C1}"/>
                </a:ext>
              </a:extLst>
            </p:cNvPr>
            <p:cNvSpPr/>
            <p:nvPr/>
          </p:nvSpPr>
          <p:spPr>
            <a:xfrm>
              <a:off x="833705" y="3053077"/>
              <a:ext cx="714204" cy="7142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D274D"/>
                </a:solidFill>
                <a:latin typeface="CiscoSansTT ExtraLigh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937C2A-0571-544E-A8BE-489FC08F4CA3}"/>
                </a:ext>
              </a:extLst>
            </p:cNvPr>
            <p:cNvGrpSpPr/>
            <p:nvPr/>
          </p:nvGrpSpPr>
          <p:grpSpPr>
            <a:xfrm>
              <a:off x="1051725" y="3164943"/>
              <a:ext cx="278164" cy="490472"/>
              <a:chOff x="7226245" y="2989701"/>
              <a:chExt cx="320990" cy="565982"/>
            </a:xfrm>
          </p:grpSpPr>
          <p:sp>
            <p:nvSpPr>
              <p:cNvPr id="28" name="Freeform 563">
                <a:extLst>
                  <a:ext uri="{FF2B5EF4-FFF2-40B4-BE49-F238E27FC236}">
                    <a16:creationId xmlns:a16="http://schemas.microsoft.com/office/drawing/2014/main" id="{7BCEEE6A-1F91-514B-8DB9-8B37C497D9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28245" y="3065698"/>
                <a:ext cx="124996" cy="226993"/>
              </a:xfrm>
              <a:custGeom>
                <a:avLst/>
                <a:gdLst>
                  <a:gd name="T0" fmla="*/ 29 w 53"/>
                  <a:gd name="T1" fmla="*/ 48 h 96"/>
                  <a:gd name="T2" fmla="*/ 35 w 53"/>
                  <a:gd name="T3" fmla="*/ 34 h 96"/>
                  <a:gd name="T4" fmla="*/ 53 w 53"/>
                  <a:gd name="T5" fmla="*/ 28 h 96"/>
                  <a:gd name="T6" fmla="*/ 53 w 53"/>
                  <a:gd name="T7" fmla="*/ 0 h 96"/>
                  <a:gd name="T8" fmla="*/ 19 w 53"/>
                  <a:gd name="T9" fmla="*/ 12 h 96"/>
                  <a:gd name="T10" fmla="*/ 1 w 53"/>
                  <a:gd name="T11" fmla="*/ 49 h 96"/>
                  <a:gd name="T12" fmla="*/ 53 w 53"/>
                  <a:gd name="T13" fmla="*/ 96 h 96"/>
                  <a:gd name="T14" fmla="*/ 53 w 53"/>
                  <a:gd name="T15" fmla="*/ 68 h 96"/>
                  <a:gd name="T16" fmla="*/ 29 w 53"/>
                  <a:gd name="T1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96">
                    <a:moveTo>
                      <a:pt x="29" y="48"/>
                    </a:moveTo>
                    <a:cubicBezTo>
                      <a:pt x="28" y="42"/>
                      <a:pt x="30" y="38"/>
                      <a:pt x="35" y="34"/>
                    </a:cubicBezTo>
                    <a:cubicBezTo>
                      <a:pt x="39" y="31"/>
                      <a:pt x="45" y="29"/>
                      <a:pt x="53" y="2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1"/>
                      <a:pt x="28" y="6"/>
                      <a:pt x="19" y="12"/>
                    </a:cubicBezTo>
                    <a:cubicBezTo>
                      <a:pt x="7" y="21"/>
                      <a:pt x="0" y="34"/>
                      <a:pt x="1" y="49"/>
                    </a:cubicBezTo>
                    <a:cubicBezTo>
                      <a:pt x="3" y="82"/>
                      <a:pt x="29" y="91"/>
                      <a:pt x="53" y="96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35" y="64"/>
                      <a:pt x="29" y="59"/>
                      <a:pt x="29" y="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Freeform 564">
                <a:extLst>
                  <a:ext uri="{FF2B5EF4-FFF2-40B4-BE49-F238E27FC236}">
                    <a16:creationId xmlns:a16="http://schemas.microsoft.com/office/drawing/2014/main" id="{B947600D-45F5-0749-953D-18356E4D8B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226245" y="3342690"/>
                <a:ext cx="126996" cy="143996"/>
              </a:xfrm>
              <a:custGeom>
                <a:avLst/>
                <a:gdLst>
                  <a:gd name="T0" fmla="*/ 28 w 54"/>
                  <a:gd name="T1" fmla="*/ 13 h 61"/>
                  <a:gd name="T2" fmla="*/ 13 w 54"/>
                  <a:gd name="T3" fmla="*/ 0 h 61"/>
                  <a:gd name="T4" fmla="*/ 0 w 54"/>
                  <a:gd name="T5" fmla="*/ 15 h 61"/>
                  <a:gd name="T6" fmla="*/ 54 w 54"/>
                  <a:gd name="T7" fmla="*/ 61 h 61"/>
                  <a:gd name="T8" fmla="*/ 54 w 54"/>
                  <a:gd name="T9" fmla="*/ 33 h 61"/>
                  <a:gd name="T10" fmla="*/ 28 w 54"/>
                  <a:gd name="T11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61">
                    <a:moveTo>
                      <a:pt x="28" y="13"/>
                    </a:moveTo>
                    <a:cubicBezTo>
                      <a:pt x="27" y="6"/>
                      <a:pt x="21" y="0"/>
                      <a:pt x="13" y="0"/>
                    </a:cubicBezTo>
                    <a:cubicBezTo>
                      <a:pt x="6" y="1"/>
                      <a:pt x="0" y="7"/>
                      <a:pt x="0" y="15"/>
                    </a:cubicBezTo>
                    <a:cubicBezTo>
                      <a:pt x="1" y="32"/>
                      <a:pt x="19" y="56"/>
                      <a:pt x="54" y="61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35" y="29"/>
                      <a:pt x="28" y="17"/>
                      <a:pt x="28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Freeform 565">
                <a:extLst>
                  <a:ext uri="{FF2B5EF4-FFF2-40B4-BE49-F238E27FC236}">
                    <a16:creationId xmlns:a16="http://schemas.microsoft.com/office/drawing/2014/main" id="{836E8A5E-81D7-2147-BAEF-1E9D3E382F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7239" y="3238693"/>
                <a:ext cx="129996" cy="247992"/>
              </a:xfrm>
              <a:custGeom>
                <a:avLst/>
                <a:gdLst>
                  <a:gd name="T0" fmla="*/ 53 w 55"/>
                  <a:gd name="T1" fmla="*/ 51 h 105"/>
                  <a:gd name="T2" fmla="*/ 0 w 55"/>
                  <a:gd name="T3" fmla="*/ 0 h 105"/>
                  <a:gd name="T4" fmla="*/ 0 w 55"/>
                  <a:gd name="T5" fmla="*/ 29 h 105"/>
                  <a:gd name="T6" fmla="*/ 26 w 55"/>
                  <a:gd name="T7" fmla="*/ 52 h 105"/>
                  <a:gd name="T8" fmla="*/ 13 w 55"/>
                  <a:gd name="T9" fmla="*/ 73 h 105"/>
                  <a:gd name="T10" fmla="*/ 0 w 55"/>
                  <a:gd name="T11" fmla="*/ 77 h 105"/>
                  <a:gd name="T12" fmla="*/ 0 w 55"/>
                  <a:gd name="T13" fmla="*/ 105 h 105"/>
                  <a:gd name="T14" fmla="*/ 25 w 55"/>
                  <a:gd name="T15" fmla="*/ 98 h 105"/>
                  <a:gd name="T16" fmla="*/ 53 w 55"/>
                  <a:gd name="T17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05">
                    <a:moveTo>
                      <a:pt x="53" y="51"/>
                    </a:moveTo>
                    <a:cubicBezTo>
                      <a:pt x="52" y="15"/>
                      <a:pt x="25" y="5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8" y="33"/>
                      <a:pt x="25" y="38"/>
                      <a:pt x="26" y="52"/>
                    </a:cubicBezTo>
                    <a:cubicBezTo>
                      <a:pt x="26" y="59"/>
                      <a:pt x="25" y="67"/>
                      <a:pt x="13" y="73"/>
                    </a:cubicBezTo>
                    <a:cubicBezTo>
                      <a:pt x="9" y="75"/>
                      <a:pt x="4" y="76"/>
                      <a:pt x="0" y="77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7" y="104"/>
                      <a:pt x="16" y="102"/>
                      <a:pt x="25" y="98"/>
                    </a:cubicBezTo>
                    <a:cubicBezTo>
                      <a:pt x="44" y="88"/>
                      <a:pt x="55" y="72"/>
                      <a:pt x="53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Freeform 566">
                <a:extLst>
                  <a:ext uri="{FF2B5EF4-FFF2-40B4-BE49-F238E27FC236}">
                    <a16:creationId xmlns:a16="http://schemas.microsoft.com/office/drawing/2014/main" id="{D60226E1-4554-414F-A469-63290BF885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7239" y="3063698"/>
                <a:ext cx="117996" cy="136996"/>
              </a:xfrm>
              <a:custGeom>
                <a:avLst/>
                <a:gdLst>
                  <a:gd name="T0" fmla="*/ 22 w 50"/>
                  <a:gd name="T1" fmla="*/ 45 h 58"/>
                  <a:gd name="T2" fmla="*/ 36 w 50"/>
                  <a:gd name="T3" fmla="*/ 58 h 58"/>
                  <a:gd name="T4" fmla="*/ 49 w 50"/>
                  <a:gd name="T5" fmla="*/ 43 h 58"/>
                  <a:gd name="T6" fmla="*/ 0 w 50"/>
                  <a:gd name="T7" fmla="*/ 0 h 58"/>
                  <a:gd name="T8" fmla="*/ 0 w 50"/>
                  <a:gd name="T9" fmla="*/ 28 h 58"/>
                  <a:gd name="T10" fmla="*/ 22 w 50"/>
                  <a:gd name="T11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8">
                    <a:moveTo>
                      <a:pt x="22" y="45"/>
                    </a:moveTo>
                    <a:cubicBezTo>
                      <a:pt x="22" y="52"/>
                      <a:pt x="29" y="58"/>
                      <a:pt x="36" y="58"/>
                    </a:cubicBezTo>
                    <a:cubicBezTo>
                      <a:pt x="44" y="57"/>
                      <a:pt x="50" y="51"/>
                      <a:pt x="49" y="43"/>
                    </a:cubicBezTo>
                    <a:cubicBezTo>
                      <a:pt x="48" y="26"/>
                      <a:pt x="31" y="5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5" y="32"/>
                      <a:pt x="21" y="41"/>
                      <a:pt x="22" y="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Freeform 567">
                <a:extLst>
                  <a:ext uri="{FF2B5EF4-FFF2-40B4-BE49-F238E27FC236}">
                    <a16:creationId xmlns:a16="http://schemas.microsoft.com/office/drawing/2014/main" id="{CD6810DD-3E97-814F-A60E-99DFFEE282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3241" y="3127696"/>
                <a:ext cx="63998" cy="110997"/>
              </a:xfrm>
              <a:custGeom>
                <a:avLst/>
                <a:gdLst>
                  <a:gd name="T0" fmla="*/ 12 w 27"/>
                  <a:gd name="T1" fmla="*/ 0 h 47"/>
                  <a:gd name="T2" fmla="*/ 0 w 27"/>
                  <a:gd name="T3" fmla="*/ 2 h 47"/>
                  <a:gd name="T4" fmla="*/ 0 w 27"/>
                  <a:gd name="T5" fmla="*/ 42 h 47"/>
                  <a:gd name="T6" fmla="*/ 15 w 27"/>
                  <a:gd name="T7" fmla="*/ 45 h 47"/>
                  <a:gd name="T8" fmla="*/ 27 w 27"/>
                  <a:gd name="T9" fmla="*/ 47 h 47"/>
                  <a:gd name="T10" fmla="*/ 27 w 27"/>
                  <a:gd name="T11" fmla="*/ 1 h 47"/>
                  <a:gd name="T12" fmla="*/ 12 w 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47">
                    <a:moveTo>
                      <a:pt x="12" y="0"/>
                    </a:moveTo>
                    <a:cubicBezTo>
                      <a:pt x="7" y="0"/>
                      <a:pt x="3" y="1"/>
                      <a:pt x="0" y="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3"/>
                      <a:pt x="9" y="44"/>
                      <a:pt x="15" y="45"/>
                    </a:cubicBezTo>
                    <a:cubicBezTo>
                      <a:pt x="19" y="46"/>
                      <a:pt x="23" y="46"/>
                      <a:pt x="27" y="4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3" y="0"/>
                      <a:pt x="18" y="0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Freeform 568">
                <a:extLst>
                  <a:ext uri="{FF2B5EF4-FFF2-40B4-BE49-F238E27FC236}">
                    <a16:creationId xmlns:a16="http://schemas.microsoft.com/office/drawing/2014/main" id="{BDE78C30-B38C-5149-9215-993D14C957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3241" y="3486685"/>
                <a:ext cx="63998" cy="68998"/>
              </a:xfrm>
              <a:custGeom>
                <a:avLst/>
                <a:gdLst>
                  <a:gd name="T0" fmla="*/ 13 w 27"/>
                  <a:gd name="T1" fmla="*/ 1 h 29"/>
                  <a:gd name="T2" fmla="*/ 0 w 27"/>
                  <a:gd name="T3" fmla="*/ 0 h 29"/>
                  <a:gd name="T4" fmla="*/ 0 w 27"/>
                  <a:gd name="T5" fmla="*/ 15 h 29"/>
                  <a:gd name="T6" fmla="*/ 14 w 27"/>
                  <a:gd name="T7" fmla="*/ 29 h 29"/>
                  <a:gd name="T8" fmla="*/ 27 w 27"/>
                  <a:gd name="T9" fmla="*/ 15 h 29"/>
                  <a:gd name="T10" fmla="*/ 27 w 27"/>
                  <a:gd name="T11" fmla="*/ 0 h 29"/>
                  <a:gd name="T12" fmla="*/ 19 w 27"/>
                  <a:gd name="T13" fmla="*/ 1 h 29"/>
                  <a:gd name="T14" fmla="*/ 13 w 27"/>
                  <a:gd name="T1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9">
                    <a:moveTo>
                      <a:pt x="13" y="1"/>
                    </a:moveTo>
                    <a:cubicBezTo>
                      <a:pt x="9" y="1"/>
                      <a:pt x="4" y="1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1" y="29"/>
                      <a:pt x="27" y="23"/>
                      <a:pt x="27" y="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1"/>
                      <a:pt x="21" y="1"/>
                      <a:pt x="19" y="1"/>
                    </a:cubicBezTo>
                    <a:cubicBezTo>
                      <a:pt x="17" y="1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" name="Freeform 569">
                <a:extLst>
                  <a:ext uri="{FF2B5EF4-FFF2-40B4-BE49-F238E27FC236}">
                    <a16:creationId xmlns:a16="http://schemas.microsoft.com/office/drawing/2014/main" id="{9E51AC7F-3EA9-0E4E-8E17-888EAC940E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3241" y="3292691"/>
                <a:ext cx="63998" cy="131996"/>
              </a:xfrm>
              <a:custGeom>
                <a:avLst/>
                <a:gdLst>
                  <a:gd name="T0" fmla="*/ 18 w 27"/>
                  <a:gd name="T1" fmla="*/ 55 h 56"/>
                  <a:gd name="T2" fmla="*/ 27 w 27"/>
                  <a:gd name="T3" fmla="*/ 54 h 56"/>
                  <a:gd name="T4" fmla="*/ 27 w 27"/>
                  <a:gd name="T5" fmla="*/ 6 h 56"/>
                  <a:gd name="T6" fmla="*/ 10 w 27"/>
                  <a:gd name="T7" fmla="*/ 2 h 56"/>
                  <a:gd name="T8" fmla="*/ 0 w 27"/>
                  <a:gd name="T9" fmla="*/ 0 h 56"/>
                  <a:gd name="T10" fmla="*/ 0 w 27"/>
                  <a:gd name="T11" fmla="*/ 54 h 56"/>
                  <a:gd name="T12" fmla="*/ 18 w 27"/>
                  <a:gd name="T1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6">
                    <a:moveTo>
                      <a:pt x="18" y="55"/>
                    </a:moveTo>
                    <a:cubicBezTo>
                      <a:pt x="18" y="55"/>
                      <a:pt x="22" y="55"/>
                      <a:pt x="27" y="54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2" y="4"/>
                      <a:pt x="17" y="3"/>
                      <a:pt x="10" y="2"/>
                    </a:cubicBezTo>
                    <a:cubicBezTo>
                      <a:pt x="7" y="1"/>
                      <a:pt x="3" y="1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5"/>
                      <a:pt x="11" y="56"/>
                      <a:pt x="18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" name="Freeform 570">
                <a:extLst>
                  <a:ext uri="{FF2B5EF4-FFF2-40B4-BE49-F238E27FC236}">
                    <a16:creationId xmlns:a16="http://schemas.microsoft.com/office/drawing/2014/main" id="{458D66B0-81A8-174A-BD25-43F064FCE1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3241" y="2989701"/>
                <a:ext cx="63998" cy="75998"/>
              </a:xfrm>
              <a:custGeom>
                <a:avLst/>
                <a:gdLst>
                  <a:gd name="T0" fmla="*/ 27 w 27"/>
                  <a:gd name="T1" fmla="*/ 31 h 32"/>
                  <a:gd name="T2" fmla="*/ 27 w 27"/>
                  <a:gd name="T3" fmla="*/ 14 h 32"/>
                  <a:gd name="T4" fmla="*/ 14 w 27"/>
                  <a:gd name="T5" fmla="*/ 0 h 32"/>
                  <a:gd name="T6" fmla="*/ 0 w 27"/>
                  <a:gd name="T7" fmla="*/ 14 h 32"/>
                  <a:gd name="T8" fmla="*/ 0 w 27"/>
                  <a:gd name="T9" fmla="*/ 32 h 32"/>
                  <a:gd name="T10" fmla="*/ 10 w 27"/>
                  <a:gd name="T11" fmla="*/ 31 h 32"/>
                  <a:gd name="T12" fmla="*/ 27 w 27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2">
                    <a:moveTo>
                      <a:pt x="27" y="31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" y="31"/>
                      <a:pt x="7" y="31"/>
                      <a:pt x="10" y="31"/>
                    </a:cubicBezTo>
                    <a:cubicBezTo>
                      <a:pt x="16" y="30"/>
                      <a:pt x="22" y="31"/>
                      <a:pt x="27" y="3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>
                <a:solidFill>
                  <a:schemeClr val="accent2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Freeform 571">
                <a:extLst>
                  <a:ext uri="{FF2B5EF4-FFF2-40B4-BE49-F238E27FC236}">
                    <a16:creationId xmlns:a16="http://schemas.microsoft.com/office/drawing/2014/main" id="{B8894AE8-EB93-7F4D-9B5E-2DACEDF799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3241" y="3420687"/>
                <a:ext cx="63998" cy="67998"/>
              </a:xfrm>
              <a:custGeom>
                <a:avLst/>
                <a:gdLst>
                  <a:gd name="T0" fmla="*/ 18 w 27"/>
                  <a:gd name="T1" fmla="*/ 1 h 29"/>
                  <a:gd name="T2" fmla="*/ 0 w 27"/>
                  <a:gd name="T3" fmla="*/ 0 h 29"/>
                  <a:gd name="T4" fmla="*/ 0 w 27"/>
                  <a:gd name="T5" fmla="*/ 28 h 29"/>
                  <a:gd name="T6" fmla="*/ 13 w 27"/>
                  <a:gd name="T7" fmla="*/ 29 h 29"/>
                  <a:gd name="T8" fmla="*/ 19 w 27"/>
                  <a:gd name="T9" fmla="*/ 29 h 29"/>
                  <a:gd name="T10" fmla="*/ 27 w 27"/>
                  <a:gd name="T11" fmla="*/ 28 h 29"/>
                  <a:gd name="T12" fmla="*/ 27 w 27"/>
                  <a:gd name="T13" fmla="*/ 0 h 29"/>
                  <a:gd name="T14" fmla="*/ 18 w 27"/>
                  <a:gd name="T1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9">
                    <a:moveTo>
                      <a:pt x="18" y="1"/>
                    </a:moveTo>
                    <a:cubicBezTo>
                      <a:pt x="11" y="2"/>
                      <a:pt x="5" y="1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29"/>
                      <a:pt x="9" y="29"/>
                      <a:pt x="13" y="29"/>
                    </a:cubicBezTo>
                    <a:cubicBezTo>
                      <a:pt x="15" y="29"/>
                      <a:pt x="17" y="29"/>
                      <a:pt x="19" y="29"/>
                    </a:cubicBezTo>
                    <a:cubicBezTo>
                      <a:pt x="21" y="29"/>
                      <a:pt x="24" y="29"/>
                      <a:pt x="27" y="2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1"/>
                      <a:pt x="18" y="1"/>
                      <a:pt x="18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" name="Freeform 572">
                <a:extLst>
                  <a:ext uri="{FF2B5EF4-FFF2-40B4-BE49-F238E27FC236}">
                    <a16:creationId xmlns:a16="http://schemas.microsoft.com/office/drawing/2014/main" id="{BCCE8FF1-E1E5-8442-970B-181B202530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3241" y="3060698"/>
                <a:ext cx="63998" cy="70998"/>
              </a:xfrm>
              <a:custGeom>
                <a:avLst/>
                <a:gdLst>
                  <a:gd name="T0" fmla="*/ 12 w 27"/>
                  <a:gd name="T1" fmla="*/ 28 h 30"/>
                  <a:gd name="T2" fmla="*/ 27 w 27"/>
                  <a:gd name="T3" fmla="*/ 29 h 30"/>
                  <a:gd name="T4" fmla="*/ 27 w 27"/>
                  <a:gd name="T5" fmla="*/ 1 h 30"/>
                  <a:gd name="T6" fmla="*/ 10 w 27"/>
                  <a:gd name="T7" fmla="*/ 1 h 30"/>
                  <a:gd name="T8" fmla="*/ 0 w 27"/>
                  <a:gd name="T9" fmla="*/ 2 h 30"/>
                  <a:gd name="T10" fmla="*/ 0 w 27"/>
                  <a:gd name="T11" fmla="*/ 30 h 30"/>
                  <a:gd name="T12" fmla="*/ 12 w 27"/>
                  <a:gd name="T1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0">
                    <a:moveTo>
                      <a:pt x="12" y="28"/>
                    </a:moveTo>
                    <a:cubicBezTo>
                      <a:pt x="18" y="28"/>
                      <a:pt x="23" y="28"/>
                      <a:pt x="27" y="2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2" y="1"/>
                      <a:pt x="16" y="0"/>
                      <a:pt x="10" y="1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29"/>
                      <a:pt x="7" y="28"/>
                      <a:pt x="12" y="2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" name="Freeform 573">
                <a:extLst>
                  <a:ext uri="{FF2B5EF4-FFF2-40B4-BE49-F238E27FC236}">
                    <a16:creationId xmlns:a16="http://schemas.microsoft.com/office/drawing/2014/main" id="{35B29965-C75F-E34E-8E53-EE78725E3A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53241" y="3226693"/>
                <a:ext cx="63998" cy="79998"/>
              </a:xfrm>
              <a:custGeom>
                <a:avLst/>
                <a:gdLst>
                  <a:gd name="T0" fmla="*/ 27 w 27"/>
                  <a:gd name="T1" fmla="*/ 34 h 34"/>
                  <a:gd name="T2" fmla="*/ 27 w 27"/>
                  <a:gd name="T3" fmla="*/ 5 h 34"/>
                  <a:gd name="T4" fmla="*/ 15 w 27"/>
                  <a:gd name="T5" fmla="*/ 3 h 34"/>
                  <a:gd name="T6" fmla="*/ 0 w 27"/>
                  <a:gd name="T7" fmla="*/ 0 h 34"/>
                  <a:gd name="T8" fmla="*/ 0 w 27"/>
                  <a:gd name="T9" fmla="*/ 28 h 34"/>
                  <a:gd name="T10" fmla="*/ 10 w 27"/>
                  <a:gd name="T11" fmla="*/ 30 h 34"/>
                  <a:gd name="T12" fmla="*/ 27 w 27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4">
                    <a:moveTo>
                      <a:pt x="27" y="34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3" y="4"/>
                      <a:pt x="19" y="4"/>
                      <a:pt x="15" y="3"/>
                    </a:cubicBezTo>
                    <a:cubicBezTo>
                      <a:pt x="9" y="2"/>
                      <a:pt x="4" y="1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29"/>
                      <a:pt x="7" y="29"/>
                      <a:pt x="10" y="30"/>
                    </a:cubicBezTo>
                    <a:cubicBezTo>
                      <a:pt x="17" y="31"/>
                      <a:pt x="22" y="32"/>
                      <a:pt x="27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FE944AF-4CAE-0645-85E7-88EE28BC8E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4" y="4550859"/>
            <a:ext cx="704709" cy="704709"/>
          </a:xfrm>
          <a:prstGeom prst="rect">
            <a:avLst/>
          </a:prstGeom>
          <a:ln w="19050"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811470-A77A-B445-9D7D-8C211E6AA1C1}"/>
              </a:ext>
            </a:extLst>
          </p:cNvPr>
          <p:cNvSpPr/>
          <p:nvPr/>
        </p:nvSpPr>
        <p:spPr>
          <a:xfrm>
            <a:off x="6133158" y="1799773"/>
            <a:ext cx="2700423" cy="39575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4527" y="2925213"/>
            <a:ext cx="2689053" cy="1431244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91440" tIns="45720" rIns="91440" bIns="45720" rtlCol="0">
            <a:noAutofit/>
          </a:bodyPr>
          <a:lstStyle/>
          <a:p>
            <a:pPr algn="ctr" defTabSz="6095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1E4471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software growth </a:t>
            </a:r>
            <a:r>
              <a:rPr lang="en-US" sz="2133">
                <a:solidFill>
                  <a:srgbClr val="FFFFFF"/>
                </a:solidFill>
                <a:latin typeface="CiscoSansTT ExtraLight"/>
                <a:ea typeface="ＭＳ Ｐゴシック" charset="0"/>
              </a:rPr>
              <a:t>when partners </a:t>
            </a:r>
            <a:br>
              <a:rPr lang="en-US" sz="2133">
                <a:solidFill>
                  <a:srgbClr val="FFFFFF"/>
                </a:solidFill>
                <a:latin typeface="CiscoSansTT ExtraLight"/>
                <a:ea typeface="ＭＳ Ｐゴシック" charset="0"/>
              </a:rPr>
            </a:br>
            <a:r>
              <a:rPr lang="en-US" sz="2133">
                <a:solidFill>
                  <a:srgbClr val="FFFFFF"/>
                </a:solidFill>
                <a:latin typeface="CiscoSansTT ExtraLight"/>
                <a:ea typeface="ＭＳ Ｐゴシック" charset="0"/>
              </a:rPr>
              <a:t>have </a:t>
            </a:r>
            <a:r>
              <a:rPr lang="en-US" sz="2133">
                <a:solidFill>
                  <a:srgbClr val="1E4471"/>
                </a:solidFill>
                <a:latin typeface="CiscoSansTT" panose="020B0503020201020303" pitchFamily="34" charset="0"/>
                <a:ea typeface="ＭＳ Ｐゴシック" charset="0"/>
              </a:rPr>
              <a:t>customer success practice</a:t>
            </a:r>
          </a:p>
        </p:txBody>
      </p:sp>
      <p:sp>
        <p:nvSpPr>
          <p:cNvPr id="83" name="TextBox 82"/>
          <p:cNvSpPr txBox="1"/>
          <p:nvPr/>
        </p:nvSpPr>
        <p:spPr>
          <a:xfrm flipH="1">
            <a:off x="6679970" y="2088218"/>
            <a:ext cx="1606799" cy="835924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91440" tIns="45720" rIns="91440" bIns="45720" rtlCol="0" anchor="t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867" spc="-200">
                <a:solidFill>
                  <a:srgbClr val="1E4471"/>
                </a:solidFill>
                <a:latin typeface="CiscoSansTT ExtraLight"/>
                <a:ea typeface="CiscoSansTT ExtraLight" pitchFamily="34" charset="0"/>
                <a:cs typeface="CiscoSansTT ExtraLight" pitchFamily="34" charset="0"/>
              </a:rPr>
              <a:t>2.5x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3A71C5-66E2-4DE8-AC28-25FB704E4205}"/>
              </a:ext>
            </a:extLst>
          </p:cNvPr>
          <p:cNvSpPr/>
          <p:nvPr/>
        </p:nvSpPr>
        <p:spPr>
          <a:xfrm>
            <a:off x="7192229" y="5348767"/>
            <a:ext cx="56938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33">
                <a:solidFill>
                  <a:srgbClr val="1E4471"/>
                </a:solidFill>
                <a:latin typeface="CiscoSansTT ExtraLight"/>
                <a:ea typeface="ＭＳ Ｐゴシック" charset="0"/>
                <a:cs typeface="CiscoSansTT Light" panose="020B0503020201020303" pitchFamily="34" charset="0"/>
              </a:rPr>
              <a:t>(Cisco)</a:t>
            </a:r>
            <a:endParaRPr lang="en-US" sz="933">
              <a:solidFill>
                <a:srgbClr val="1E4471"/>
              </a:solidFill>
              <a:latin typeface="CiscoSansTT ExtraLight"/>
              <a:ea typeface="ＭＳ Ｐゴシック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DF6F32C-5AB5-0A4F-B569-5D53FFC39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585" y="4465233"/>
            <a:ext cx="1725569" cy="90966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907891" y="1799773"/>
            <a:ext cx="2700421" cy="395756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CB7389-4C73-C840-ADA9-4097AC16F6D1}"/>
              </a:ext>
            </a:extLst>
          </p:cNvPr>
          <p:cNvSpPr/>
          <p:nvPr/>
        </p:nvSpPr>
        <p:spPr>
          <a:xfrm>
            <a:off x="9966961" y="5348767"/>
            <a:ext cx="56938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33">
                <a:solidFill>
                  <a:srgbClr val="1E4471"/>
                </a:solidFill>
                <a:latin typeface="CiscoSansTT ExtraLight"/>
                <a:ea typeface="ＭＳ Ｐゴシック" charset="0"/>
                <a:cs typeface="CiscoSansTT Light" panose="020B0503020201020303" pitchFamily="34" charset="0"/>
              </a:rPr>
              <a:t>(Cisco)</a:t>
            </a:r>
            <a:endParaRPr lang="en-US" sz="933">
              <a:solidFill>
                <a:srgbClr val="1E4471"/>
              </a:solidFill>
              <a:latin typeface="CiscoSansTT ExtraLight"/>
              <a:ea typeface="ＭＳ Ｐゴシック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F1004E-D7B7-974B-BE1F-4A88E027654F}"/>
              </a:ext>
            </a:extLst>
          </p:cNvPr>
          <p:cNvSpPr txBox="1"/>
          <p:nvPr/>
        </p:nvSpPr>
        <p:spPr>
          <a:xfrm>
            <a:off x="8907893" y="2925213"/>
            <a:ext cx="2700420" cy="1113836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91440" tIns="45720" rIns="91440" bIns="45720" rtlCol="0">
            <a:noAutofit/>
          </a:bodyPr>
          <a:lstStyle/>
          <a:p>
            <a:pPr algn="ctr" defTabSz="6095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00BCEB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renewal rates </a:t>
            </a:r>
            <a:br>
              <a:rPr lang="en-US" sz="2133">
                <a:solidFill>
                  <a:srgbClr val="00BCEB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</a:br>
            <a:r>
              <a:rPr lang="en-US" sz="2133">
                <a:solidFill>
                  <a:srgbClr val="282828"/>
                </a:solidFill>
                <a:latin typeface="CiscoSansTT ExtraLight"/>
                <a:ea typeface="ＭＳ Ｐゴシック" charset="0"/>
                <a:cs typeface="CiscoSansTT Light" panose="020B0503020201020303" pitchFamily="34" charset="0"/>
              </a:rPr>
              <a:t>for partners with </a:t>
            </a:r>
            <a:r>
              <a:rPr lang="en-US" sz="2133">
                <a:solidFill>
                  <a:srgbClr val="00BCEB"/>
                </a:solidFill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adoption services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1487665-7E81-A540-9DE3-5F9BAAA7E765}"/>
              </a:ext>
            </a:extLst>
          </p:cNvPr>
          <p:cNvSpPr txBox="1"/>
          <p:nvPr/>
        </p:nvSpPr>
        <p:spPr>
          <a:xfrm flipH="1">
            <a:off x="9674389" y="2088218"/>
            <a:ext cx="1167424" cy="835924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91440" tIns="45720" rIns="91440" bIns="45720" rtlCol="0" anchor="t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867" spc="-200">
                <a:solidFill>
                  <a:srgbClr val="00BCEB"/>
                </a:solidFill>
                <a:latin typeface="CiscoSansTT ExtraLight"/>
                <a:ea typeface="CiscoSansTT ExtraLight" pitchFamily="34" charset="0"/>
                <a:cs typeface="CiscoSansTT ExtraLight" pitchFamily="34" charset="0"/>
              </a:rPr>
              <a:t>3x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44504C-57D1-DD40-A371-9D40C45A8F53}"/>
              </a:ext>
            </a:extLst>
          </p:cNvPr>
          <p:cNvGrpSpPr/>
          <p:nvPr/>
        </p:nvGrpSpPr>
        <p:grpSpPr>
          <a:xfrm>
            <a:off x="9818686" y="4480652"/>
            <a:ext cx="878833" cy="878833"/>
            <a:chOff x="7598562" y="3059078"/>
            <a:chExt cx="714204" cy="71420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7DEEFD-676F-4046-AA2B-E601B630F120}"/>
                </a:ext>
              </a:extLst>
            </p:cNvPr>
            <p:cNvSpPr/>
            <p:nvPr/>
          </p:nvSpPr>
          <p:spPr>
            <a:xfrm>
              <a:off x="7598562" y="3059078"/>
              <a:ext cx="714204" cy="7142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D274D"/>
                </a:solidFill>
                <a:latin typeface="CiscoSansTT ExtraLight"/>
              </a:endParaRPr>
            </a:p>
          </p:txBody>
        </p:sp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407635C5-13FB-C04B-BBAF-DDB2F29AE8C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44137" y="3201245"/>
              <a:ext cx="423054" cy="429868"/>
              <a:chOff x="2511" y="1238"/>
              <a:chExt cx="745" cy="757"/>
            </a:xfrm>
          </p:grpSpPr>
          <p:sp>
            <p:nvSpPr>
              <p:cNvPr id="45" name="Freeform 12">
                <a:extLst>
                  <a:ext uri="{FF2B5EF4-FFF2-40B4-BE49-F238E27FC236}">
                    <a16:creationId xmlns:a16="http://schemas.microsoft.com/office/drawing/2014/main" id="{B62B75B4-2E06-7944-97BC-C0F707E7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1790"/>
                <a:ext cx="161" cy="205"/>
              </a:xfrm>
              <a:custGeom>
                <a:avLst/>
                <a:gdLst>
                  <a:gd name="T0" fmla="*/ 0 w 131"/>
                  <a:gd name="T1" fmla="*/ 21 h 171"/>
                  <a:gd name="T2" fmla="*/ 21 w 131"/>
                  <a:gd name="T3" fmla="*/ 0 h 171"/>
                  <a:gd name="T4" fmla="*/ 109 w 131"/>
                  <a:gd name="T5" fmla="*/ 0 h 171"/>
                  <a:gd name="T6" fmla="*/ 131 w 131"/>
                  <a:gd name="T7" fmla="*/ 21 h 171"/>
                  <a:gd name="T8" fmla="*/ 131 w 131"/>
                  <a:gd name="T9" fmla="*/ 149 h 171"/>
                  <a:gd name="T10" fmla="*/ 109 w 131"/>
                  <a:gd name="T11" fmla="*/ 171 h 171"/>
                  <a:gd name="T12" fmla="*/ 21 w 131"/>
                  <a:gd name="T13" fmla="*/ 171 h 171"/>
                  <a:gd name="T14" fmla="*/ 0 w 131"/>
                  <a:gd name="T15" fmla="*/ 149 h 171"/>
                  <a:gd name="T16" fmla="*/ 0 w 131"/>
                  <a:gd name="T17" fmla="*/ 2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71">
                    <a:moveTo>
                      <a:pt x="0" y="21"/>
                    </a:moveTo>
                    <a:cubicBezTo>
                      <a:pt x="0" y="9"/>
                      <a:pt x="9" y="0"/>
                      <a:pt x="2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21" y="0"/>
                      <a:pt x="131" y="9"/>
                      <a:pt x="131" y="21"/>
                    </a:cubicBezTo>
                    <a:cubicBezTo>
                      <a:pt x="131" y="149"/>
                      <a:pt x="131" y="149"/>
                      <a:pt x="131" y="149"/>
                    </a:cubicBezTo>
                    <a:cubicBezTo>
                      <a:pt x="131" y="162"/>
                      <a:pt x="121" y="171"/>
                      <a:pt x="109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9" y="171"/>
                      <a:pt x="0" y="162"/>
                      <a:pt x="0" y="149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712492F5-FDDC-E345-8590-962EE4420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" y="1705"/>
                <a:ext cx="161" cy="290"/>
              </a:xfrm>
              <a:custGeom>
                <a:avLst/>
                <a:gdLst>
                  <a:gd name="T0" fmla="*/ 0 w 131"/>
                  <a:gd name="T1" fmla="*/ 22 h 242"/>
                  <a:gd name="T2" fmla="*/ 21 w 131"/>
                  <a:gd name="T3" fmla="*/ 0 h 242"/>
                  <a:gd name="T4" fmla="*/ 109 w 131"/>
                  <a:gd name="T5" fmla="*/ 0 h 242"/>
                  <a:gd name="T6" fmla="*/ 131 w 131"/>
                  <a:gd name="T7" fmla="*/ 22 h 242"/>
                  <a:gd name="T8" fmla="*/ 131 w 131"/>
                  <a:gd name="T9" fmla="*/ 220 h 242"/>
                  <a:gd name="T10" fmla="*/ 109 w 131"/>
                  <a:gd name="T11" fmla="*/ 242 h 242"/>
                  <a:gd name="T12" fmla="*/ 21 w 131"/>
                  <a:gd name="T13" fmla="*/ 242 h 242"/>
                  <a:gd name="T14" fmla="*/ 0 w 131"/>
                  <a:gd name="T15" fmla="*/ 220 h 242"/>
                  <a:gd name="T16" fmla="*/ 0 w 131"/>
                  <a:gd name="T17" fmla="*/ 2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42">
                    <a:moveTo>
                      <a:pt x="0" y="22"/>
                    </a:moveTo>
                    <a:cubicBezTo>
                      <a:pt x="0" y="10"/>
                      <a:pt x="9" y="0"/>
                      <a:pt x="2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21" y="0"/>
                      <a:pt x="131" y="10"/>
                      <a:pt x="131" y="22"/>
                    </a:cubicBezTo>
                    <a:cubicBezTo>
                      <a:pt x="131" y="220"/>
                      <a:pt x="131" y="220"/>
                      <a:pt x="131" y="220"/>
                    </a:cubicBezTo>
                    <a:cubicBezTo>
                      <a:pt x="131" y="233"/>
                      <a:pt x="121" y="242"/>
                      <a:pt x="109" y="242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9" y="242"/>
                      <a:pt x="0" y="233"/>
                      <a:pt x="0" y="22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A461FB16-5359-0441-98DE-C22546C8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72"/>
                <a:ext cx="161" cy="423"/>
              </a:xfrm>
              <a:custGeom>
                <a:avLst/>
                <a:gdLst>
                  <a:gd name="T0" fmla="*/ 0 w 131"/>
                  <a:gd name="T1" fmla="*/ 21 h 353"/>
                  <a:gd name="T2" fmla="*/ 21 w 131"/>
                  <a:gd name="T3" fmla="*/ 0 h 353"/>
                  <a:gd name="T4" fmla="*/ 109 w 131"/>
                  <a:gd name="T5" fmla="*/ 0 h 353"/>
                  <a:gd name="T6" fmla="*/ 131 w 131"/>
                  <a:gd name="T7" fmla="*/ 21 h 353"/>
                  <a:gd name="T8" fmla="*/ 131 w 131"/>
                  <a:gd name="T9" fmla="*/ 331 h 353"/>
                  <a:gd name="T10" fmla="*/ 109 w 131"/>
                  <a:gd name="T11" fmla="*/ 353 h 353"/>
                  <a:gd name="T12" fmla="*/ 21 w 131"/>
                  <a:gd name="T13" fmla="*/ 353 h 353"/>
                  <a:gd name="T14" fmla="*/ 0 w 131"/>
                  <a:gd name="T15" fmla="*/ 331 h 353"/>
                  <a:gd name="T16" fmla="*/ 0 w 131"/>
                  <a:gd name="T17" fmla="*/ 2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353">
                    <a:moveTo>
                      <a:pt x="0" y="21"/>
                    </a:moveTo>
                    <a:cubicBezTo>
                      <a:pt x="0" y="9"/>
                      <a:pt x="9" y="0"/>
                      <a:pt x="2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21" y="0"/>
                      <a:pt x="131" y="9"/>
                      <a:pt x="131" y="21"/>
                    </a:cubicBezTo>
                    <a:cubicBezTo>
                      <a:pt x="131" y="331"/>
                      <a:pt x="131" y="331"/>
                      <a:pt x="131" y="331"/>
                    </a:cubicBezTo>
                    <a:cubicBezTo>
                      <a:pt x="131" y="344"/>
                      <a:pt x="121" y="353"/>
                      <a:pt x="109" y="353"/>
                    </a:cubicBezTo>
                    <a:cubicBezTo>
                      <a:pt x="21" y="353"/>
                      <a:pt x="21" y="353"/>
                      <a:pt x="21" y="353"/>
                    </a:cubicBezTo>
                    <a:cubicBezTo>
                      <a:pt x="9" y="353"/>
                      <a:pt x="0" y="344"/>
                      <a:pt x="0" y="331"/>
                    </a:cubicBez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CECA05F7-48D9-C54F-AA6A-CB03C029F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1632"/>
                <a:ext cx="161" cy="363"/>
              </a:xfrm>
              <a:custGeom>
                <a:avLst/>
                <a:gdLst>
                  <a:gd name="T0" fmla="*/ 0 w 131"/>
                  <a:gd name="T1" fmla="*/ 22 h 303"/>
                  <a:gd name="T2" fmla="*/ 21 w 131"/>
                  <a:gd name="T3" fmla="*/ 0 h 303"/>
                  <a:gd name="T4" fmla="*/ 109 w 131"/>
                  <a:gd name="T5" fmla="*/ 0 h 303"/>
                  <a:gd name="T6" fmla="*/ 131 w 131"/>
                  <a:gd name="T7" fmla="*/ 22 h 303"/>
                  <a:gd name="T8" fmla="*/ 131 w 131"/>
                  <a:gd name="T9" fmla="*/ 281 h 303"/>
                  <a:gd name="T10" fmla="*/ 109 w 131"/>
                  <a:gd name="T11" fmla="*/ 303 h 303"/>
                  <a:gd name="T12" fmla="*/ 21 w 131"/>
                  <a:gd name="T13" fmla="*/ 303 h 303"/>
                  <a:gd name="T14" fmla="*/ 0 w 131"/>
                  <a:gd name="T15" fmla="*/ 281 h 303"/>
                  <a:gd name="T16" fmla="*/ 0 w 131"/>
                  <a:gd name="T17" fmla="*/ 22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303">
                    <a:moveTo>
                      <a:pt x="0" y="22"/>
                    </a:moveTo>
                    <a:cubicBezTo>
                      <a:pt x="0" y="10"/>
                      <a:pt x="9" y="0"/>
                      <a:pt x="2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21" y="0"/>
                      <a:pt x="131" y="10"/>
                      <a:pt x="131" y="22"/>
                    </a:cubicBezTo>
                    <a:cubicBezTo>
                      <a:pt x="131" y="281"/>
                      <a:pt x="131" y="281"/>
                      <a:pt x="131" y="281"/>
                    </a:cubicBezTo>
                    <a:cubicBezTo>
                      <a:pt x="131" y="294"/>
                      <a:pt x="121" y="303"/>
                      <a:pt x="109" y="303"/>
                    </a:cubicBezTo>
                    <a:cubicBezTo>
                      <a:pt x="21" y="303"/>
                      <a:pt x="21" y="303"/>
                      <a:pt x="21" y="303"/>
                    </a:cubicBezTo>
                    <a:cubicBezTo>
                      <a:pt x="9" y="303"/>
                      <a:pt x="0" y="294"/>
                      <a:pt x="0" y="281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B84ABF01-825C-1B4B-871B-E2C19B1B6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1238"/>
                <a:ext cx="741" cy="381"/>
              </a:xfrm>
              <a:custGeom>
                <a:avLst/>
                <a:gdLst>
                  <a:gd name="T0" fmla="*/ 567 w 603"/>
                  <a:gd name="T1" fmla="*/ 70 h 318"/>
                  <a:gd name="T2" fmla="*/ 518 w 603"/>
                  <a:gd name="T3" fmla="*/ 81 h 318"/>
                  <a:gd name="T4" fmla="*/ 517 w 603"/>
                  <a:gd name="T5" fmla="*/ 84 h 318"/>
                  <a:gd name="T6" fmla="*/ 425 w 603"/>
                  <a:gd name="T7" fmla="*/ 50 h 318"/>
                  <a:gd name="T8" fmla="*/ 415 w 603"/>
                  <a:gd name="T9" fmla="*/ 23 h 318"/>
                  <a:gd name="T10" fmla="*/ 351 w 603"/>
                  <a:gd name="T11" fmla="*/ 16 h 318"/>
                  <a:gd name="T12" fmla="*/ 336 w 603"/>
                  <a:gd name="T13" fmla="*/ 63 h 318"/>
                  <a:gd name="T14" fmla="*/ 337 w 603"/>
                  <a:gd name="T15" fmla="*/ 66 h 318"/>
                  <a:gd name="T16" fmla="*/ 232 w 603"/>
                  <a:gd name="T17" fmla="*/ 149 h 318"/>
                  <a:gd name="T18" fmla="*/ 198 w 603"/>
                  <a:gd name="T19" fmla="*/ 152 h 318"/>
                  <a:gd name="T20" fmla="*/ 172 w 603"/>
                  <a:gd name="T21" fmla="*/ 195 h 318"/>
                  <a:gd name="T22" fmla="*/ 173 w 603"/>
                  <a:gd name="T23" fmla="*/ 197 h 318"/>
                  <a:gd name="T24" fmla="*/ 84 w 603"/>
                  <a:gd name="T25" fmla="*/ 240 h 318"/>
                  <a:gd name="T26" fmla="*/ 82 w 603"/>
                  <a:gd name="T27" fmla="*/ 238 h 318"/>
                  <a:gd name="T28" fmla="*/ 33 w 603"/>
                  <a:gd name="T29" fmla="*/ 231 h 318"/>
                  <a:gd name="T30" fmla="*/ 11 w 603"/>
                  <a:gd name="T31" fmla="*/ 292 h 318"/>
                  <a:gd name="T32" fmla="*/ 54 w 603"/>
                  <a:gd name="T33" fmla="*/ 317 h 318"/>
                  <a:gd name="T34" fmla="*/ 72 w 603"/>
                  <a:gd name="T35" fmla="*/ 313 h 318"/>
                  <a:gd name="T36" fmla="*/ 98 w 603"/>
                  <a:gd name="T37" fmla="*/ 270 h 318"/>
                  <a:gd name="T38" fmla="*/ 97 w 603"/>
                  <a:gd name="T39" fmla="*/ 267 h 318"/>
                  <a:gd name="T40" fmla="*/ 186 w 603"/>
                  <a:gd name="T41" fmla="*/ 225 h 318"/>
                  <a:gd name="T42" fmla="*/ 188 w 603"/>
                  <a:gd name="T43" fmla="*/ 227 h 318"/>
                  <a:gd name="T44" fmla="*/ 237 w 603"/>
                  <a:gd name="T45" fmla="*/ 234 h 318"/>
                  <a:gd name="T46" fmla="*/ 259 w 603"/>
                  <a:gd name="T47" fmla="*/ 173 h 318"/>
                  <a:gd name="T48" fmla="*/ 256 w 603"/>
                  <a:gd name="T49" fmla="*/ 168 h 318"/>
                  <a:gd name="T50" fmla="*/ 356 w 603"/>
                  <a:gd name="T51" fmla="*/ 89 h 318"/>
                  <a:gd name="T52" fmla="*/ 358 w 603"/>
                  <a:gd name="T53" fmla="*/ 91 h 318"/>
                  <a:gd name="T54" fmla="*/ 408 w 603"/>
                  <a:gd name="T55" fmla="*/ 87 h 318"/>
                  <a:gd name="T56" fmla="*/ 416 w 603"/>
                  <a:gd name="T57" fmla="*/ 78 h 318"/>
                  <a:gd name="T58" fmla="*/ 506 w 603"/>
                  <a:gd name="T59" fmla="*/ 112 h 318"/>
                  <a:gd name="T60" fmla="*/ 506 w 603"/>
                  <a:gd name="T61" fmla="*/ 115 h 318"/>
                  <a:gd name="T62" fmla="*/ 536 w 603"/>
                  <a:gd name="T63" fmla="*/ 155 h 318"/>
                  <a:gd name="T64" fmla="*/ 594 w 603"/>
                  <a:gd name="T65" fmla="*/ 128 h 318"/>
                  <a:gd name="T66" fmla="*/ 567 w 603"/>
                  <a:gd name="T67" fmla="*/ 7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3" h="318">
                    <a:moveTo>
                      <a:pt x="567" y="70"/>
                    </a:moveTo>
                    <a:cubicBezTo>
                      <a:pt x="550" y="63"/>
                      <a:pt x="530" y="69"/>
                      <a:pt x="518" y="81"/>
                    </a:cubicBezTo>
                    <a:cubicBezTo>
                      <a:pt x="517" y="84"/>
                      <a:pt x="517" y="84"/>
                      <a:pt x="517" y="84"/>
                    </a:cubicBezTo>
                    <a:cubicBezTo>
                      <a:pt x="425" y="50"/>
                      <a:pt x="425" y="50"/>
                      <a:pt x="425" y="50"/>
                    </a:cubicBezTo>
                    <a:cubicBezTo>
                      <a:pt x="425" y="40"/>
                      <a:pt x="421" y="31"/>
                      <a:pt x="415" y="23"/>
                    </a:cubicBezTo>
                    <a:cubicBezTo>
                      <a:pt x="400" y="3"/>
                      <a:pt x="371" y="0"/>
                      <a:pt x="351" y="16"/>
                    </a:cubicBezTo>
                    <a:cubicBezTo>
                      <a:pt x="337" y="27"/>
                      <a:pt x="331" y="46"/>
                      <a:pt x="336" y="63"/>
                    </a:cubicBezTo>
                    <a:cubicBezTo>
                      <a:pt x="337" y="66"/>
                      <a:pt x="337" y="66"/>
                      <a:pt x="337" y="66"/>
                    </a:cubicBezTo>
                    <a:cubicBezTo>
                      <a:pt x="232" y="149"/>
                      <a:pt x="232" y="149"/>
                      <a:pt x="232" y="149"/>
                    </a:cubicBezTo>
                    <a:cubicBezTo>
                      <a:pt x="221" y="146"/>
                      <a:pt x="209" y="146"/>
                      <a:pt x="198" y="152"/>
                    </a:cubicBezTo>
                    <a:cubicBezTo>
                      <a:pt x="181" y="160"/>
                      <a:pt x="172" y="177"/>
                      <a:pt x="172" y="195"/>
                    </a:cubicBezTo>
                    <a:cubicBezTo>
                      <a:pt x="173" y="197"/>
                      <a:pt x="173" y="197"/>
                      <a:pt x="173" y="197"/>
                    </a:cubicBezTo>
                    <a:cubicBezTo>
                      <a:pt x="84" y="240"/>
                      <a:pt x="84" y="240"/>
                      <a:pt x="84" y="240"/>
                    </a:cubicBezTo>
                    <a:cubicBezTo>
                      <a:pt x="82" y="238"/>
                      <a:pt x="82" y="238"/>
                      <a:pt x="82" y="238"/>
                    </a:cubicBezTo>
                    <a:cubicBezTo>
                      <a:pt x="69" y="226"/>
                      <a:pt x="50" y="223"/>
                      <a:pt x="33" y="231"/>
                    </a:cubicBezTo>
                    <a:cubicBezTo>
                      <a:pt x="10" y="242"/>
                      <a:pt x="0" y="269"/>
                      <a:pt x="11" y="292"/>
                    </a:cubicBezTo>
                    <a:cubicBezTo>
                      <a:pt x="19" y="309"/>
                      <a:pt x="37" y="318"/>
                      <a:pt x="54" y="317"/>
                    </a:cubicBezTo>
                    <a:cubicBezTo>
                      <a:pt x="60" y="317"/>
                      <a:pt x="66" y="316"/>
                      <a:pt x="72" y="313"/>
                    </a:cubicBezTo>
                    <a:cubicBezTo>
                      <a:pt x="89" y="305"/>
                      <a:pt x="98" y="288"/>
                      <a:pt x="98" y="270"/>
                    </a:cubicBezTo>
                    <a:cubicBezTo>
                      <a:pt x="97" y="267"/>
                      <a:pt x="97" y="267"/>
                      <a:pt x="97" y="267"/>
                    </a:cubicBezTo>
                    <a:cubicBezTo>
                      <a:pt x="186" y="225"/>
                      <a:pt x="186" y="225"/>
                      <a:pt x="186" y="225"/>
                    </a:cubicBezTo>
                    <a:cubicBezTo>
                      <a:pt x="188" y="227"/>
                      <a:pt x="188" y="227"/>
                      <a:pt x="188" y="227"/>
                    </a:cubicBezTo>
                    <a:cubicBezTo>
                      <a:pt x="201" y="238"/>
                      <a:pt x="220" y="242"/>
                      <a:pt x="237" y="234"/>
                    </a:cubicBezTo>
                    <a:cubicBezTo>
                      <a:pt x="260" y="223"/>
                      <a:pt x="270" y="196"/>
                      <a:pt x="259" y="173"/>
                    </a:cubicBezTo>
                    <a:cubicBezTo>
                      <a:pt x="258" y="171"/>
                      <a:pt x="257" y="170"/>
                      <a:pt x="256" y="168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73" y="100"/>
                      <a:pt x="393" y="98"/>
                      <a:pt x="408" y="87"/>
                    </a:cubicBezTo>
                    <a:cubicBezTo>
                      <a:pt x="411" y="84"/>
                      <a:pt x="414" y="81"/>
                      <a:pt x="416" y="78"/>
                    </a:cubicBezTo>
                    <a:cubicBezTo>
                      <a:pt x="506" y="112"/>
                      <a:pt x="506" y="112"/>
                      <a:pt x="506" y="112"/>
                    </a:cubicBezTo>
                    <a:cubicBezTo>
                      <a:pt x="506" y="115"/>
                      <a:pt x="506" y="115"/>
                      <a:pt x="506" y="115"/>
                    </a:cubicBezTo>
                    <a:cubicBezTo>
                      <a:pt x="507" y="132"/>
                      <a:pt x="518" y="149"/>
                      <a:pt x="536" y="155"/>
                    </a:cubicBezTo>
                    <a:cubicBezTo>
                      <a:pt x="559" y="164"/>
                      <a:pt x="585" y="152"/>
                      <a:pt x="594" y="128"/>
                    </a:cubicBezTo>
                    <a:cubicBezTo>
                      <a:pt x="603" y="105"/>
                      <a:pt x="591" y="79"/>
                      <a:pt x="567" y="7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282828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358423" y="1799773"/>
            <a:ext cx="2700421" cy="3957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26B6E52-74C5-6647-A1F2-2C58BD924258}"/>
              </a:ext>
            </a:extLst>
          </p:cNvPr>
          <p:cNvSpPr txBox="1"/>
          <p:nvPr/>
        </p:nvSpPr>
        <p:spPr>
          <a:xfrm>
            <a:off x="3374605" y="2925212"/>
            <a:ext cx="2668056" cy="877637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91440" tIns="45720" rIns="91440" bIns="45720" rtlCol="0">
            <a:no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FFFFFF"/>
                </a:solidFill>
                <a:latin typeface="CiscoSansTT ExtraLight" panose="020B0303020201020303" pitchFamily="34" charset="0"/>
                <a:ea typeface="ＭＳ Ｐゴシック" charset="0"/>
                <a:cs typeface="CiscoSansTT ExtraLight" panose="020B0303020201020303" pitchFamily="34" charset="0"/>
              </a:rPr>
              <a:t>will become 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1E4471"/>
                </a:solidFill>
                <a:latin typeface="CiscoSansTT" panose="020B0503020201020303" pitchFamily="34" charset="0"/>
                <a:ea typeface="ＭＳ Ｐゴシック" charset="0"/>
              </a:rPr>
              <a:t>top brand differentiator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378299-9533-4AEF-AB05-4FE61F0E0348}"/>
              </a:ext>
            </a:extLst>
          </p:cNvPr>
          <p:cNvSpPr/>
          <p:nvPr/>
        </p:nvSpPr>
        <p:spPr>
          <a:xfrm>
            <a:off x="4075262" y="5339299"/>
            <a:ext cx="130516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7">
                <a:solidFill>
                  <a:srgbClr val="282828"/>
                </a:solidFill>
                <a:latin typeface="Arial" charset="0"/>
                <a:ea typeface="ＭＳ Ｐゴシック" charset="0"/>
                <a:cs typeface="CiscoSansTT Light" panose="020B0503020201020303" pitchFamily="34" charset="0"/>
              </a:rPr>
              <a:t> </a:t>
            </a:r>
            <a:r>
              <a:rPr lang="en-US" sz="933">
                <a:solidFill>
                  <a:srgbClr val="FFFFFF"/>
                </a:solidFill>
                <a:latin typeface="CiscoSansTT ExtraLight"/>
                <a:ea typeface="ＭＳ Ｐゴシック" charset="0"/>
                <a:cs typeface="CiscoSansTT Light" panose="020B0503020201020303" pitchFamily="34" charset="0"/>
              </a:rPr>
              <a:t>(Walker Information)</a:t>
            </a:r>
            <a:endParaRPr lang="en-US" sz="933">
              <a:solidFill>
                <a:srgbClr val="FFFFFF"/>
              </a:solidFill>
              <a:latin typeface="CiscoSansTT ExtraLight"/>
              <a:ea typeface="ＭＳ Ｐゴシック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34D1471-2164-1540-8E43-57F40CF803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71" y="4481847"/>
            <a:ext cx="875925" cy="8776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E0358-C27A-D142-A082-F4D2666F3DD2}"/>
              </a:ext>
            </a:extLst>
          </p:cNvPr>
          <p:cNvSpPr/>
          <p:nvPr/>
        </p:nvSpPr>
        <p:spPr>
          <a:xfrm>
            <a:off x="3374605" y="1900780"/>
            <a:ext cx="2668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pc="-200">
                <a:solidFill>
                  <a:srgbClr val="1E4471"/>
                </a:solidFill>
                <a:latin typeface="CiscoSansTT ExtraLight" panose="020B0303020201020303" pitchFamily="34" charset="0"/>
                <a:ea typeface="ＭＳ Ｐゴシック" charset="0"/>
              </a:rPr>
              <a:t>Customer experience </a:t>
            </a:r>
          </a:p>
        </p:txBody>
      </p:sp>
    </p:spTree>
    <p:extLst>
      <p:ext uri="{BB962C8B-B14F-4D97-AF65-F5344CB8AC3E}">
        <p14:creationId xmlns:p14="http://schemas.microsoft.com/office/powerpoint/2010/main" val="34402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A603D5-18F2-F54C-81F1-0E96F49808B7}"/>
              </a:ext>
            </a:extLst>
          </p:cNvPr>
          <p:cNvSpPr/>
          <p:nvPr/>
        </p:nvSpPr>
        <p:spPr>
          <a:xfrm>
            <a:off x="0" y="1110343"/>
            <a:ext cx="12192000" cy="57476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36">
            <a:extLst>
              <a:ext uri="{FF2B5EF4-FFF2-40B4-BE49-F238E27FC236}">
                <a16:creationId xmlns:a16="http://schemas.microsoft.com/office/drawing/2014/main" id="{A0B12FB5-2866-4A41-97DD-2F2BACBE4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23" y="2567646"/>
            <a:ext cx="2423116" cy="3611791"/>
          </a:xfrm>
          <a:prstGeom prst="roundRect">
            <a:avLst>
              <a:gd name="adj" fmla="val 5553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ECDBD-8309-8E4F-BC67-DEC8E7064CA1}"/>
              </a:ext>
            </a:extLst>
          </p:cNvPr>
          <p:cNvSpPr/>
          <p:nvPr/>
        </p:nvSpPr>
        <p:spPr>
          <a:xfrm>
            <a:off x="457200" y="3099102"/>
            <a:ext cx="2285968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4" algn="ctr">
              <a:lnSpc>
                <a:spcPts val="1600"/>
              </a:lnSpc>
              <a:spcAft>
                <a:spcPts val="533"/>
              </a:spcAft>
              <a:defRPr/>
            </a:pPr>
            <a:r>
              <a:rPr lang="en-US" sz="1400" b="1"/>
              <a:t>Partner Eligibility 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Customer Experience Specialized or Advanced Customer Experience Specialized*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spcAft>
                <a:spcPts val="1067"/>
              </a:spcAft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Advanced product architecture specializations</a:t>
            </a:r>
            <a:endParaRPr lang="en-US" sz="3200"/>
          </a:p>
          <a:p>
            <a:pPr marL="10584" indent="-218012" algn="ctr">
              <a:lnSpc>
                <a:spcPts val="1600"/>
              </a:lnSpc>
              <a:spcAft>
                <a:spcPts val="533"/>
              </a:spcAft>
              <a:defRPr/>
            </a:pPr>
            <a:r>
              <a:rPr lang="en-US" sz="1400" b="1"/>
              <a:t>Offer Eligibility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spcAft>
                <a:spcPts val="533"/>
              </a:spcAft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Minimum </a:t>
            </a:r>
            <a:br>
              <a:rPr lang="en-US" sz="1400"/>
            </a:br>
            <a:r>
              <a:rPr lang="en-US" sz="1400"/>
              <a:t>bookings size</a:t>
            </a:r>
          </a:p>
        </p:txBody>
      </p:sp>
      <p:sp>
        <p:nvSpPr>
          <p:cNvPr id="43" name="Rectangle: Rounded Corners 36">
            <a:extLst>
              <a:ext uri="{FF2B5EF4-FFF2-40B4-BE49-F238E27FC236}">
                <a16:creationId xmlns:a16="http://schemas.microsoft.com/office/drawing/2014/main" id="{7D6812E7-3FBC-6B45-85F2-94CD37F53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779" y="2567646"/>
            <a:ext cx="5437021" cy="3611791"/>
          </a:xfrm>
          <a:prstGeom prst="roundRect">
            <a:avLst>
              <a:gd name="adj" fmla="val 5553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87D4EE-A844-734E-9AA5-CC7287459815}"/>
              </a:ext>
            </a:extLst>
          </p:cNvPr>
          <p:cNvSpPr/>
          <p:nvPr/>
        </p:nvSpPr>
        <p:spPr>
          <a:xfrm>
            <a:off x="2853747" y="3099102"/>
            <a:ext cx="5423592" cy="2975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0584" algn="ctr">
              <a:lnSpc>
                <a:spcPts val="1600"/>
              </a:lnSpc>
              <a:spcAft>
                <a:spcPts val="533"/>
              </a:spcAft>
              <a:defRPr/>
            </a:pPr>
            <a:r>
              <a:rPr lang="en-US" sz="1400" b="1"/>
              <a:t>Rewards for driving adopt continuum and deal/customer size</a:t>
            </a:r>
          </a:p>
        </p:txBody>
      </p:sp>
      <p:sp>
        <p:nvSpPr>
          <p:cNvPr id="44" name="Rectangle: Rounded Corners 36">
            <a:extLst>
              <a:ext uri="{FF2B5EF4-FFF2-40B4-BE49-F238E27FC236}">
                <a16:creationId xmlns:a16="http://schemas.microsoft.com/office/drawing/2014/main" id="{1C7E136C-E803-B047-BF84-5F52012A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995" y="2567646"/>
            <a:ext cx="3491663" cy="3611791"/>
          </a:xfrm>
          <a:prstGeom prst="roundRect">
            <a:avLst>
              <a:gd name="adj" fmla="val 5553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26D939-E32C-4E43-A57E-ACAFF09ABB51}"/>
              </a:ext>
            </a:extLst>
          </p:cNvPr>
          <p:cNvSpPr/>
          <p:nvPr/>
        </p:nvSpPr>
        <p:spPr>
          <a:xfrm>
            <a:off x="8479195" y="3099102"/>
            <a:ext cx="3383631" cy="28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4" algn="ctr">
              <a:lnSpc>
                <a:spcPts val="1600"/>
              </a:lnSpc>
              <a:spcAft>
                <a:spcPts val="533"/>
              </a:spcAft>
              <a:defRPr/>
            </a:pPr>
            <a:r>
              <a:rPr lang="en-US" sz="1400" b="1"/>
              <a:t>Adoption Window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Submit Customer Success Plan within 90 days of booking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Submit Successful Business Outcomes within 9 months of Customer Success Plan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EA can extend to up to end of EA terms with exception approval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Quarterly payout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Removed cap for Advanced Customer Experience </a:t>
            </a:r>
            <a:br>
              <a:rPr lang="en-US" sz="1400"/>
            </a:br>
            <a:r>
              <a:rPr lang="en-US" sz="1400"/>
              <a:t>Specialized partners*</a:t>
            </a:r>
          </a:p>
        </p:txBody>
      </p:sp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0DDD486E-B2F3-7A42-A805-B5238BF1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43" y="1334151"/>
            <a:ext cx="11489315" cy="1139491"/>
          </a:xfrm>
          <a:prstGeom prst="roundRect">
            <a:avLst>
              <a:gd name="adj" fmla="val 5553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Lifecycle Incentive Program</a:t>
            </a:r>
            <a:br>
              <a:rPr lang="en-US"/>
            </a:br>
            <a:r>
              <a:rPr lang="en-US" sz="3200" i="1"/>
              <a:t>Adopt Incentive </a:t>
            </a:r>
            <a:endParaRPr lang="en-US" i="1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686BB78-F3F2-904F-BA44-A5163B3C8C21}"/>
              </a:ext>
            </a:extLst>
          </p:cNvPr>
          <p:cNvGrpSpPr/>
          <p:nvPr/>
        </p:nvGrpSpPr>
        <p:grpSpPr>
          <a:xfrm>
            <a:off x="8309776" y="5203659"/>
            <a:ext cx="609601" cy="282699"/>
            <a:chOff x="4665137" y="3840020"/>
            <a:chExt cx="457201" cy="212024"/>
          </a:xfrm>
        </p:grpSpPr>
        <p:sp>
          <p:nvSpPr>
            <p:cNvPr id="54" name="Round Same Side Corner Rectangle 53">
              <a:extLst>
                <a:ext uri="{FF2B5EF4-FFF2-40B4-BE49-F238E27FC236}">
                  <a16:creationId xmlns:a16="http://schemas.microsoft.com/office/drawing/2014/main" id="{89D15285-3044-FC4A-9653-39E9E172A569}"/>
                </a:ext>
              </a:extLst>
            </p:cNvPr>
            <p:cNvSpPr/>
            <p:nvPr/>
          </p:nvSpPr>
          <p:spPr>
            <a:xfrm rot="5400000">
              <a:off x="4763520" y="3769434"/>
              <a:ext cx="212024" cy="3531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E1185D9-1363-5F4D-ADC5-73F989B72EAF}"/>
                </a:ext>
              </a:extLst>
            </p:cNvPr>
            <p:cNvSpPr/>
            <p:nvPr/>
          </p:nvSpPr>
          <p:spPr>
            <a:xfrm>
              <a:off x="4665137" y="3857568"/>
              <a:ext cx="457201" cy="1769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933" b="1">
                  <a:solidFill>
                    <a:schemeClr val="bg2"/>
                  </a:solidFill>
                </a:rPr>
                <a:t>New!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F2D9A9-B2B6-4E4D-8E99-7C544C2111A1}"/>
              </a:ext>
            </a:extLst>
          </p:cNvPr>
          <p:cNvGrpSpPr/>
          <p:nvPr/>
        </p:nvGrpSpPr>
        <p:grpSpPr>
          <a:xfrm>
            <a:off x="308281" y="3436791"/>
            <a:ext cx="609601" cy="282699"/>
            <a:chOff x="4665137" y="3840020"/>
            <a:chExt cx="457201" cy="212024"/>
          </a:xfrm>
        </p:grpSpPr>
        <p:sp>
          <p:nvSpPr>
            <p:cNvPr id="50" name="Round Same Side Corner Rectangle 64">
              <a:extLst>
                <a:ext uri="{FF2B5EF4-FFF2-40B4-BE49-F238E27FC236}">
                  <a16:creationId xmlns:a16="http://schemas.microsoft.com/office/drawing/2014/main" id="{3CBB99A5-ECEB-4C87-A9B7-6A41CB1B69C2}"/>
                </a:ext>
              </a:extLst>
            </p:cNvPr>
            <p:cNvSpPr/>
            <p:nvPr/>
          </p:nvSpPr>
          <p:spPr>
            <a:xfrm rot="5400000">
              <a:off x="4763520" y="3769434"/>
              <a:ext cx="212024" cy="3531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C359458-FFD5-4A7D-A1D3-412CFF4024EC}"/>
                </a:ext>
              </a:extLst>
            </p:cNvPr>
            <p:cNvSpPr/>
            <p:nvPr/>
          </p:nvSpPr>
          <p:spPr>
            <a:xfrm>
              <a:off x="4665137" y="3857568"/>
              <a:ext cx="457201" cy="1769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933" b="1">
                  <a:solidFill>
                    <a:schemeClr val="bg2"/>
                  </a:solidFill>
                </a:rPr>
                <a:t>New!</a:t>
              </a:r>
            </a:p>
          </p:txBody>
        </p:sp>
      </p:grp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B991BFD7-01DD-F34E-9EDE-B6FE07669386}"/>
              </a:ext>
            </a:extLst>
          </p:cNvPr>
          <p:cNvGraphicFramePr>
            <a:graphicFrameLocks noGrp="1"/>
          </p:cNvGraphicFramePr>
          <p:nvPr/>
        </p:nvGraphicFramePr>
        <p:xfrm>
          <a:off x="2925644" y="3531805"/>
          <a:ext cx="5263041" cy="18884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01077">
                  <a:extLst>
                    <a:ext uri="{9D8B030D-6E8A-4147-A177-3AD203B41FA5}">
                      <a16:colId xmlns:a16="http://schemas.microsoft.com/office/drawing/2014/main" val="3627470540"/>
                    </a:ext>
                  </a:extLst>
                </a:gridCol>
                <a:gridCol w="1015491">
                  <a:extLst>
                    <a:ext uri="{9D8B030D-6E8A-4147-A177-3AD203B41FA5}">
                      <a16:colId xmlns:a16="http://schemas.microsoft.com/office/drawing/2014/main" val="3742328308"/>
                    </a:ext>
                  </a:extLst>
                </a:gridCol>
                <a:gridCol w="1015491">
                  <a:extLst>
                    <a:ext uri="{9D8B030D-6E8A-4147-A177-3AD203B41FA5}">
                      <a16:colId xmlns:a16="http://schemas.microsoft.com/office/drawing/2014/main" val="352631675"/>
                    </a:ext>
                  </a:extLst>
                </a:gridCol>
                <a:gridCol w="1015491">
                  <a:extLst>
                    <a:ext uri="{9D8B030D-6E8A-4147-A177-3AD203B41FA5}">
                      <a16:colId xmlns:a16="http://schemas.microsoft.com/office/drawing/2014/main" val="1792952544"/>
                    </a:ext>
                  </a:extLst>
                </a:gridCol>
                <a:gridCol w="1015491">
                  <a:extLst>
                    <a:ext uri="{9D8B030D-6E8A-4147-A177-3AD203B41FA5}">
                      <a16:colId xmlns:a16="http://schemas.microsoft.com/office/drawing/2014/main" val="3171439888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/>
                          </a:solidFill>
                        </a:rPr>
                        <a:t>Non 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2"/>
                          </a:solidFill>
                        </a:rPr>
                        <a:t>Enterprise Agreements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4001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Cisco Net Book Value (software)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Customer Success Plan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Successful Business Outcome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Customer Success Plan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Successful Business Outcome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878630"/>
                  </a:ext>
                </a:extLst>
              </a:tr>
              <a:tr h="330436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Small </a:t>
                      </a:r>
                      <a:br>
                        <a:rPr lang="en-US" sz="1100" b="1"/>
                      </a:br>
                      <a:r>
                        <a:rPr lang="en-US" sz="1100" b="1"/>
                        <a:t>($50K – 499K)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$5K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$15K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Required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$25K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65207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Medium </a:t>
                      </a:r>
                      <a:br>
                        <a:rPr lang="en-US" sz="1100" b="1"/>
                      </a:br>
                      <a:r>
                        <a:rPr lang="en-US" sz="1100" b="1"/>
                        <a:t>($500K – 1.999K)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$5K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$25K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Required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$50K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0078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b="1"/>
                        <a:t>Large ($2M)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$5K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$45K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Required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$100K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7251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E829398-69EB-4A2E-94DC-334F29BCC195}"/>
              </a:ext>
            </a:extLst>
          </p:cNvPr>
          <p:cNvSpPr/>
          <p:nvPr/>
        </p:nvSpPr>
        <p:spPr>
          <a:xfrm>
            <a:off x="8356840" y="6179436"/>
            <a:ext cx="383516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>
                <a:solidFill>
                  <a:schemeClr val="tx1">
                    <a:lumMod val="50000"/>
                    <a:lumOff val="50000"/>
                  </a:schemeClr>
                </a:solidFill>
              </a:rPr>
              <a:t>*Distribution partners please see Appendix for details</a:t>
            </a:r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88C3AF1E-1B59-404E-B875-36C573C6F43A}"/>
              </a:ext>
            </a:extLst>
          </p:cNvPr>
          <p:cNvSpPr/>
          <p:nvPr/>
        </p:nvSpPr>
        <p:spPr>
          <a:xfrm>
            <a:off x="350151" y="1333099"/>
            <a:ext cx="11489317" cy="382165"/>
          </a:xfrm>
          <a:prstGeom prst="round2SameRect">
            <a:avLst>
              <a:gd name="adj1" fmla="val 19784"/>
              <a:gd name="adj2" fmla="val 0"/>
            </a:avLst>
          </a:prstGeom>
          <a:solidFill>
            <a:srgbClr val="00B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Architecture</a:t>
            </a:r>
          </a:p>
        </p:txBody>
      </p:sp>
      <p:sp>
        <p:nvSpPr>
          <p:cNvPr id="62" name="Round Same Side Corner Rectangle 61">
            <a:extLst>
              <a:ext uri="{FF2B5EF4-FFF2-40B4-BE49-F238E27FC236}">
                <a16:creationId xmlns:a16="http://schemas.microsoft.com/office/drawing/2014/main" id="{BAA2C99C-8138-0D42-91C8-215FBE2DD0C4}"/>
              </a:ext>
            </a:extLst>
          </p:cNvPr>
          <p:cNvSpPr/>
          <p:nvPr/>
        </p:nvSpPr>
        <p:spPr>
          <a:xfrm>
            <a:off x="350149" y="2544305"/>
            <a:ext cx="2430323" cy="419793"/>
          </a:xfrm>
          <a:prstGeom prst="round2SameRect">
            <a:avLst>
              <a:gd name="adj1" fmla="val 19784"/>
              <a:gd name="adj2" fmla="val 0"/>
            </a:avLst>
          </a:prstGeom>
          <a:solidFill>
            <a:srgbClr val="FF85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Eligibility</a:t>
            </a:r>
          </a:p>
        </p:txBody>
      </p:sp>
      <p:sp>
        <p:nvSpPr>
          <p:cNvPr id="63" name="Round Same Side Corner Rectangle 62">
            <a:extLst>
              <a:ext uri="{FF2B5EF4-FFF2-40B4-BE49-F238E27FC236}">
                <a16:creationId xmlns:a16="http://schemas.microsoft.com/office/drawing/2014/main" id="{54018624-EC3D-8C4D-83DB-2AC9C2892188}"/>
              </a:ext>
            </a:extLst>
          </p:cNvPr>
          <p:cNvSpPr/>
          <p:nvPr/>
        </p:nvSpPr>
        <p:spPr>
          <a:xfrm>
            <a:off x="2851575" y="2544305"/>
            <a:ext cx="5425764" cy="419793"/>
          </a:xfrm>
          <a:prstGeom prst="round2SameRect">
            <a:avLst>
              <a:gd name="adj1" fmla="val 19784"/>
              <a:gd name="adj2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Behavior and Reward</a:t>
            </a:r>
          </a:p>
        </p:txBody>
      </p:sp>
      <p:sp>
        <p:nvSpPr>
          <p:cNvPr id="64" name="Round Same Side Corner Rectangle 63">
            <a:extLst>
              <a:ext uri="{FF2B5EF4-FFF2-40B4-BE49-F238E27FC236}">
                <a16:creationId xmlns:a16="http://schemas.microsoft.com/office/drawing/2014/main" id="{DA2A9FFB-466F-7A46-903F-5C4EE51C86B3}"/>
              </a:ext>
            </a:extLst>
          </p:cNvPr>
          <p:cNvSpPr/>
          <p:nvPr/>
        </p:nvSpPr>
        <p:spPr>
          <a:xfrm>
            <a:off x="8355645" y="2544305"/>
            <a:ext cx="3483823" cy="419793"/>
          </a:xfrm>
          <a:prstGeom prst="round2SameRect">
            <a:avLst>
              <a:gd name="adj1" fmla="val 19784"/>
              <a:gd name="adj2" fmla="val 0"/>
            </a:avLst>
          </a:prstGeom>
          <a:solidFill>
            <a:srgbClr val="6EBE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Terms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9C70D5-D803-CC4D-AC73-4306D90BB1B6}"/>
              </a:ext>
            </a:extLst>
          </p:cNvPr>
          <p:cNvGrpSpPr/>
          <p:nvPr/>
        </p:nvGrpSpPr>
        <p:grpSpPr>
          <a:xfrm>
            <a:off x="716697" y="1786213"/>
            <a:ext cx="1979688" cy="609600"/>
            <a:chOff x="437766" y="1319710"/>
            <a:chExt cx="1484766" cy="4572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3776041-6129-4945-9B67-CB5235894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66" y="1319710"/>
              <a:ext cx="457200" cy="457200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0D17ABE-A912-B043-959C-F488DAD0AB89}"/>
                </a:ext>
              </a:extLst>
            </p:cNvPr>
            <p:cNvSpPr/>
            <p:nvPr/>
          </p:nvSpPr>
          <p:spPr>
            <a:xfrm>
              <a:off x="864069" y="1409811"/>
              <a:ext cx="105846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817" defTabSz="914346">
                <a:defRPr/>
              </a:pPr>
              <a:r>
                <a:rPr lang="en-US" sz="1600"/>
                <a:t>Collaboration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0A3DFB9-DCC0-A946-A93F-F4B6FB398682}"/>
              </a:ext>
            </a:extLst>
          </p:cNvPr>
          <p:cNvGrpSpPr/>
          <p:nvPr/>
        </p:nvGrpSpPr>
        <p:grpSpPr>
          <a:xfrm>
            <a:off x="3063575" y="1786213"/>
            <a:ext cx="1872312" cy="609600"/>
            <a:chOff x="2031891" y="1319710"/>
            <a:chExt cx="1404234" cy="4572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0FB45AE-4D80-6447-86C6-791D6CCA1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891" y="1319710"/>
              <a:ext cx="457200" cy="457200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A52BA3-8038-7A48-9E89-3176BD7A1E49}"/>
                </a:ext>
              </a:extLst>
            </p:cNvPr>
            <p:cNvSpPr/>
            <p:nvPr/>
          </p:nvSpPr>
          <p:spPr>
            <a:xfrm>
              <a:off x="2453404" y="1409811"/>
              <a:ext cx="98272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817" defTabSz="914346">
                <a:defRPr/>
              </a:pPr>
              <a:r>
                <a:rPr lang="en-US" sz="1600"/>
                <a:t>Data Center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B8D54FC-D33F-E24C-AA14-C2D57B8B1E7E}"/>
              </a:ext>
            </a:extLst>
          </p:cNvPr>
          <p:cNvGrpSpPr/>
          <p:nvPr/>
        </p:nvGrpSpPr>
        <p:grpSpPr>
          <a:xfrm>
            <a:off x="5324753" y="1783237"/>
            <a:ext cx="1922912" cy="612576"/>
            <a:chOff x="3746691" y="1317478"/>
            <a:chExt cx="1442184" cy="459432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345BCA0-473E-EB4E-9D1E-41A14088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691" y="1319710"/>
              <a:ext cx="457200" cy="457200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82C48B5-8E6E-F642-B2CD-CC5817C804B1}"/>
                </a:ext>
              </a:extLst>
            </p:cNvPr>
            <p:cNvSpPr/>
            <p:nvPr/>
          </p:nvSpPr>
          <p:spPr>
            <a:xfrm>
              <a:off x="4170690" y="1317478"/>
              <a:ext cx="1018185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817" defTabSz="914346">
                <a:defRPr/>
              </a:pPr>
              <a:r>
                <a:rPr lang="en-US" sz="1600"/>
                <a:t>Enterprise </a:t>
              </a:r>
              <a:br>
                <a:rPr lang="en-US" sz="1600"/>
              </a:br>
              <a:r>
                <a:rPr lang="en-US" sz="1600"/>
                <a:t>Agreement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F3E6E3-3F32-DD4B-B347-377488C53E9D}"/>
              </a:ext>
            </a:extLst>
          </p:cNvPr>
          <p:cNvGrpSpPr/>
          <p:nvPr/>
        </p:nvGrpSpPr>
        <p:grpSpPr>
          <a:xfrm>
            <a:off x="7563745" y="1776066"/>
            <a:ext cx="1832898" cy="629900"/>
            <a:chOff x="5379021" y="1312098"/>
            <a:chExt cx="1374673" cy="472425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4B3E306-E436-0A41-AD90-EE3EE79A6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021" y="1312098"/>
              <a:ext cx="472425" cy="472425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4CD525F-AFC8-9C42-8B7B-702A969F2BC4}"/>
                </a:ext>
              </a:extLst>
            </p:cNvPr>
            <p:cNvSpPr/>
            <p:nvPr/>
          </p:nvSpPr>
          <p:spPr>
            <a:xfrm>
              <a:off x="5820266" y="1317478"/>
              <a:ext cx="933428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817" defTabSz="914346">
                <a:defRPr/>
              </a:pPr>
              <a:r>
                <a:rPr lang="en-US" sz="1600"/>
                <a:t>Enterprise </a:t>
              </a:r>
              <a:br>
                <a:rPr lang="en-US" sz="1600"/>
              </a:br>
              <a:r>
                <a:rPr lang="en-US" sz="1600"/>
                <a:t>Networking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4C7DC2-9A25-F041-975B-4C363CC0425C}"/>
              </a:ext>
            </a:extLst>
          </p:cNvPr>
          <p:cNvGrpSpPr/>
          <p:nvPr/>
        </p:nvGrpSpPr>
        <p:grpSpPr>
          <a:xfrm>
            <a:off x="9774575" y="1786214"/>
            <a:ext cx="1532592" cy="609601"/>
            <a:chOff x="7231173" y="1319710"/>
            <a:chExt cx="1149444" cy="4572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6C5EE04-6B6E-3041-B6FB-DC15CBAE4C74}"/>
                </a:ext>
              </a:extLst>
            </p:cNvPr>
            <p:cNvGrpSpPr/>
            <p:nvPr/>
          </p:nvGrpSpPr>
          <p:grpSpPr>
            <a:xfrm>
              <a:off x="7231173" y="1319710"/>
              <a:ext cx="457201" cy="457201"/>
              <a:chOff x="731428" y="3598726"/>
              <a:chExt cx="457201" cy="45720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70C6F13-73AA-5C4C-8027-7CBDD5AC03D1}"/>
                  </a:ext>
                </a:extLst>
              </p:cNvPr>
              <p:cNvSpPr/>
              <p:nvPr/>
            </p:nvSpPr>
            <p:spPr>
              <a:xfrm>
                <a:off x="731428" y="3598726"/>
                <a:ext cx="457201" cy="4572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0B7085D-CDEC-5442-9D5C-FFA4121E2B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2736" y="3651723"/>
                <a:ext cx="354584" cy="351207"/>
                <a:chOff x="7217552" y="3327527"/>
                <a:chExt cx="524984" cy="519984"/>
              </a:xfrm>
              <a:solidFill>
                <a:schemeClr val="accent5"/>
              </a:solidFill>
            </p:grpSpPr>
            <p:sp>
              <p:nvSpPr>
                <p:cNvPr id="82" name="Freeform 108">
                  <a:extLst>
                    <a:ext uri="{FF2B5EF4-FFF2-40B4-BE49-F238E27FC236}">
                      <a16:creationId xmlns:a16="http://schemas.microsoft.com/office/drawing/2014/main" id="{C2F1B27A-DE78-7846-BA9F-321179A0ED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5552" y="3327527"/>
                  <a:ext cx="516984" cy="387988"/>
                </a:xfrm>
                <a:custGeom>
                  <a:avLst/>
                  <a:gdLst>
                    <a:gd name="T0" fmla="*/ 199 w 219"/>
                    <a:gd name="T1" fmla="*/ 164 h 164"/>
                    <a:gd name="T2" fmla="*/ 197 w 219"/>
                    <a:gd name="T3" fmla="*/ 164 h 164"/>
                    <a:gd name="T4" fmla="*/ 194 w 219"/>
                    <a:gd name="T5" fmla="*/ 156 h 164"/>
                    <a:gd name="T6" fmla="*/ 199 w 219"/>
                    <a:gd name="T7" fmla="*/ 81 h 164"/>
                    <a:gd name="T8" fmla="*/ 150 w 219"/>
                    <a:gd name="T9" fmla="*/ 25 h 164"/>
                    <a:gd name="T10" fmla="*/ 75 w 219"/>
                    <a:gd name="T11" fmla="*/ 20 h 164"/>
                    <a:gd name="T12" fmla="*/ 19 w 219"/>
                    <a:gd name="T13" fmla="*/ 70 h 164"/>
                    <a:gd name="T14" fmla="*/ 12 w 219"/>
                    <a:gd name="T15" fmla="*/ 90 h 164"/>
                    <a:gd name="T16" fmla="*/ 5 w 219"/>
                    <a:gd name="T17" fmla="*/ 94 h 164"/>
                    <a:gd name="T18" fmla="*/ 0 w 219"/>
                    <a:gd name="T19" fmla="*/ 87 h 164"/>
                    <a:gd name="T20" fmla="*/ 9 w 219"/>
                    <a:gd name="T21" fmla="*/ 65 h 164"/>
                    <a:gd name="T22" fmla="*/ 71 w 219"/>
                    <a:gd name="T23" fmla="*/ 10 h 164"/>
                    <a:gd name="T24" fmla="*/ 155 w 219"/>
                    <a:gd name="T25" fmla="*/ 15 h 164"/>
                    <a:gd name="T26" fmla="*/ 210 w 219"/>
                    <a:gd name="T27" fmla="*/ 78 h 164"/>
                    <a:gd name="T28" fmla="*/ 204 w 219"/>
                    <a:gd name="T29" fmla="*/ 161 h 164"/>
                    <a:gd name="T30" fmla="*/ 199 w 219"/>
                    <a:gd name="T31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19" h="164">
                      <a:moveTo>
                        <a:pt x="199" y="164"/>
                      </a:moveTo>
                      <a:cubicBezTo>
                        <a:pt x="198" y="164"/>
                        <a:pt x="197" y="164"/>
                        <a:pt x="197" y="164"/>
                      </a:cubicBezTo>
                      <a:cubicBezTo>
                        <a:pt x="194" y="162"/>
                        <a:pt x="193" y="159"/>
                        <a:pt x="194" y="156"/>
                      </a:cubicBezTo>
                      <a:cubicBezTo>
                        <a:pt x="206" y="133"/>
                        <a:pt x="207" y="106"/>
                        <a:pt x="199" y="81"/>
                      </a:cubicBezTo>
                      <a:cubicBezTo>
                        <a:pt x="191" y="57"/>
                        <a:pt x="173" y="37"/>
                        <a:pt x="150" y="25"/>
                      </a:cubicBezTo>
                      <a:cubicBezTo>
                        <a:pt x="126" y="14"/>
                        <a:pt x="100" y="12"/>
                        <a:pt x="75" y="20"/>
                      </a:cubicBezTo>
                      <a:cubicBezTo>
                        <a:pt x="50" y="29"/>
                        <a:pt x="31" y="46"/>
                        <a:pt x="19" y="70"/>
                      </a:cubicBezTo>
                      <a:cubicBezTo>
                        <a:pt x="16" y="76"/>
                        <a:pt x="13" y="83"/>
                        <a:pt x="12" y="90"/>
                      </a:cubicBezTo>
                      <a:cubicBezTo>
                        <a:pt x="11" y="93"/>
                        <a:pt x="8" y="95"/>
                        <a:pt x="5" y="94"/>
                      </a:cubicBezTo>
                      <a:cubicBezTo>
                        <a:pt x="2" y="94"/>
                        <a:pt x="0" y="90"/>
                        <a:pt x="0" y="87"/>
                      </a:cubicBezTo>
                      <a:cubicBezTo>
                        <a:pt x="2" y="80"/>
                        <a:pt x="5" y="72"/>
                        <a:pt x="9" y="65"/>
                      </a:cubicBezTo>
                      <a:cubicBezTo>
                        <a:pt x="22" y="38"/>
                        <a:pt x="44" y="19"/>
                        <a:pt x="71" y="10"/>
                      </a:cubicBezTo>
                      <a:cubicBezTo>
                        <a:pt x="99" y="0"/>
                        <a:pt x="129" y="2"/>
                        <a:pt x="155" y="15"/>
                      </a:cubicBezTo>
                      <a:cubicBezTo>
                        <a:pt x="181" y="28"/>
                        <a:pt x="200" y="50"/>
                        <a:pt x="210" y="78"/>
                      </a:cubicBezTo>
                      <a:cubicBezTo>
                        <a:pt x="219" y="105"/>
                        <a:pt x="217" y="135"/>
                        <a:pt x="204" y="161"/>
                      </a:cubicBezTo>
                      <a:cubicBezTo>
                        <a:pt x="203" y="163"/>
                        <a:pt x="201" y="164"/>
                        <a:pt x="199" y="1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3" name="Freeform 109">
                  <a:extLst>
                    <a:ext uri="{FF2B5EF4-FFF2-40B4-BE49-F238E27FC236}">
                      <a16:creationId xmlns:a16="http://schemas.microsoft.com/office/drawing/2014/main" id="{E8791A6F-EC3D-F74F-9B8A-D3F2116F3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55551" y="3509521"/>
                  <a:ext cx="302991" cy="316990"/>
                </a:xfrm>
                <a:custGeom>
                  <a:avLst/>
                  <a:gdLst>
                    <a:gd name="T0" fmla="*/ 50 w 128"/>
                    <a:gd name="T1" fmla="*/ 134 h 134"/>
                    <a:gd name="T2" fmla="*/ 45 w 128"/>
                    <a:gd name="T3" fmla="*/ 131 h 134"/>
                    <a:gd name="T4" fmla="*/ 47 w 128"/>
                    <a:gd name="T5" fmla="*/ 123 h 134"/>
                    <a:gd name="T6" fmla="*/ 94 w 128"/>
                    <a:gd name="T7" fmla="*/ 81 h 134"/>
                    <a:gd name="T8" fmla="*/ 113 w 128"/>
                    <a:gd name="T9" fmla="*/ 40 h 134"/>
                    <a:gd name="T10" fmla="*/ 102 w 128"/>
                    <a:gd name="T11" fmla="*/ 18 h 134"/>
                    <a:gd name="T12" fmla="*/ 76 w 128"/>
                    <a:gd name="T13" fmla="*/ 27 h 134"/>
                    <a:gd name="T14" fmla="*/ 71 w 128"/>
                    <a:gd name="T15" fmla="*/ 37 h 134"/>
                    <a:gd name="T16" fmla="*/ 53 w 128"/>
                    <a:gd name="T17" fmla="*/ 70 h 134"/>
                    <a:gd name="T18" fmla="*/ 8 w 128"/>
                    <a:gd name="T19" fmla="*/ 96 h 134"/>
                    <a:gd name="T20" fmla="*/ 1 w 128"/>
                    <a:gd name="T21" fmla="*/ 92 h 134"/>
                    <a:gd name="T22" fmla="*/ 4 w 128"/>
                    <a:gd name="T23" fmla="*/ 85 h 134"/>
                    <a:gd name="T24" fmla="*/ 44 w 128"/>
                    <a:gd name="T25" fmla="*/ 63 h 134"/>
                    <a:gd name="T26" fmla="*/ 61 w 128"/>
                    <a:gd name="T27" fmla="*/ 32 h 134"/>
                    <a:gd name="T28" fmla="*/ 65 w 128"/>
                    <a:gd name="T29" fmla="*/ 22 h 134"/>
                    <a:gd name="T30" fmla="*/ 107 w 128"/>
                    <a:gd name="T31" fmla="*/ 8 h 134"/>
                    <a:gd name="T32" fmla="*/ 123 w 128"/>
                    <a:gd name="T33" fmla="*/ 44 h 134"/>
                    <a:gd name="T34" fmla="*/ 104 w 128"/>
                    <a:gd name="T35" fmla="*/ 88 h 134"/>
                    <a:gd name="T36" fmla="*/ 52 w 128"/>
                    <a:gd name="T37" fmla="*/ 133 h 134"/>
                    <a:gd name="T38" fmla="*/ 50 w 128"/>
                    <a:gd name="T39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8" h="134">
                      <a:moveTo>
                        <a:pt x="50" y="134"/>
                      </a:moveTo>
                      <a:cubicBezTo>
                        <a:pt x="48" y="134"/>
                        <a:pt x="46" y="133"/>
                        <a:pt x="45" y="131"/>
                      </a:cubicBezTo>
                      <a:cubicBezTo>
                        <a:pt x="43" y="128"/>
                        <a:pt x="44" y="125"/>
                        <a:pt x="47" y="123"/>
                      </a:cubicBezTo>
                      <a:cubicBezTo>
                        <a:pt x="47" y="123"/>
                        <a:pt x="78" y="106"/>
                        <a:pt x="94" y="81"/>
                      </a:cubicBezTo>
                      <a:cubicBezTo>
                        <a:pt x="104" y="67"/>
                        <a:pt x="110" y="48"/>
                        <a:pt x="113" y="40"/>
                      </a:cubicBezTo>
                      <a:cubicBezTo>
                        <a:pt x="116" y="30"/>
                        <a:pt x="113" y="23"/>
                        <a:pt x="102" y="18"/>
                      </a:cubicBezTo>
                      <a:cubicBezTo>
                        <a:pt x="93" y="13"/>
                        <a:pt x="81" y="17"/>
                        <a:pt x="76" y="27"/>
                      </a:cubicBezTo>
                      <a:cubicBezTo>
                        <a:pt x="74" y="30"/>
                        <a:pt x="73" y="33"/>
                        <a:pt x="71" y="37"/>
                      </a:cubicBezTo>
                      <a:cubicBezTo>
                        <a:pt x="66" y="47"/>
                        <a:pt x="61" y="60"/>
                        <a:pt x="53" y="70"/>
                      </a:cubicBezTo>
                      <a:cubicBezTo>
                        <a:pt x="41" y="86"/>
                        <a:pt x="9" y="96"/>
                        <a:pt x="8" y="96"/>
                      </a:cubicBezTo>
                      <a:cubicBezTo>
                        <a:pt x="5" y="97"/>
                        <a:pt x="2" y="95"/>
                        <a:pt x="1" y="92"/>
                      </a:cubicBezTo>
                      <a:cubicBezTo>
                        <a:pt x="0" y="89"/>
                        <a:pt x="1" y="86"/>
                        <a:pt x="4" y="85"/>
                      </a:cubicBezTo>
                      <a:cubicBezTo>
                        <a:pt x="13" y="83"/>
                        <a:pt x="36" y="74"/>
                        <a:pt x="44" y="63"/>
                      </a:cubicBezTo>
                      <a:cubicBezTo>
                        <a:pt x="51" y="54"/>
                        <a:pt x="56" y="42"/>
                        <a:pt x="61" y="32"/>
                      </a:cubicBezTo>
                      <a:cubicBezTo>
                        <a:pt x="62" y="28"/>
                        <a:pt x="64" y="25"/>
                        <a:pt x="65" y="22"/>
                      </a:cubicBezTo>
                      <a:cubicBezTo>
                        <a:pt x="73" y="6"/>
                        <a:pt x="92" y="0"/>
                        <a:pt x="107" y="8"/>
                      </a:cubicBezTo>
                      <a:cubicBezTo>
                        <a:pt x="123" y="15"/>
                        <a:pt x="128" y="28"/>
                        <a:pt x="123" y="44"/>
                      </a:cubicBezTo>
                      <a:cubicBezTo>
                        <a:pt x="121" y="52"/>
                        <a:pt x="114" y="72"/>
                        <a:pt x="104" y="88"/>
                      </a:cubicBezTo>
                      <a:cubicBezTo>
                        <a:pt x="86" y="115"/>
                        <a:pt x="54" y="132"/>
                        <a:pt x="52" y="133"/>
                      </a:cubicBezTo>
                      <a:cubicBezTo>
                        <a:pt x="51" y="134"/>
                        <a:pt x="51" y="134"/>
                        <a:pt x="50" y="1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4" name="Freeform 110">
                  <a:extLst>
                    <a:ext uri="{FF2B5EF4-FFF2-40B4-BE49-F238E27FC236}">
                      <a16:creationId xmlns:a16="http://schemas.microsoft.com/office/drawing/2014/main" id="{A0A4C53F-422E-D848-97C8-C7EC08BDF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27552" y="3455523"/>
                  <a:ext cx="398988" cy="391988"/>
                </a:xfrm>
                <a:custGeom>
                  <a:avLst/>
                  <a:gdLst>
                    <a:gd name="T0" fmla="*/ 94 w 169"/>
                    <a:gd name="T1" fmla="*/ 166 h 166"/>
                    <a:gd name="T2" fmla="*/ 89 w 169"/>
                    <a:gd name="T3" fmla="*/ 164 h 166"/>
                    <a:gd name="T4" fmla="*/ 90 w 169"/>
                    <a:gd name="T5" fmla="*/ 156 h 166"/>
                    <a:gd name="T6" fmla="*/ 129 w 169"/>
                    <a:gd name="T7" fmla="*/ 117 h 166"/>
                    <a:gd name="T8" fmla="*/ 147 w 169"/>
                    <a:gd name="T9" fmla="*/ 77 h 166"/>
                    <a:gd name="T10" fmla="*/ 126 w 169"/>
                    <a:gd name="T11" fmla="*/ 18 h 166"/>
                    <a:gd name="T12" fmla="*/ 64 w 169"/>
                    <a:gd name="T13" fmla="*/ 39 h 166"/>
                    <a:gd name="T14" fmla="*/ 63 w 169"/>
                    <a:gd name="T15" fmla="*/ 42 h 166"/>
                    <a:gd name="T16" fmla="*/ 49 w 169"/>
                    <a:gd name="T17" fmla="*/ 71 h 166"/>
                    <a:gd name="T18" fmla="*/ 7 w 169"/>
                    <a:gd name="T19" fmla="*/ 96 h 166"/>
                    <a:gd name="T20" fmla="*/ 0 w 169"/>
                    <a:gd name="T21" fmla="*/ 92 h 166"/>
                    <a:gd name="T22" fmla="*/ 5 w 169"/>
                    <a:gd name="T23" fmla="*/ 85 h 166"/>
                    <a:gd name="T24" fmla="*/ 40 w 169"/>
                    <a:gd name="T25" fmla="*/ 65 h 166"/>
                    <a:gd name="T26" fmla="*/ 52 w 169"/>
                    <a:gd name="T27" fmla="*/ 39 h 166"/>
                    <a:gd name="T28" fmla="*/ 54 w 169"/>
                    <a:gd name="T29" fmla="*/ 33 h 166"/>
                    <a:gd name="T30" fmla="*/ 87 w 169"/>
                    <a:gd name="T31" fmla="*/ 5 h 166"/>
                    <a:gd name="T32" fmla="*/ 131 w 169"/>
                    <a:gd name="T33" fmla="*/ 7 h 166"/>
                    <a:gd name="T34" fmla="*/ 158 w 169"/>
                    <a:gd name="T35" fmla="*/ 81 h 166"/>
                    <a:gd name="T36" fmla="*/ 138 w 169"/>
                    <a:gd name="T37" fmla="*/ 123 h 166"/>
                    <a:gd name="T38" fmla="*/ 97 w 169"/>
                    <a:gd name="T39" fmla="*/ 165 h 166"/>
                    <a:gd name="T40" fmla="*/ 94 w 169"/>
                    <a:gd name="T41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9" h="166">
                      <a:moveTo>
                        <a:pt x="94" y="166"/>
                      </a:moveTo>
                      <a:cubicBezTo>
                        <a:pt x="92" y="166"/>
                        <a:pt x="91" y="166"/>
                        <a:pt x="89" y="164"/>
                      </a:cubicBezTo>
                      <a:cubicBezTo>
                        <a:pt x="87" y="162"/>
                        <a:pt x="88" y="158"/>
                        <a:pt x="90" y="156"/>
                      </a:cubicBezTo>
                      <a:cubicBezTo>
                        <a:pt x="91" y="156"/>
                        <a:pt x="115" y="137"/>
                        <a:pt x="129" y="117"/>
                      </a:cubicBezTo>
                      <a:cubicBezTo>
                        <a:pt x="136" y="106"/>
                        <a:pt x="142" y="93"/>
                        <a:pt x="147" y="77"/>
                      </a:cubicBezTo>
                      <a:cubicBezTo>
                        <a:pt x="157" y="48"/>
                        <a:pt x="150" y="29"/>
                        <a:pt x="126" y="18"/>
                      </a:cubicBezTo>
                      <a:cubicBezTo>
                        <a:pt x="103" y="6"/>
                        <a:pt x="77" y="16"/>
                        <a:pt x="64" y="39"/>
                      </a:cubicBezTo>
                      <a:cubicBezTo>
                        <a:pt x="64" y="39"/>
                        <a:pt x="63" y="41"/>
                        <a:pt x="63" y="42"/>
                      </a:cubicBezTo>
                      <a:cubicBezTo>
                        <a:pt x="60" y="49"/>
                        <a:pt x="56" y="60"/>
                        <a:pt x="49" y="71"/>
                      </a:cubicBezTo>
                      <a:cubicBezTo>
                        <a:pt x="39" y="88"/>
                        <a:pt x="9" y="96"/>
                        <a:pt x="7" y="96"/>
                      </a:cubicBezTo>
                      <a:cubicBezTo>
                        <a:pt x="4" y="97"/>
                        <a:pt x="1" y="95"/>
                        <a:pt x="0" y="92"/>
                      </a:cubicBezTo>
                      <a:cubicBezTo>
                        <a:pt x="0" y="89"/>
                        <a:pt x="2" y="86"/>
                        <a:pt x="5" y="85"/>
                      </a:cubicBezTo>
                      <a:cubicBezTo>
                        <a:pt x="12" y="83"/>
                        <a:pt x="33" y="76"/>
                        <a:pt x="40" y="65"/>
                      </a:cubicBezTo>
                      <a:cubicBezTo>
                        <a:pt x="46" y="55"/>
                        <a:pt x="50" y="45"/>
                        <a:pt x="52" y="39"/>
                      </a:cubicBezTo>
                      <a:cubicBezTo>
                        <a:pt x="53" y="36"/>
                        <a:pt x="53" y="34"/>
                        <a:pt x="54" y="33"/>
                      </a:cubicBezTo>
                      <a:cubicBezTo>
                        <a:pt x="62" y="20"/>
                        <a:pt x="73" y="10"/>
                        <a:pt x="87" y="5"/>
                      </a:cubicBezTo>
                      <a:cubicBezTo>
                        <a:pt x="102" y="0"/>
                        <a:pt x="117" y="1"/>
                        <a:pt x="131" y="7"/>
                      </a:cubicBezTo>
                      <a:cubicBezTo>
                        <a:pt x="160" y="22"/>
                        <a:pt x="169" y="46"/>
                        <a:pt x="158" y="81"/>
                      </a:cubicBezTo>
                      <a:cubicBezTo>
                        <a:pt x="152" y="98"/>
                        <a:pt x="146" y="112"/>
                        <a:pt x="138" y="123"/>
                      </a:cubicBezTo>
                      <a:cubicBezTo>
                        <a:pt x="123" y="145"/>
                        <a:pt x="98" y="164"/>
                        <a:pt x="97" y="165"/>
                      </a:cubicBezTo>
                      <a:cubicBezTo>
                        <a:pt x="96" y="166"/>
                        <a:pt x="95" y="166"/>
                        <a:pt x="94" y="1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5" name="Freeform 111">
                  <a:extLst>
                    <a:ext uri="{FF2B5EF4-FFF2-40B4-BE49-F238E27FC236}">
                      <a16:creationId xmlns:a16="http://schemas.microsoft.com/office/drawing/2014/main" id="{52891A4B-2357-ED47-8BD0-C00EB9C39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17552" y="3370526"/>
                  <a:ext cx="479985" cy="464986"/>
                </a:xfrm>
                <a:custGeom>
                  <a:avLst/>
                  <a:gdLst>
                    <a:gd name="T0" fmla="*/ 141 w 203"/>
                    <a:gd name="T1" fmla="*/ 197 h 197"/>
                    <a:gd name="T2" fmla="*/ 137 w 203"/>
                    <a:gd name="T3" fmla="*/ 196 h 197"/>
                    <a:gd name="T4" fmla="*/ 137 w 203"/>
                    <a:gd name="T5" fmla="*/ 188 h 197"/>
                    <a:gd name="T6" fmla="*/ 171 w 203"/>
                    <a:gd name="T7" fmla="*/ 133 h 197"/>
                    <a:gd name="T8" fmla="*/ 141 w 203"/>
                    <a:gd name="T9" fmla="*/ 30 h 197"/>
                    <a:gd name="T10" fmla="*/ 45 w 203"/>
                    <a:gd name="T11" fmla="*/ 63 h 197"/>
                    <a:gd name="T12" fmla="*/ 41 w 203"/>
                    <a:gd name="T13" fmla="*/ 75 h 197"/>
                    <a:gd name="T14" fmla="*/ 38 w 203"/>
                    <a:gd name="T15" fmla="*/ 82 h 197"/>
                    <a:gd name="T16" fmla="*/ 7 w 203"/>
                    <a:gd name="T17" fmla="*/ 106 h 197"/>
                    <a:gd name="T18" fmla="*/ 0 w 203"/>
                    <a:gd name="T19" fmla="*/ 102 h 197"/>
                    <a:gd name="T20" fmla="*/ 5 w 203"/>
                    <a:gd name="T21" fmla="*/ 95 h 197"/>
                    <a:gd name="T22" fmla="*/ 28 w 203"/>
                    <a:gd name="T23" fmla="*/ 78 h 197"/>
                    <a:gd name="T24" fmla="*/ 30 w 203"/>
                    <a:gd name="T25" fmla="*/ 72 h 197"/>
                    <a:gd name="T26" fmla="*/ 35 w 203"/>
                    <a:gd name="T27" fmla="*/ 58 h 197"/>
                    <a:gd name="T28" fmla="*/ 146 w 203"/>
                    <a:gd name="T29" fmla="*/ 20 h 197"/>
                    <a:gd name="T30" fmla="*/ 182 w 203"/>
                    <a:gd name="T31" fmla="*/ 137 h 197"/>
                    <a:gd name="T32" fmla="*/ 146 w 203"/>
                    <a:gd name="T33" fmla="*/ 195 h 197"/>
                    <a:gd name="T34" fmla="*/ 141 w 203"/>
                    <a:gd name="T35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3" h="197">
                      <a:moveTo>
                        <a:pt x="141" y="197"/>
                      </a:moveTo>
                      <a:cubicBezTo>
                        <a:pt x="140" y="197"/>
                        <a:pt x="139" y="197"/>
                        <a:pt x="137" y="196"/>
                      </a:cubicBezTo>
                      <a:cubicBezTo>
                        <a:pt x="135" y="194"/>
                        <a:pt x="135" y="190"/>
                        <a:pt x="137" y="188"/>
                      </a:cubicBezTo>
                      <a:cubicBezTo>
                        <a:pt x="137" y="188"/>
                        <a:pt x="159" y="163"/>
                        <a:pt x="171" y="133"/>
                      </a:cubicBezTo>
                      <a:cubicBezTo>
                        <a:pt x="190" y="86"/>
                        <a:pt x="179" y="49"/>
                        <a:pt x="141" y="30"/>
                      </a:cubicBezTo>
                      <a:cubicBezTo>
                        <a:pt x="106" y="13"/>
                        <a:pt x="62" y="27"/>
                        <a:pt x="45" y="63"/>
                      </a:cubicBezTo>
                      <a:cubicBezTo>
                        <a:pt x="43" y="67"/>
                        <a:pt x="42" y="71"/>
                        <a:pt x="41" y="75"/>
                      </a:cubicBezTo>
                      <a:cubicBezTo>
                        <a:pt x="40" y="77"/>
                        <a:pt x="39" y="80"/>
                        <a:pt x="38" y="82"/>
                      </a:cubicBezTo>
                      <a:cubicBezTo>
                        <a:pt x="32" y="100"/>
                        <a:pt x="8" y="106"/>
                        <a:pt x="7" y="106"/>
                      </a:cubicBezTo>
                      <a:cubicBezTo>
                        <a:pt x="4" y="107"/>
                        <a:pt x="1" y="105"/>
                        <a:pt x="0" y="102"/>
                      </a:cubicBezTo>
                      <a:cubicBezTo>
                        <a:pt x="0" y="99"/>
                        <a:pt x="1" y="96"/>
                        <a:pt x="5" y="95"/>
                      </a:cubicBezTo>
                      <a:cubicBezTo>
                        <a:pt x="5" y="95"/>
                        <a:pt x="24" y="91"/>
                        <a:pt x="28" y="78"/>
                      </a:cubicBezTo>
                      <a:cubicBezTo>
                        <a:pt x="28" y="76"/>
                        <a:pt x="29" y="74"/>
                        <a:pt x="30" y="72"/>
                      </a:cubicBezTo>
                      <a:cubicBezTo>
                        <a:pt x="31" y="67"/>
                        <a:pt x="32" y="63"/>
                        <a:pt x="35" y="58"/>
                      </a:cubicBezTo>
                      <a:cubicBezTo>
                        <a:pt x="55" y="17"/>
                        <a:pt x="105" y="0"/>
                        <a:pt x="146" y="20"/>
                      </a:cubicBezTo>
                      <a:cubicBezTo>
                        <a:pt x="190" y="41"/>
                        <a:pt x="203" y="85"/>
                        <a:pt x="182" y="137"/>
                      </a:cubicBezTo>
                      <a:cubicBezTo>
                        <a:pt x="169" y="169"/>
                        <a:pt x="146" y="194"/>
                        <a:pt x="146" y="195"/>
                      </a:cubicBezTo>
                      <a:cubicBezTo>
                        <a:pt x="144" y="197"/>
                        <a:pt x="143" y="197"/>
                        <a:pt x="141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6" name="Freeform 112">
                  <a:extLst>
                    <a:ext uri="{FF2B5EF4-FFF2-40B4-BE49-F238E27FC236}">
                      <a16:creationId xmlns:a16="http://schemas.microsoft.com/office/drawing/2014/main" id="{37DEEA92-5F9C-3C48-9098-DDA202B60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5550" y="3585519"/>
                  <a:ext cx="191994" cy="202994"/>
                </a:xfrm>
                <a:custGeom>
                  <a:avLst/>
                  <a:gdLst>
                    <a:gd name="T0" fmla="*/ 7 w 81"/>
                    <a:gd name="T1" fmla="*/ 86 h 86"/>
                    <a:gd name="T2" fmla="*/ 2 w 81"/>
                    <a:gd name="T3" fmla="*/ 83 h 86"/>
                    <a:gd name="T4" fmla="*/ 4 w 81"/>
                    <a:gd name="T5" fmla="*/ 75 h 86"/>
                    <a:gd name="T6" fmla="*/ 45 w 81"/>
                    <a:gd name="T7" fmla="*/ 48 h 86"/>
                    <a:gd name="T8" fmla="*/ 69 w 81"/>
                    <a:gd name="T9" fmla="*/ 5 h 86"/>
                    <a:gd name="T10" fmla="*/ 76 w 81"/>
                    <a:gd name="T11" fmla="*/ 0 h 86"/>
                    <a:gd name="T12" fmla="*/ 81 w 81"/>
                    <a:gd name="T13" fmla="*/ 7 h 86"/>
                    <a:gd name="T14" fmla="*/ 54 w 81"/>
                    <a:gd name="T15" fmla="*/ 56 h 86"/>
                    <a:gd name="T16" fmla="*/ 9 w 81"/>
                    <a:gd name="T17" fmla="*/ 86 h 86"/>
                    <a:gd name="T18" fmla="*/ 7 w 81"/>
                    <a:gd name="T19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6">
                      <a:moveTo>
                        <a:pt x="7" y="86"/>
                      </a:moveTo>
                      <a:cubicBezTo>
                        <a:pt x="5" y="86"/>
                        <a:pt x="3" y="85"/>
                        <a:pt x="2" y="83"/>
                      </a:cubicBezTo>
                      <a:cubicBezTo>
                        <a:pt x="0" y="80"/>
                        <a:pt x="2" y="76"/>
                        <a:pt x="4" y="75"/>
                      </a:cubicBezTo>
                      <a:cubicBezTo>
                        <a:pt x="5" y="75"/>
                        <a:pt x="33" y="62"/>
                        <a:pt x="45" y="48"/>
                      </a:cubicBezTo>
                      <a:cubicBezTo>
                        <a:pt x="65" y="26"/>
                        <a:pt x="69" y="5"/>
                        <a:pt x="69" y="5"/>
                      </a:cubicBezTo>
                      <a:cubicBezTo>
                        <a:pt x="70" y="2"/>
                        <a:pt x="73" y="0"/>
                        <a:pt x="76" y="0"/>
                      </a:cubicBezTo>
                      <a:cubicBezTo>
                        <a:pt x="79" y="1"/>
                        <a:pt x="81" y="4"/>
                        <a:pt x="81" y="7"/>
                      </a:cubicBezTo>
                      <a:cubicBezTo>
                        <a:pt x="80" y="8"/>
                        <a:pt x="75" y="31"/>
                        <a:pt x="54" y="56"/>
                      </a:cubicBezTo>
                      <a:cubicBezTo>
                        <a:pt x="39" y="72"/>
                        <a:pt x="10" y="85"/>
                        <a:pt x="9" y="86"/>
                      </a:cubicBezTo>
                      <a:cubicBezTo>
                        <a:pt x="8" y="86"/>
                        <a:pt x="8" y="86"/>
                        <a:pt x="7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6534A9D-35D5-F74B-ACC8-241F66660393}"/>
                </a:ext>
              </a:extLst>
            </p:cNvPr>
            <p:cNvSpPr/>
            <p:nvPr/>
          </p:nvSpPr>
          <p:spPr>
            <a:xfrm>
              <a:off x="7667200" y="1409811"/>
              <a:ext cx="71341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817" defTabSz="914346">
                <a:defRPr/>
              </a:pPr>
              <a:r>
                <a:rPr lang="en-US" sz="1600"/>
                <a:t>Security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E134A9C-BA0F-3C4A-8E2D-0BEA696BDE2F}"/>
              </a:ext>
            </a:extLst>
          </p:cNvPr>
          <p:cNvGrpSpPr/>
          <p:nvPr/>
        </p:nvGrpSpPr>
        <p:grpSpPr>
          <a:xfrm>
            <a:off x="8310960" y="4099432"/>
            <a:ext cx="609601" cy="282699"/>
            <a:chOff x="4665137" y="3840020"/>
            <a:chExt cx="457201" cy="212024"/>
          </a:xfrm>
        </p:grpSpPr>
        <p:sp>
          <p:nvSpPr>
            <p:cNvPr id="57" name="Round Same Side Corner Rectangle 64">
              <a:extLst>
                <a:ext uri="{FF2B5EF4-FFF2-40B4-BE49-F238E27FC236}">
                  <a16:creationId xmlns:a16="http://schemas.microsoft.com/office/drawing/2014/main" id="{5CEE0E2F-7899-7D46-A7F5-A2E1D4E36AC1}"/>
                </a:ext>
              </a:extLst>
            </p:cNvPr>
            <p:cNvSpPr/>
            <p:nvPr/>
          </p:nvSpPr>
          <p:spPr>
            <a:xfrm rot="5400000">
              <a:off x="4763520" y="3769434"/>
              <a:ext cx="212024" cy="3531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51AA25-5C9B-604B-916C-074672B67CAA}"/>
                </a:ext>
              </a:extLst>
            </p:cNvPr>
            <p:cNvSpPr/>
            <p:nvPr/>
          </p:nvSpPr>
          <p:spPr>
            <a:xfrm>
              <a:off x="4665137" y="3857568"/>
              <a:ext cx="457201" cy="1769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933" b="1">
                  <a:solidFill>
                    <a:schemeClr val="bg2"/>
                  </a:solidFill>
                </a:rPr>
                <a:t>New!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4AD782E-77CA-1E45-B072-BCD81483A5F6}"/>
              </a:ext>
            </a:extLst>
          </p:cNvPr>
          <p:cNvSpPr/>
          <p:nvPr/>
        </p:nvSpPr>
        <p:spPr>
          <a:xfrm>
            <a:off x="2925644" y="3531622"/>
            <a:ext cx="3252132" cy="1888625"/>
          </a:xfrm>
          <a:prstGeom prst="rect">
            <a:avLst/>
          </a:prstGeom>
          <a:noFill/>
          <a:ln w="38100">
            <a:solidFill>
              <a:srgbClr val="0050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516264-CB0B-CA43-9164-244DEA43641B}"/>
              </a:ext>
            </a:extLst>
          </p:cNvPr>
          <p:cNvSpPr/>
          <p:nvPr/>
        </p:nvSpPr>
        <p:spPr>
          <a:xfrm>
            <a:off x="2923106" y="5436576"/>
            <a:ext cx="3252132" cy="596663"/>
          </a:xfrm>
          <a:prstGeom prst="rect">
            <a:avLst/>
          </a:prstGeom>
          <a:solidFill>
            <a:srgbClr val="005073"/>
          </a:solidFill>
          <a:ln>
            <a:solidFill>
              <a:srgbClr val="0050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err="1">
                <a:solidFill>
                  <a:schemeClr val="bg2"/>
                </a:solidFill>
              </a:rPr>
              <a:t>Webex</a:t>
            </a:r>
            <a:r>
              <a:rPr lang="en-US" sz="1400" b="1">
                <a:solidFill>
                  <a:schemeClr val="bg2"/>
                </a:solidFill>
              </a:rPr>
              <a:t> Work bundle</a:t>
            </a:r>
          </a:p>
          <a:p>
            <a:pPr algn="ctr"/>
            <a:r>
              <a:rPr lang="en-US" sz="1050" b="1">
                <a:solidFill>
                  <a:schemeClr val="bg2"/>
                </a:solidFill>
              </a:rPr>
              <a:t>Note: Partner can submit one time per customer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09B1F8-3340-5A4A-AE81-09CE093A17C2}"/>
              </a:ext>
            </a:extLst>
          </p:cNvPr>
          <p:cNvSpPr txBox="1"/>
          <p:nvPr/>
        </p:nvSpPr>
        <p:spPr>
          <a:xfrm>
            <a:off x="640431" y="6392611"/>
            <a:ext cx="1090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+mn-lt"/>
              </a:rPr>
              <a:t>More </a:t>
            </a:r>
            <a:r>
              <a:rPr lang="en-US"/>
              <a:t>Information:  </a:t>
            </a:r>
            <a:r>
              <a:rPr lang="en-US">
                <a:hlinkClick r:id="rId7"/>
              </a:rPr>
              <a:t>cisco.com/go/customerexperiencespecialization</a:t>
            </a:r>
            <a:r>
              <a:rPr lang="en-US"/>
              <a:t> &amp; </a:t>
            </a:r>
            <a:r>
              <a:rPr lang="en-US">
                <a:hlinkClick r:id="rId8"/>
              </a:rPr>
              <a:t>cisco.com/go/lifecycleincentives</a:t>
            </a:r>
            <a:r>
              <a:rPr lang="en-US"/>
              <a:t> </a:t>
            </a:r>
          </a:p>
          <a:p>
            <a:pPr algn="ctr"/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08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F2F5FC1B-1357-AD46-ABCC-3F870BF4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158" y="4052669"/>
            <a:ext cx="2423116" cy="1506640"/>
          </a:xfrm>
          <a:prstGeom prst="roundRect">
            <a:avLst>
              <a:gd name="adj" fmla="val 5553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FB7D6-8CFD-964F-9F38-77CAAFDC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Earn Adoption Incentive with </a:t>
            </a:r>
            <a:r>
              <a:rPr lang="en-US" err="1"/>
              <a:t>Webex</a:t>
            </a:r>
            <a:r>
              <a:rPr lang="en-US"/>
              <a:t> Work</a:t>
            </a:r>
          </a:p>
        </p:txBody>
      </p:sp>
      <p:sp>
        <p:nvSpPr>
          <p:cNvPr id="3" name="Rectangle: Rounded Corners 36">
            <a:extLst>
              <a:ext uri="{FF2B5EF4-FFF2-40B4-BE49-F238E27FC236}">
                <a16:creationId xmlns:a16="http://schemas.microsoft.com/office/drawing/2014/main" id="{9C193C53-134D-754E-970D-F74C4E57A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954" y="2104661"/>
            <a:ext cx="2423116" cy="3611791"/>
          </a:xfrm>
          <a:prstGeom prst="roundRect">
            <a:avLst>
              <a:gd name="adj" fmla="val 5553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73F061-CF54-3842-87E0-560DBCB77E46}"/>
              </a:ext>
            </a:extLst>
          </p:cNvPr>
          <p:cNvSpPr/>
          <p:nvPr/>
        </p:nvSpPr>
        <p:spPr>
          <a:xfrm>
            <a:off x="1128531" y="2636117"/>
            <a:ext cx="2285968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84" algn="ctr">
              <a:lnSpc>
                <a:spcPts val="1600"/>
              </a:lnSpc>
              <a:spcAft>
                <a:spcPts val="533"/>
              </a:spcAft>
              <a:defRPr/>
            </a:pPr>
            <a:r>
              <a:rPr lang="en-US" sz="1400" b="1"/>
              <a:t>Partner Eligibility 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Customer Experience Specialized or Advanced Customer Experience Specialized*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spcAft>
                <a:spcPts val="1067"/>
              </a:spcAft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Advanced product architecture specializations</a:t>
            </a:r>
            <a:endParaRPr lang="en-US" sz="3200"/>
          </a:p>
          <a:p>
            <a:pPr marL="10584" indent="-218012" algn="ctr">
              <a:lnSpc>
                <a:spcPts val="1600"/>
              </a:lnSpc>
              <a:spcAft>
                <a:spcPts val="533"/>
              </a:spcAft>
              <a:defRPr/>
            </a:pPr>
            <a:r>
              <a:rPr lang="en-US" sz="1400" b="1"/>
              <a:t>Offer Eligibility</a:t>
            </a:r>
          </a:p>
          <a:p>
            <a:pPr marL="304792" lvl="1" indent="-228594" defTabSz="912261">
              <a:lnSpc>
                <a:spcPct val="95000"/>
              </a:lnSpc>
              <a:spcBef>
                <a:spcPts val="267"/>
              </a:spcBef>
              <a:spcAft>
                <a:spcPts val="533"/>
              </a:spcAft>
              <a:buClr>
                <a:schemeClr val="tx1"/>
              </a:buClr>
              <a:buSzPct val="80000"/>
              <a:buFont typeface="Arial"/>
              <a:buChar char="•"/>
              <a:defRPr/>
            </a:pPr>
            <a:r>
              <a:rPr lang="en-US" sz="1400"/>
              <a:t>Minimum </a:t>
            </a:r>
            <a:br>
              <a:rPr lang="en-US" sz="1400"/>
            </a:br>
            <a:r>
              <a:rPr lang="en-US" sz="1400"/>
              <a:t>bookings size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B4E807-F7BD-FA46-916F-B7AAAFF75C40}"/>
              </a:ext>
            </a:extLst>
          </p:cNvPr>
          <p:cNvGrpSpPr/>
          <p:nvPr/>
        </p:nvGrpSpPr>
        <p:grpSpPr>
          <a:xfrm>
            <a:off x="979612" y="2973806"/>
            <a:ext cx="609601" cy="282699"/>
            <a:chOff x="4665137" y="3840020"/>
            <a:chExt cx="457201" cy="212024"/>
          </a:xfrm>
        </p:grpSpPr>
        <p:sp>
          <p:nvSpPr>
            <p:cNvPr id="6" name="Round Same Side Corner Rectangle 64">
              <a:extLst>
                <a:ext uri="{FF2B5EF4-FFF2-40B4-BE49-F238E27FC236}">
                  <a16:creationId xmlns:a16="http://schemas.microsoft.com/office/drawing/2014/main" id="{0B1A9B1A-454A-5A44-A082-3B164C769753}"/>
                </a:ext>
              </a:extLst>
            </p:cNvPr>
            <p:cNvSpPr/>
            <p:nvPr/>
          </p:nvSpPr>
          <p:spPr>
            <a:xfrm rot="5400000">
              <a:off x="4763520" y="3769434"/>
              <a:ext cx="212024" cy="3531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C36168-AAA8-9643-9FC2-237A72563843}"/>
                </a:ext>
              </a:extLst>
            </p:cNvPr>
            <p:cNvSpPr/>
            <p:nvPr/>
          </p:nvSpPr>
          <p:spPr>
            <a:xfrm>
              <a:off x="4665137" y="3857568"/>
              <a:ext cx="457201" cy="1769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933" b="1">
                  <a:solidFill>
                    <a:schemeClr val="bg2"/>
                  </a:solidFill>
                </a:rPr>
                <a:t>New!</a:t>
              </a:r>
            </a:p>
          </p:txBody>
        </p:sp>
      </p:grp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5870460D-117A-A24B-BF07-9B338DB8B087}"/>
              </a:ext>
            </a:extLst>
          </p:cNvPr>
          <p:cNvSpPr/>
          <p:nvPr/>
        </p:nvSpPr>
        <p:spPr>
          <a:xfrm>
            <a:off x="1021480" y="2081320"/>
            <a:ext cx="2430323" cy="419793"/>
          </a:xfrm>
          <a:prstGeom prst="round2SameRect">
            <a:avLst>
              <a:gd name="adj1" fmla="val 19784"/>
              <a:gd name="adj2" fmla="val 0"/>
            </a:avLst>
          </a:prstGeom>
          <a:solidFill>
            <a:srgbClr val="FF85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Eligibility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E2E3F212-8BBE-594A-AE8E-A8450F0D1EA7}"/>
              </a:ext>
            </a:extLst>
          </p:cNvPr>
          <p:cNvSpPr/>
          <p:nvPr/>
        </p:nvSpPr>
        <p:spPr>
          <a:xfrm>
            <a:off x="3551647" y="2973805"/>
            <a:ext cx="788859" cy="1274439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954EEEE6-2B0D-EF4E-8EB1-DF9904DC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25" y="2104662"/>
            <a:ext cx="2423116" cy="1506640"/>
          </a:xfrm>
          <a:prstGeom prst="roundRect">
            <a:avLst>
              <a:gd name="adj" fmla="val 5553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F0200-74D3-F341-A9F2-DC72AA7F284B}"/>
              </a:ext>
            </a:extLst>
          </p:cNvPr>
          <p:cNvSpPr/>
          <p:nvPr/>
        </p:nvSpPr>
        <p:spPr>
          <a:xfrm>
            <a:off x="4626573" y="2848444"/>
            <a:ext cx="22859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334" indent="-28575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/>
              <a:t>Up to 3 deals per quarter</a:t>
            </a: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A4C6BD6C-59C4-204D-859B-30F84D95DFE9}"/>
              </a:ext>
            </a:extLst>
          </p:cNvPr>
          <p:cNvSpPr/>
          <p:nvPr/>
        </p:nvSpPr>
        <p:spPr>
          <a:xfrm>
            <a:off x="4492951" y="2081320"/>
            <a:ext cx="2430323" cy="650305"/>
          </a:xfrm>
          <a:prstGeom prst="round2SameRect">
            <a:avLst>
              <a:gd name="adj1" fmla="val 19784"/>
              <a:gd name="adj2" fmla="val 0"/>
            </a:avLst>
          </a:prstGeom>
          <a:solidFill>
            <a:srgbClr val="00B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Customer Experience Specialized</a:t>
            </a: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B983D70D-B18A-564A-852A-C1CC54285EB1}"/>
              </a:ext>
            </a:extLst>
          </p:cNvPr>
          <p:cNvSpPr/>
          <p:nvPr/>
        </p:nvSpPr>
        <p:spPr>
          <a:xfrm>
            <a:off x="4492951" y="3883493"/>
            <a:ext cx="2430323" cy="650305"/>
          </a:xfrm>
          <a:prstGeom prst="round2SameRect">
            <a:avLst>
              <a:gd name="adj1" fmla="val 19784"/>
              <a:gd name="adj2" fmla="val 0"/>
            </a:avLst>
          </a:prstGeom>
          <a:solidFill>
            <a:srgbClr val="00B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Advanced Customer Experience Specialized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D45D21-FF5A-3244-B2E1-D852DA29CE56}"/>
              </a:ext>
            </a:extLst>
          </p:cNvPr>
          <p:cNvSpPr/>
          <p:nvPr/>
        </p:nvSpPr>
        <p:spPr>
          <a:xfrm>
            <a:off x="4644513" y="4794313"/>
            <a:ext cx="22859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334" indent="-28575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/>
              <a:t>Unlimited deals per quarter</a:t>
            </a: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EC31F7A-78CE-264D-9E97-EB53C23A40ED}"/>
              </a:ext>
            </a:extLst>
          </p:cNvPr>
          <p:cNvSpPr/>
          <p:nvPr/>
        </p:nvSpPr>
        <p:spPr>
          <a:xfrm>
            <a:off x="8059883" y="2106400"/>
            <a:ext cx="3651122" cy="394714"/>
          </a:xfrm>
          <a:prstGeom prst="round2SameRect">
            <a:avLst>
              <a:gd name="adj1" fmla="val 19784"/>
              <a:gd name="adj2" fmla="val 0"/>
            </a:avLst>
          </a:prstGeom>
          <a:solidFill>
            <a:srgbClr val="6EBE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Potential Reward</a:t>
            </a:r>
          </a:p>
        </p:txBody>
      </p:sp>
      <p:sp>
        <p:nvSpPr>
          <p:cNvPr id="30" name="Striped Right Arrow 29">
            <a:extLst>
              <a:ext uri="{FF2B5EF4-FFF2-40B4-BE49-F238E27FC236}">
                <a16:creationId xmlns:a16="http://schemas.microsoft.com/office/drawing/2014/main" id="{5EA9AD27-B7CC-4E4A-8D7C-162B306F8492}"/>
              </a:ext>
            </a:extLst>
          </p:cNvPr>
          <p:cNvSpPr/>
          <p:nvPr/>
        </p:nvSpPr>
        <p:spPr>
          <a:xfrm>
            <a:off x="7075719" y="2999161"/>
            <a:ext cx="788859" cy="1274439"/>
          </a:xfrm>
          <a:prstGeom prst="stripedRightArrow">
            <a:avLst/>
          </a:prstGeom>
          <a:solidFill>
            <a:srgbClr val="6EBE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F21F9-4925-2441-AF1D-0D55FF3C7CAE}"/>
              </a:ext>
            </a:extLst>
          </p:cNvPr>
          <p:cNvSpPr txBox="1"/>
          <p:nvPr/>
        </p:nvSpPr>
        <p:spPr>
          <a:xfrm>
            <a:off x="8047391" y="5505712"/>
            <a:ext cx="365112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i="1"/>
              <a:t>**</a:t>
            </a:r>
            <a:r>
              <a:rPr lang="en-US" sz="2000" i="1">
                <a:latin typeface="+mn-lt"/>
              </a:rPr>
              <a:t>Earn up to $90k per quarter for 3 </a:t>
            </a:r>
            <a:r>
              <a:rPr lang="en-US" sz="2000" i="1"/>
              <a:t>medium</a:t>
            </a:r>
            <a:r>
              <a:rPr lang="en-US" sz="2000" i="1">
                <a:latin typeface="+mn-lt"/>
              </a:rPr>
              <a:t> size deals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C0CBE-EDEE-1345-827B-B48E01EA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94" y="2486493"/>
            <a:ext cx="3619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80">
            <a:extLst>
              <a:ext uri="{FF2B5EF4-FFF2-40B4-BE49-F238E27FC236}">
                <a16:creationId xmlns:a16="http://schemas.microsoft.com/office/drawing/2014/main" id="{2421D1B4-EEE3-4849-8EE4-9208176715EE}"/>
              </a:ext>
            </a:extLst>
          </p:cNvPr>
          <p:cNvSpPr/>
          <p:nvPr/>
        </p:nvSpPr>
        <p:spPr>
          <a:xfrm>
            <a:off x="4776983" y="1552309"/>
            <a:ext cx="2656455" cy="478321"/>
          </a:xfrm>
          <a:prstGeom prst="roundRect">
            <a:avLst>
              <a:gd name="adj" fmla="val 50000"/>
            </a:avLst>
          </a:prstGeom>
          <a:solidFill>
            <a:srgbClr val="00BCE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>
                <a:solidFill>
                  <a:srgbClr val="000000"/>
                </a:solidFill>
                <a:latin typeface="Calibri"/>
              </a:rPr>
              <a:t>Webex Meetings</a:t>
            </a:r>
            <a:br>
              <a:rPr lang="en-US" kern="0">
                <a:solidFill>
                  <a:srgbClr val="000000"/>
                </a:solidFill>
                <a:latin typeface="Calibri"/>
              </a:rPr>
            </a:br>
            <a:r>
              <a:rPr lang="en-US" sz="1000" kern="0">
                <a:solidFill>
                  <a:srgbClr val="000000"/>
                </a:solidFill>
                <a:latin typeface="Calibri"/>
              </a:rPr>
              <a:t>MC1000</a:t>
            </a: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7BACFBB-4FF5-4C65-BE93-ECD1AAFC4C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982" y="1552427"/>
            <a:ext cx="486381" cy="486381"/>
          </a:xfrm>
          <a:prstGeom prst="rect">
            <a:avLst/>
          </a:prstGeom>
        </p:spPr>
      </p:pic>
      <p:sp>
        <p:nvSpPr>
          <p:cNvPr id="25" name="Rounded Rectangle 278">
            <a:extLst>
              <a:ext uri="{FF2B5EF4-FFF2-40B4-BE49-F238E27FC236}">
                <a16:creationId xmlns:a16="http://schemas.microsoft.com/office/drawing/2014/main" id="{98E88442-4443-4D15-9EA4-CA0F4D9B0631}"/>
              </a:ext>
            </a:extLst>
          </p:cNvPr>
          <p:cNvSpPr/>
          <p:nvPr/>
        </p:nvSpPr>
        <p:spPr>
          <a:xfrm>
            <a:off x="1172387" y="1552308"/>
            <a:ext cx="2660904" cy="486501"/>
          </a:xfrm>
          <a:prstGeom prst="roundRect">
            <a:avLst>
              <a:gd name="adj" fmla="val 50000"/>
            </a:avLst>
          </a:prstGeom>
          <a:solidFill>
            <a:srgbClr val="6EBE4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>
                <a:solidFill>
                  <a:srgbClr val="000000"/>
                </a:solidFill>
                <a:latin typeface="Calibri"/>
              </a:rPr>
              <a:t>Webex Calling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13D6A3-25FE-4E18-9F4B-F7CE476197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87" y="1552307"/>
            <a:ext cx="484632" cy="484632"/>
          </a:xfrm>
          <a:prstGeom prst="rect">
            <a:avLst/>
          </a:prstGeom>
        </p:spPr>
      </p:pic>
      <p:sp>
        <p:nvSpPr>
          <p:cNvPr id="23" name="Rounded Rectangle 214">
            <a:extLst>
              <a:ext uri="{FF2B5EF4-FFF2-40B4-BE49-F238E27FC236}">
                <a16:creationId xmlns:a16="http://schemas.microsoft.com/office/drawing/2014/main" id="{F7A5C340-4751-4747-8E36-BC8ACA3520AB}"/>
              </a:ext>
            </a:extLst>
          </p:cNvPr>
          <p:cNvSpPr/>
          <p:nvPr/>
        </p:nvSpPr>
        <p:spPr>
          <a:xfrm>
            <a:off x="8377128" y="1560493"/>
            <a:ext cx="2660360" cy="478321"/>
          </a:xfrm>
          <a:prstGeom prst="roundRect">
            <a:avLst>
              <a:gd name="adj" fmla="val 50000"/>
            </a:avLst>
          </a:prstGeom>
          <a:solidFill>
            <a:srgbClr val="FBAB1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kern="0">
                <a:solidFill>
                  <a:srgbClr val="000000"/>
                </a:solidFill>
                <a:latin typeface="Calibri"/>
              </a:rPr>
              <a:t>Webex Teams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6B5689-1424-4704-8861-8C60AE8D3C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128" y="1552307"/>
            <a:ext cx="484632" cy="48463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76F6128-2604-420C-BFE6-79A6A64C3423}"/>
              </a:ext>
            </a:extLst>
          </p:cNvPr>
          <p:cNvSpPr/>
          <p:nvPr/>
        </p:nvSpPr>
        <p:spPr>
          <a:xfrm>
            <a:off x="1348763" y="4145195"/>
            <a:ext cx="9345168" cy="905739"/>
          </a:xfrm>
          <a:prstGeom prst="roundRect">
            <a:avLst/>
          </a:prstGeom>
          <a:noFill/>
          <a:ln w="12700" cap="flat" cmpd="sng" algn="ctr">
            <a:solidFill>
              <a:schemeClr val="bg2">
                <a:lumMod val="6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570">
              <a:defRPr/>
            </a:pPr>
            <a:endParaRPr lang="en-US" sz="2400" kern="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E844FA-B6A1-4F1B-A186-B710A14C5953}"/>
              </a:ext>
            </a:extLst>
          </p:cNvPr>
          <p:cNvSpPr txBox="1"/>
          <p:nvPr/>
        </p:nvSpPr>
        <p:spPr>
          <a:xfrm>
            <a:off x="1354553" y="4299671"/>
            <a:ext cx="250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US" sz="1600">
                <a:solidFill>
                  <a:srgbClr val="005073"/>
                </a:solidFill>
                <a:latin typeface="CiscoSansTT ExtraLight"/>
              </a:rPr>
              <a:t>Cisco Suggested Price* </a:t>
            </a:r>
            <a:br>
              <a:rPr lang="en-US" sz="1600">
                <a:solidFill>
                  <a:srgbClr val="005073"/>
                </a:solidFill>
                <a:latin typeface="CiscoSansTT ExtraLight"/>
              </a:rPr>
            </a:br>
            <a:r>
              <a:rPr lang="en-US" sz="1600">
                <a:solidFill>
                  <a:srgbClr val="005073"/>
                </a:solidFill>
                <a:latin typeface="CiscoSansTT ExtraLight"/>
              </a:rPr>
              <a:t>to customer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3CBEEB-5BAE-4F8C-BA5A-D831663BD9A0}"/>
              </a:ext>
            </a:extLst>
          </p:cNvPr>
          <p:cNvCxnSpPr/>
          <p:nvPr/>
        </p:nvCxnSpPr>
        <p:spPr>
          <a:xfrm>
            <a:off x="7481803" y="4310587"/>
            <a:ext cx="0" cy="59802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78262A4-B749-4522-AF96-B15B942244EF}"/>
              </a:ext>
            </a:extLst>
          </p:cNvPr>
          <p:cNvSpPr txBox="1"/>
          <p:nvPr/>
        </p:nvSpPr>
        <p:spPr>
          <a:xfrm>
            <a:off x="4072467" y="4320937"/>
            <a:ext cx="250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000">
                <a:solidFill>
                  <a:srgbClr val="00BCEB"/>
                </a:solidFill>
                <a:latin typeface="CiscoSansTT ExtraLight"/>
              </a:rPr>
              <a:t>$19.95 </a:t>
            </a:r>
            <a:r>
              <a:rPr lang="en-US" sz="1400">
                <a:solidFill>
                  <a:srgbClr val="00BCEB"/>
                </a:solidFill>
                <a:latin typeface="CiscoSansTT ExtraLight"/>
              </a:rPr>
              <a:t>/ user / month </a:t>
            </a:r>
            <a:endParaRPr lang="en-US" sz="1600">
              <a:solidFill>
                <a:srgbClr val="00BCEB"/>
              </a:solidFill>
              <a:latin typeface="CiscoSansTT ExtraLight"/>
            </a:endParaRPr>
          </a:p>
          <a:p>
            <a:pPr algn="ctr" defTabSz="914377"/>
            <a:r>
              <a:rPr lang="en-US" sz="1200">
                <a:solidFill>
                  <a:srgbClr val="00BCEB"/>
                </a:solidFill>
                <a:latin typeface="CiscoSansTT ExtraLight"/>
              </a:rPr>
              <a:t>+ PSTN Access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BD7F81-3CA8-4173-81CC-6BF6FDF1F6AF}"/>
              </a:ext>
            </a:extLst>
          </p:cNvPr>
          <p:cNvSpPr txBox="1"/>
          <p:nvPr/>
        </p:nvSpPr>
        <p:spPr>
          <a:xfrm>
            <a:off x="8106071" y="4299671"/>
            <a:ext cx="2505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600">
                <a:solidFill>
                  <a:srgbClr val="005073"/>
                </a:solidFill>
                <a:latin typeface="CiscoSansTT ExtraLight"/>
              </a:rPr>
              <a:t>Partner Price: </a:t>
            </a:r>
          </a:p>
          <a:p>
            <a:pPr algn="ctr" defTabSz="914377"/>
            <a:r>
              <a:rPr lang="en-US" sz="1600">
                <a:solidFill>
                  <a:srgbClr val="005073"/>
                </a:solidFill>
                <a:latin typeface="CiscoSansTT ExtraLight"/>
              </a:rPr>
              <a:t>$14.95 </a:t>
            </a:r>
            <a:r>
              <a:rPr lang="en-US" sz="1400">
                <a:solidFill>
                  <a:srgbClr val="005073"/>
                </a:solidFill>
                <a:latin typeface="CiscoSansTT ExtraLight"/>
              </a:rPr>
              <a:t>/ user / month</a:t>
            </a:r>
            <a:endParaRPr lang="en-US" sz="1600">
              <a:solidFill>
                <a:srgbClr val="005073"/>
              </a:solidFill>
              <a:latin typeface="CiscoSansTT Extra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F43662-1671-4039-B42B-06FB264E7593}"/>
              </a:ext>
            </a:extLst>
          </p:cNvPr>
          <p:cNvSpPr/>
          <p:nvPr/>
        </p:nvSpPr>
        <p:spPr>
          <a:xfrm>
            <a:off x="7249893" y="6277629"/>
            <a:ext cx="4672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377"/>
            <a:r>
              <a:rPr lang="en-US" sz="1000">
                <a:solidFill>
                  <a:srgbClr val="282828">
                    <a:lumMod val="50000"/>
                    <a:lumOff val="50000"/>
                  </a:srgbClr>
                </a:solidFill>
                <a:latin typeface="CiscoSansTT ExtraLight"/>
              </a:rPr>
              <a:t>Price shown is 1 year commitment.  Uncommitted is 10% more.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73703545-B32D-49E3-BFE7-B04C5E8B5571}"/>
              </a:ext>
            </a:extLst>
          </p:cNvPr>
          <p:cNvSpPr txBox="1">
            <a:spLocks/>
          </p:cNvSpPr>
          <p:nvPr/>
        </p:nvSpPr>
        <p:spPr bwMode="auto">
          <a:xfrm>
            <a:off x="635515" y="303763"/>
            <a:ext cx="109393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96">
              <a:defRPr/>
            </a:pPr>
            <a:r>
              <a:rPr lang="en-US" sz="3733" err="1">
                <a:solidFill>
                  <a:srgbClr val="005073"/>
                </a:solidFill>
                <a:latin typeface="CiscoSansTT ExtraLight"/>
              </a:rPr>
              <a:t>Webex</a:t>
            </a:r>
            <a:r>
              <a:rPr lang="en-US" sz="3733">
                <a:solidFill>
                  <a:srgbClr val="005073"/>
                </a:solidFill>
                <a:latin typeface="CiscoSansTT ExtraLight"/>
              </a:rPr>
              <a:t> Work Bundle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DF2A3D4-7E1B-486D-BD4E-4EB23117B357}"/>
              </a:ext>
            </a:extLst>
          </p:cNvPr>
          <p:cNvCxnSpPr/>
          <p:nvPr/>
        </p:nvCxnSpPr>
        <p:spPr>
          <a:xfrm>
            <a:off x="1302261" y="5306120"/>
            <a:ext cx="93268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335E9C3-4029-4D47-BC09-EC6627155A36}"/>
              </a:ext>
            </a:extLst>
          </p:cNvPr>
          <p:cNvSpPr txBox="1"/>
          <p:nvPr/>
        </p:nvSpPr>
        <p:spPr>
          <a:xfrm>
            <a:off x="5372048" y="5160761"/>
            <a:ext cx="96532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005073"/>
                </a:solidFill>
                <a:latin typeface="CiscoSansTT ExtraLight"/>
              </a:rPr>
              <a:t>Add-ons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37AB65-C6AA-4D74-A1E9-C956D1D97E67}"/>
              </a:ext>
            </a:extLst>
          </p:cNvPr>
          <p:cNvSpPr txBox="1"/>
          <p:nvPr/>
        </p:nvSpPr>
        <p:spPr>
          <a:xfrm>
            <a:off x="1290059" y="5439253"/>
            <a:ext cx="4815151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282828"/>
                </a:solidFill>
                <a:latin typeface="CiscoSansTT ExtraLight"/>
              </a:rPr>
              <a:t>Common area phone licenses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282828"/>
                </a:solidFill>
                <a:latin typeface="CiscoSansTT ExtraLight"/>
              </a:rPr>
              <a:t>Webex Event Center (EC1000) a-la-carte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282828"/>
                </a:solidFill>
                <a:latin typeface="CiscoSansTT ExtraLight"/>
              </a:rPr>
              <a:t>Webex Audio: BCCB, Int, Committed, Toll Free</a:t>
            </a:r>
          </a:p>
        </p:txBody>
      </p:sp>
      <p:sp>
        <p:nvSpPr>
          <p:cNvPr id="59" name="Rounded Rectangle 278">
            <a:extLst>
              <a:ext uri="{FF2B5EF4-FFF2-40B4-BE49-F238E27FC236}">
                <a16:creationId xmlns:a16="http://schemas.microsoft.com/office/drawing/2014/main" id="{ACBB0AFC-D372-4969-A39D-FD223C1F380D}"/>
              </a:ext>
            </a:extLst>
          </p:cNvPr>
          <p:cNvSpPr/>
          <p:nvPr/>
        </p:nvSpPr>
        <p:spPr>
          <a:xfrm>
            <a:off x="839560" y="1359655"/>
            <a:ext cx="10512880" cy="147022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Rounded Rectangle 278">
            <a:extLst>
              <a:ext uri="{FF2B5EF4-FFF2-40B4-BE49-F238E27FC236}">
                <a16:creationId xmlns:a16="http://schemas.microsoft.com/office/drawing/2014/main" id="{27F12774-612E-4FDC-BA61-14995C9D0158}"/>
              </a:ext>
            </a:extLst>
          </p:cNvPr>
          <p:cNvSpPr/>
          <p:nvPr/>
        </p:nvSpPr>
        <p:spPr>
          <a:xfrm>
            <a:off x="5099369" y="2338639"/>
            <a:ext cx="2011680" cy="27417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1400" kern="0">
                <a:solidFill>
                  <a:srgbClr val="FFFFFF"/>
                </a:solidFill>
                <a:latin typeface="Calibri"/>
              </a:rPr>
              <a:t>Unlimited storage</a:t>
            </a:r>
          </a:p>
        </p:txBody>
      </p:sp>
      <p:sp>
        <p:nvSpPr>
          <p:cNvPr id="61" name="Rounded Rectangle 278">
            <a:extLst>
              <a:ext uri="{FF2B5EF4-FFF2-40B4-BE49-F238E27FC236}">
                <a16:creationId xmlns:a16="http://schemas.microsoft.com/office/drawing/2014/main" id="{0882C081-564A-4F7D-8EAB-EF226915DF24}"/>
              </a:ext>
            </a:extLst>
          </p:cNvPr>
          <p:cNvSpPr/>
          <p:nvPr/>
        </p:nvSpPr>
        <p:spPr>
          <a:xfrm>
            <a:off x="7433437" y="2332206"/>
            <a:ext cx="2011680" cy="27417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sz="1400" kern="0">
                <a:solidFill>
                  <a:srgbClr val="FFFFFF"/>
                </a:solidFill>
                <a:latin typeface="Calibri"/>
              </a:rPr>
              <a:t>Pro-pack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B4D3E68-1D5C-49FD-9248-9B2F0CB77542}"/>
              </a:ext>
            </a:extLst>
          </p:cNvPr>
          <p:cNvSpPr txBox="1"/>
          <p:nvPr/>
        </p:nvSpPr>
        <p:spPr>
          <a:xfrm>
            <a:off x="6480042" y="5439251"/>
            <a:ext cx="481515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282828"/>
                </a:solidFill>
                <a:latin typeface="CiscoSansTT ExtraLight"/>
              </a:rPr>
              <a:t>Additional Webex Teams Message users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282828"/>
                </a:solidFill>
                <a:latin typeface="CiscoSansTT ExtraLight"/>
              </a:rPr>
              <a:t>Cloud registration for video endpoints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43CAF-93E7-4470-BF84-E076BB9F35AD}"/>
              </a:ext>
            </a:extLst>
          </p:cNvPr>
          <p:cNvSpPr txBox="1"/>
          <p:nvPr/>
        </p:nvSpPr>
        <p:spPr>
          <a:xfrm>
            <a:off x="7417291" y="6409852"/>
            <a:ext cx="453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377"/>
            <a:r>
              <a:rPr lang="en-US" sz="1000">
                <a:solidFill>
                  <a:srgbClr val="282828">
                    <a:lumMod val="50000"/>
                    <a:lumOff val="50000"/>
                  </a:srgbClr>
                </a:solidFill>
                <a:latin typeface="CiscoSansTT ExtraLight"/>
              </a:rPr>
              <a:t>* CSP is Cisco Suggested Price to End Customer. </a:t>
            </a:r>
            <a:br>
              <a:rPr lang="en-US" sz="1000">
                <a:solidFill>
                  <a:srgbClr val="282828">
                    <a:lumMod val="50000"/>
                    <a:lumOff val="50000"/>
                  </a:srgbClr>
                </a:solidFill>
                <a:latin typeface="CiscoSansTT ExtraLight"/>
              </a:rPr>
            </a:br>
            <a:r>
              <a:rPr lang="en-US" sz="1000">
                <a:solidFill>
                  <a:srgbClr val="282828">
                    <a:lumMod val="50000"/>
                    <a:lumOff val="50000"/>
                  </a:srgbClr>
                </a:solidFill>
                <a:latin typeface="CiscoSansTT ExtraLight"/>
              </a:rPr>
              <a:t>Reseller’s actual price may vary.  Price shown is with partner hunting differentiation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9B865-A196-8047-A105-A0E531B8CDBC}"/>
              </a:ext>
            </a:extLst>
          </p:cNvPr>
          <p:cNvSpPr/>
          <p:nvPr/>
        </p:nvSpPr>
        <p:spPr>
          <a:xfrm>
            <a:off x="1348763" y="3150388"/>
            <a:ext cx="934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‘Flex Up and Flex Down’ – Customer or Partner can add new users w/out a CCW transaction (self-service)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Committed Users paid with standard subscription terms; added users are billed in arrears</a:t>
            </a:r>
          </a:p>
        </p:txBody>
      </p:sp>
      <p:sp>
        <p:nvSpPr>
          <p:cNvPr id="27" name="Rounded Rectangle 278">
            <a:extLst>
              <a:ext uri="{FF2B5EF4-FFF2-40B4-BE49-F238E27FC236}">
                <a16:creationId xmlns:a16="http://schemas.microsoft.com/office/drawing/2014/main" id="{6917479E-77DA-426D-8270-2E929B5CFB0E}"/>
              </a:ext>
            </a:extLst>
          </p:cNvPr>
          <p:cNvSpPr/>
          <p:nvPr/>
        </p:nvSpPr>
        <p:spPr>
          <a:xfrm>
            <a:off x="2765301" y="2332206"/>
            <a:ext cx="2011680" cy="27417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r>
              <a:rPr lang="en-US" sz="1400" kern="0">
                <a:solidFill>
                  <a:srgbClr val="FFFFFF"/>
                </a:solidFill>
                <a:latin typeface="Calibri"/>
              </a:rPr>
              <a:t>IP Audio / CCASP / TNU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E66CAF-B8EA-F44B-A207-EF558EBC1AC9}"/>
              </a:ext>
            </a:extLst>
          </p:cNvPr>
          <p:cNvSpPr txBox="1"/>
          <p:nvPr/>
        </p:nvSpPr>
        <p:spPr>
          <a:xfrm>
            <a:off x="8114237" y="321819"/>
            <a:ext cx="39138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>
                <a:solidFill>
                  <a:srgbClr val="005073"/>
                </a:solidFill>
              </a:rPr>
              <a:t>✔️</a:t>
            </a:r>
            <a:r>
              <a:rPr lang="en-US" sz="2100" b="1">
                <a:solidFill>
                  <a:srgbClr val="005073"/>
                </a:solidFill>
              </a:rPr>
              <a:t>Orderable April 29th!</a:t>
            </a:r>
          </a:p>
        </p:txBody>
      </p:sp>
    </p:spTree>
    <p:extLst>
      <p:ext uri="{BB962C8B-B14F-4D97-AF65-F5344CB8AC3E}">
        <p14:creationId xmlns:p14="http://schemas.microsoft.com/office/powerpoint/2010/main" val="33476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8D0D-46AE-DF40-84A7-E00FA130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Webex</a:t>
            </a:r>
            <a:r>
              <a:rPr lang="en-US"/>
              <a:t> Adoption Resources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C6D95F-975A-F445-B1C2-77D5139CDD6F}"/>
              </a:ext>
            </a:extLst>
          </p:cNvPr>
          <p:cNvGrpSpPr>
            <a:grpSpLocks noChangeAspect="1"/>
          </p:cNvGrpSpPr>
          <p:nvPr/>
        </p:nvGrpSpPr>
        <p:grpSpPr>
          <a:xfrm>
            <a:off x="5461790" y="1399955"/>
            <a:ext cx="5827988" cy="5828717"/>
            <a:chOff x="5970810" y="3628318"/>
            <a:chExt cx="1955840" cy="19558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D19B84-6FE3-584A-AA6E-64221B76C9EC}"/>
                </a:ext>
              </a:extLst>
            </p:cNvPr>
            <p:cNvSpPr/>
            <p:nvPr/>
          </p:nvSpPr>
          <p:spPr>
            <a:xfrm>
              <a:off x="5970810" y="3628318"/>
              <a:ext cx="1955840" cy="1955840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CB9512-F898-0E4A-9EE1-E2920D11B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0184" y="3947692"/>
              <a:ext cx="1317093" cy="1317093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FBF53-6BD9-B64C-A006-5372A5ED1091}"/>
              </a:ext>
            </a:extLst>
          </p:cNvPr>
          <p:cNvGrpSpPr>
            <a:grpSpLocks noChangeAspect="1"/>
          </p:cNvGrpSpPr>
          <p:nvPr/>
        </p:nvGrpSpPr>
        <p:grpSpPr>
          <a:xfrm>
            <a:off x="9862748" y="-96515"/>
            <a:ext cx="1955840" cy="1955840"/>
            <a:chOff x="4594302" y="638407"/>
            <a:chExt cx="3866686" cy="386668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7EF35B-941C-3941-96D8-FEE4960ABCB7}"/>
                </a:ext>
              </a:extLst>
            </p:cNvPr>
            <p:cNvSpPr/>
            <p:nvPr/>
          </p:nvSpPr>
          <p:spPr>
            <a:xfrm>
              <a:off x="4594302" y="638407"/>
              <a:ext cx="3866686" cy="3866686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EA6B69-31EE-DE4A-B98C-6CB3BC9D61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5224" y="1269329"/>
              <a:ext cx="2604841" cy="2604841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DFCD9B-3E8B-3740-831B-C5F5A795AF0A}"/>
              </a:ext>
            </a:extLst>
          </p:cNvPr>
          <p:cNvGrpSpPr/>
          <p:nvPr/>
        </p:nvGrpSpPr>
        <p:grpSpPr>
          <a:xfrm>
            <a:off x="8565454" y="762935"/>
            <a:ext cx="1955840" cy="1955840"/>
            <a:chOff x="5559992" y="951378"/>
            <a:chExt cx="1955840" cy="19558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D9D2C7B-C5AE-F14C-9449-A56C65705746}"/>
                </a:ext>
              </a:extLst>
            </p:cNvPr>
            <p:cNvSpPr/>
            <p:nvPr/>
          </p:nvSpPr>
          <p:spPr>
            <a:xfrm>
              <a:off x="5559992" y="951378"/>
              <a:ext cx="1955840" cy="1955840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F2B0FB-227B-A648-9871-F4A38F8EF0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9366" y="1270752"/>
              <a:ext cx="1317093" cy="1317093"/>
            </a:xfrm>
            <a:prstGeom prst="ellipse">
              <a:avLst/>
            </a:prstGeom>
            <a:blipFill dpi="0"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17410" r="-48347" b="-82592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DB7032C-9EA6-9849-AB76-C67978AB6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08917" y="1834235"/>
              <a:ext cx="422103" cy="811360"/>
            </a:xfrm>
            <a:prstGeom prst="roundRect">
              <a:avLst>
                <a:gd name="adj" fmla="val 14175"/>
              </a:avLst>
            </a:prstGeom>
            <a:blipFill dpi="0"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54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6CC94F-A998-314C-A7C4-8E5CCE71E1FA}"/>
              </a:ext>
            </a:extLst>
          </p:cNvPr>
          <p:cNvGrpSpPr/>
          <p:nvPr/>
        </p:nvGrpSpPr>
        <p:grpSpPr>
          <a:xfrm>
            <a:off x="5461790" y="2599091"/>
            <a:ext cx="5995104" cy="3495974"/>
            <a:chOff x="2170340" y="3442869"/>
            <a:chExt cx="5995104" cy="349597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BAC1A3E-183F-EA4D-9B57-E3D468A6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340" y="3442869"/>
              <a:ext cx="5995104" cy="349597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B6F6C5-838E-B043-AB8D-1F912EAC59E5}"/>
                </a:ext>
              </a:extLst>
            </p:cNvPr>
            <p:cNvSpPr/>
            <p:nvPr/>
          </p:nvSpPr>
          <p:spPr>
            <a:xfrm>
              <a:off x="2859314" y="3615344"/>
              <a:ext cx="4608286" cy="2908827"/>
            </a:xfrm>
            <a:prstGeom prst="rect">
              <a:avLst/>
            </a:prstGeom>
            <a:solidFill>
              <a:srgbClr val="0050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5B1C14F-4875-FA4A-8267-FC8C21687F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03772" y="3842181"/>
              <a:ext cx="4616646" cy="2759337"/>
              <a:chOff x="2517482" y="387350"/>
              <a:chExt cx="8888469" cy="4383163"/>
            </a:xfrm>
          </p:grpSpPr>
          <p:pic>
            <p:nvPicPr>
              <p:cNvPr id="50" name="Picture 49" descr="A screenshot of a cell phone&#10;&#10;Description generated with very high confidence">
                <a:extLst>
                  <a:ext uri="{FF2B5EF4-FFF2-40B4-BE49-F238E27FC236}">
                    <a16:creationId xmlns:a16="http://schemas.microsoft.com/office/drawing/2014/main" id="{3E0E0EBB-6044-F24E-B5A3-F2D1BD4E3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7482" y="1700993"/>
                <a:ext cx="5901691" cy="306952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0FD6680-15F7-5242-85F9-D0DABDEC5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2394" y="387350"/>
                <a:ext cx="5973557" cy="2642086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834D5D-C146-E147-9D79-6A42837BD62B}"/>
              </a:ext>
            </a:extLst>
          </p:cNvPr>
          <p:cNvGrpSpPr>
            <a:grpSpLocks noChangeAspect="1"/>
          </p:cNvGrpSpPr>
          <p:nvPr/>
        </p:nvGrpSpPr>
        <p:grpSpPr>
          <a:xfrm>
            <a:off x="9917430" y="1911034"/>
            <a:ext cx="1953871" cy="1953871"/>
            <a:chOff x="687818" y="968826"/>
            <a:chExt cx="3611892" cy="36118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5DECFB-77BB-9E48-81BB-DAADDCAC367B}"/>
                </a:ext>
              </a:extLst>
            </p:cNvPr>
            <p:cNvSpPr/>
            <p:nvPr/>
          </p:nvSpPr>
          <p:spPr>
            <a:xfrm>
              <a:off x="687818" y="968826"/>
              <a:ext cx="3611892" cy="3611892"/>
            </a:xfrm>
            <a:prstGeom prst="ellipse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1DB86C-0D0F-9C4C-BC4B-74AC440EF8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7612" y="1558620"/>
              <a:ext cx="2432304" cy="2432304"/>
            </a:xfrm>
            <a:prstGeom prst="ellipse">
              <a:avLst/>
            </a:prstGeom>
            <a:blipFill dpi="0"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" contrast="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061B613-E542-BE49-8868-F861C2B9B766}"/>
              </a:ext>
            </a:extLst>
          </p:cNvPr>
          <p:cNvSpPr/>
          <p:nvPr/>
        </p:nvSpPr>
        <p:spPr>
          <a:xfrm>
            <a:off x="560241" y="3165473"/>
            <a:ext cx="4786965" cy="141211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  <a:p>
            <a:r>
              <a:rPr lang="en-US">
                <a:hlinkClick r:id="rId11"/>
              </a:rPr>
              <a:t>Configure Control Hub</a:t>
            </a:r>
            <a:endParaRPr lang="en-US"/>
          </a:p>
          <a:p>
            <a:r>
              <a:rPr lang="en-US">
                <a:hlinkClick r:id="rId12"/>
              </a:rPr>
              <a:t>Live and Recorded Online Classes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0D1650D-3FC0-5345-B3E3-7530A204BA84}"/>
              </a:ext>
            </a:extLst>
          </p:cNvPr>
          <p:cNvSpPr/>
          <p:nvPr/>
        </p:nvSpPr>
        <p:spPr>
          <a:xfrm>
            <a:off x="595404" y="2302134"/>
            <a:ext cx="4786965" cy="667257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err="1"/>
              <a:t>Webex</a:t>
            </a:r>
            <a:r>
              <a:rPr lang="en-US"/>
              <a:t> Adoption </a:t>
            </a:r>
            <a:r>
              <a:rPr lang="en-US">
                <a:hlinkClick r:id="rId13"/>
              </a:rPr>
              <a:t>Toolkits</a:t>
            </a:r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90E4839-BC58-FE4A-AB1B-0EA396F0DBE8}"/>
              </a:ext>
            </a:extLst>
          </p:cNvPr>
          <p:cNvSpPr/>
          <p:nvPr/>
        </p:nvSpPr>
        <p:spPr>
          <a:xfrm>
            <a:off x="560241" y="4720972"/>
            <a:ext cx="4786965" cy="141211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  <a:p>
            <a:endParaRPr lang="en-US"/>
          </a:p>
          <a:p>
            <a:r>
              <a:rPr lang="en-US">
                <a:hlinkClick r:id="rId12"/>
              </a:rPr>
              <a:t>Adoption Master Classes</a:t>
            </a:r>
            <a:endParaRPr lang="en-US"/>
          </a:p>
          <a:p>
            <a:r>
              <a:rPr lang="en-US">
                <a:hlinkClick r:id="rId14"/>
              </a:rPr>
              <a:t>Online Learning Paths</a:t>
            </a:r>
            <a:endParaRPr lang="en-US"/>
          </a:p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80CE03-A1D2-B142-85E3-2FE5EE014B82}"/>
              </a:ext>
            </a:extLst>
          </p:cNvPr>
          <p:cNvSpPr/>
          <p:nvPr/>
        </p:nvSpPr>
        <p:spPr>
          <a:xfrm>
            <a:off x="560242" y="3165473"/>
            <a:ext cx="4786964" cy="3108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Technical Adoption Resources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8103B1-1C76-8C47-BB22-908DA6468310}"/>
              </a:ext>
            </a:extLst>
          </p:cNvPr>
          <p:cNvSpPr/>
          <p:nvPr/>
        </p:nvSpPr>
        <p:spPr>
          <a:xfrm>
            <a:off x="560242" y="4732695"/>
            <a:ext cx="4786964" cy="310858"/>
          </a:xfrm>
          <a:prstGeom prst="rect">
            <a:avLst/>
          </a:prstGeom>
          <a:solidFill>
            <a:srgbClr val="FF85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Adoption Learnings Paths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807D5B-ED43-8447-A9D9-1FEA0893D831}"/>
              </a:ext>
            </a:extLst>
          </p:cNvPr>
          <p:cNvSpPr/>
          <p:nvPr/>
        </p:nvSpPr>
        <p:spPr>
          <a:xfrm>
            <a:off x="595405" y="2061666"/>
            <a:ext cx="4786964" cy="310858"/>
          </a:xfrm>
          <a:prstGeom prst="rect">
            <a:avLst/>
          </a:prstGeom>
          <a:solidFill>
            <a:srgbClr val="6EBE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User Adoption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F010A-084D-8144-BE84-8D289340A803}"/>
              </a:ext>
            </a:extLst>
          </p:cNvPr>
          <p:cNvSpPr txBox="1"/>
          <p:nvPr/>
        </p:nvSpPr>
        <p:spPr>
          <a:xfrm>
            <a:off x="600050" y="1525453"/>
            <a:ext cx="32335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en-US" b="1" err="1">
                <a:solidFill>
                  <a:srgbClr val="005073"/>
                </a:solidFill>
                <a:latin typeface="+mn-lt"/>
              </a:rPr>
              <a:t>Webex</a:t>
            </a:r>
            <a:r>
              <a:rPr lang="en-US" b="1">
                <a:solidFill>
                  <a:srgbClr val="005073"/>
                </a:solidFill>
                <a:latin typeface="+mn-lt"/>
              </a:rPr>
              <a:t> Work </a:t>
            </a:r>
            <a:r>
              <a:rPr lang="en-US" b="1">
                <a:solidFill>
                  <a:srgbClr val="005073"/>
                </a:solidFill>
              </a:rPr>
              <a:t>Sales</a:t>
            </a:r>
            <a:r>
              <a:rPr lang="en-US" b="1">
                <a:solidFill>
                  <a:srgbClr val="005073"/>
                </a:solidFill>
                <a:latin typeface="+mn-lt"/>
              </a:rPr>
              <a:t> Connect </a:t>
            </a:r>
            <a:r>
              <a:rPr lang="en-US" b="1">
                <a:latin typeface="+mn-lt"/>
                <a:hlinkClick r:id="rId15"/>
              </a:rPr>
              <a:t>Hub</a:t>
            </a:r>
            <a:endParaRPr lang="en-US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1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1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8F745B1A-C52E-FA4B-8D6B-AA5BE47725C9}"/>
              </a:ext>
            </a:extLst>
          </p:cNvPr>
          <p:cNvSpPr/>
          <p:nvPr/>
        </p:nvSpPr>
        <p:spPr>
          <a:xfrm flipV="1">
            <a:off x="6096000" y="0"/>
            <a:ext cx="6096000" cy="6858000"/>
          </a:xfrm>
          <a:custGeom>
            <a:avLst/>
            <a:gdLst>
              <a:gd name="connsiteX0" fmla="*/ 0 w 2571750"/>
              <a:gd name="connsiteY0" fmla="*/ 0 h 2571750"/>
              <a:gd name="connsiteX1" fmla="*/ 2571750 w 2571750"/>
              <a:gd name="connsiteY1" fmla="*/ 0 h 2571750"/>
              <a:gd name="connsiteX2" fmla="*/ 2571750 w 2571750"/>
              <a:gd name="connsiteY2" fmla="*/ 2571750 h 2571750"/>
              <a:gd name="connsiteX3" fmla="*/ 0 w 2571750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0" h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cubicBezTo>
                  <a:pt x="2571750" y="1151412"/>
                  <a:pt x="1420338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3A992-E941-004F-A8FF-1C13CAB44B68}"/>
              </a:ext>
            </a:extLst>
          </p:cNvPr>
          <p:cNvSpPr txBox="1"/>
          <p:nvPr/>
        </p:nvSpPr>
        <p:spPr>
          <a:xfrm>
            <a:off x="583688" y="1249251"/>
            <a:ext cx="5190579" cy="46706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09585" fontAlgn="base">
              <a:lnSpc>
                <a:spcPct val="90000"/>
              </a:lnSpc>
              <a:spcAft>
                <a:spcPts val="3000"/>
              </a:spcAft>
              <a:defRPr/>
            </a:pPr>
            <a:r>
              <a:rPr lang="en-US" sz="3733">
                <a:solidFill>
                  <a:srgbClr val="005073"/>
                </a:solidFill>
                <a:latin typeface="CiscoSansTT Light"/>
                <a:ea typeface="ＭＳ Ｐゴシック"/>
                <a:cs typeface="CiscoSansTT Light" panose="020B0503020201020303" pitchFamily="34" charset="0"/>
              </a:rPr>
              <a:t>Why</a:t>
            </a:r>
          </a:p>
          <a:p>
            <a:pPr defTabSz="912261" fontAlgn="base">
              <a:lnSpc>
                <a:spcPct val="90000"/>
              </a:lnSpc>
              <a:spcAft>
                <a:spcPts val="600"/>
              </a:spcAft>
              <a:buSzPct val="80000"/>
              <a:defRPr/>
            </a:pPr>
            <a:r>
              <a:rPr lang="en-US" sz="2000">
                <a:solidFill>
                  <a:srgbClr val="00BCEB"/>
                </a:solidFill>
                <a:latin typeface="CiscoSansTT Light"/>
                <a:ea typeface="ＭＳ Ｐゴシック"/>
                <a:cs typeface="CiscoSansTT Light" panose="020B0503020201020303" pitchFamily="34" charset="0"/>
              </a:rPr>
              <a:t>Driving our single platform advantage</a:t>
            </a:r>
          </a:p>
          <a:p>
            <a:pPr>
              <a:lnSpc>
                <a:spcPct val="90000"/>
              </a:lnSpc>
              <a:spcAft>
                <a:spcPts val="1800"/>
              </a:spcAft>
              <a:buSzPct val="80000"/>
              <a:defRPr/>
            </a:pPr>
            <a:r>
              <a:rPr lang="en-US" sz="1600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Call, message and meet on a single platform for an affordable price</a:t>
            </a:r>
          </a:p>
          <a:p>
            <a:pPr defTabSz="912261" fontAlgn="base">
              <a:lnSpc>
                <a:spcPct val="90000"/>
              </a:lnSpc>
              <a:spcAft>
                <a:spcPts val="600"/>
              </a:spcAft>
              <a:buSzPct val="80000"/>
              <a:defRPr/>
            </a:pPr>
            <a:r>
              <a:rPr lang="en-US" sz="2000">
                <a:solidFill>
                  <a:srgbClr val="00BCEB"/>
                </a:solidFill>
                <a:latin typeface="CiscoSansTT Light"/>
                <a:ea typeface="ＭＳ Ｐゴシック"/>
                <a:cs typeface="CiscoSansTT Light" panose="020B0503020201020303" pitchFamily="34" charset="0"/>
              </a:rPr>
              <a:t>Bundled offer simplicity makes purchasing speedy, easy and flexible</a:t>
            </a:r>
          </a:p>
          <a:p>
            <a:pPr>
              <a:lnSpc>
                <a:spcPct val="90000"/>
              </a:lnSpc>
              <a:spcAft>
                <a:spcPts val="1800"/>
              </a:spcAft>
              <a:buSzPct val="80000"/>
              <a:defRPr/>
            </a:pPr>
            <a:r>
              <a:rPr lang="en-US" sz="1600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Providing customers with immediate access to the value of </a:t>
            </a:r>
            <a:r>
              <a:rPr lang="en-US" sz="1600" err="1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Webex</a:t>
            </a:r>
            <a:r>
              <a:rPr lang="en-US" sz="1600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 through a flexible consumption (utility) model</a:t>
            </a:r>
            <a:endParaRPr lang="en-US" sz="1600"/>
          </a:p>
          <a:p>
            <a:pPr defTabSz="912261" fontAlgn="base">
              <a:lnSpc>
                <a:spcPct val="90000"/>
              </a:lnSpc>
              <a:spcAft>
                <a:spcPts val="600"/>
              </a:spcAft>
              <a:buSzPct val="80000"/>
              <a:defRPr/>
            </a:pPr>
            <a:r>
              <a:rPr lang="en-US" sz="2000">
                <a:solidFill>
                  <a:srgbClr val="00BCEB"/>
                </a:solidFill>
                <a:latin typeface="CiscoSansTT Light"/>
                <a:ea typeface="ＭＳ Ｐゴシック"/>
                <a:cs typeface="CiscoSansTT Light" panose="020B0503020201020303" pitchFamily="34" charset="0"/>
              </a:rPr>
              <a:t>Sharing the value of a full cloud suite with small and mid-size customers</a:t>
            </a:r>
          </a:p>
          <a:p>
            <a:pPr>
              <a:lnSpc>
                <a:spcPct val="90000"/>
              </a:lnSpc>
              <a:spcAft>
                <a:spcPts val="1600"/>
              </a:spcAft>
              <a:buSzPct val="80000"/>
              <a:defRPr/>
            </a:pPr>
            <a:r>
              <a:rPr lang="en-US" sz="1600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Enable customers we have not previously targeted with an offer that is easy for them to buy and use</a:t>
            </a:r>
            <a:endParaRPr lang="en-US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7CA30D-3962-474A-9E5A-1A7CBCBB784D}"/>
              </a:ext>
            </a:extLst>
          </p:cNvPr>
          <p:cNvSpPr>
            <a:spLocks noChangeAspect="1"/>
          </p:cNvSpPr>
          <p:nvPr/>
        </p:nvSpPr>
        <p:spPr>
          <a:xfrm>
            <a:off x="6139544" y="746761"/>
            <a:ext cx="5364481" cy="5364481"/>
          </a:xfrm>
          <a:prstGeom prst="ellipse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9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8F745B1A-C52E-FA4B-8D6B-AA5BE47725C9}"/>
              </a:ext>
            </a:extLst>
          </p:cNvPr>
          <p:cNvSpPr/>
          <p:nvPr/>
        </p:nvSpPr>
        <p:spPr>
          <a:xfrm flipV="1">
            <a:off x="6096000" y="0"/>
            <a:ext cx="6096000" cy="6858000"/>
          </a:xfrm>
          <a:custGeom>
            <a:avLst/>
            <a:gdLst>
              <a:gd name="connsiteX0" fmla="*/ 0 w 2571750"/>
              <a:gd name="connsiteY0" fmla="*/ 0 h 2571750"/>
              <a:gd name="connsiteX1" fmla="*/ 2571750 w 2571750"/>
              <a:gd name="connsiteY1" fmla="*/ 0 h 2571750"/>
              <a:gd name="connsiteX2" fmla="*/ 2571750 w 2571750"/>
              <a:gd name="connsiteY2" fmla="*/ 2571750 h 2571750"/>
              <a:gd name="connsiteX3" fmla="*/ 0 w 2571750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0" h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cubicBezTo>
                  <a:pt x="2571750" y="1151412"/>
                  <a:pt x="1420338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3A992-E941-004F-A8FF-1C13CAB44B68}"/>
              </a:ext>
            </a:extLst>
          </p:cNvPr>
          <p:cNvSpPr txBox="1"/>
          <p:nvPr/>
        </p:nvSpPr>
        <p:spPr>
          <a:xfrm>
            <a:off x="583688" y="1867545"/>
            <a:ext cx="5190579" cy="312290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609585" fontAlgn="base">
              <a:lnSpc>
                <a:spcPct val="90000"/>
              </a:lnSpc>
              <a:spcAft>
                <a:spcPts val="1600"/>
              </a:spcAft>
              <a:defRPr/>
            </a:pPr>
            <a:r>
              <a:rPr lang="en-US" sz="3700">
                <a:solidFill>
                  <a:srgbClr val="005073"/>
                </a:solidFill>
                <a:latin typeface="CiscoSansTT Light"/>
                <a:ea typeface="ＭＳ Ｐゴシック"/>
                <a:cs typeface="CiscoSansTT Light" panose="020B0503020201020303" pitchFamily="34" charset="0"/>
              </a:rPr>
              <a:t>Target Market</a:t>
            </a:r>
          </a:p>
          <a:p>
            <a:pPr marL="151765" indent="-151765" defTabSz="609585" fontAlgn="base">
              <a:lnSpc>
                <a:spcPct val="90000"/>
              </a:lnSpc>
              <a:spcAft>
                <a:spcPts val="1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1000 and under - above 1000 by approval</a:t>
            </a:r>
            <a:endParaRPr lang="en-US" sz="2800">
              <a:solidFill>
                <a:srgbClr val="282828"/>
              </a:solidFill>
              <a:ea typeface="ＭＳ Ｐゴシック" charset="0"/>
            </a:endParaRPr>
          </a:p>
          <a:p>
            <a:pPr marL="151765" indent="-151765" defTabSz="609585" fontAlgn="base">
              <a:lnSpc>
                <a:spcPct val="90000"/>
              </a:lnSpc>
              <a:spcAft>
                <a:spcPts val="1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Greenfield accounts</a:t>
            </a:r>
          </a:p>
          <a:p>
            <a:pPr marL="151765" indent="-151765" defTabSz="609585" fontAlgn="base">
              <a:lnSpc>
                <a:spcPct val="90000"/>
              </a:lnSpc>
              <a:spcAft>
                <a:spcPts val="1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Available in US first; roll-out soon to where </a:t>
            </a:r>
            <a:r>
              <a:rPr lang="en-US" err="1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Webex</a:t>
            </a:r>
            <a:r>
              <a:rPr lang="en-US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 Calling is available</a:t>
            </a:r>
          </a:p>
          <a:p>
            <a:pPr marL="151765" indent="-151765" defTabSz="609585" fontAlgn="base">
              <a:lnSpc>
                <a:spcPct val="90000"/>
              </a:lnSpc>
              <a:spcAft>
                <a:spcPts val="1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err="1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FedRamp</a:t>
            </a:r>
            <a:r>
              <a:rPr lang="en-US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 targeted for later this year        </a:t>
            </a:r>
            <a:r>
              <a:rPr lang="en-US">
                <a:ea typeface="ＭＳ Ｐゴシック"/>
                <a:cs typeface="CiscoSansTT Light" panose="020B0503020201020303" pitchFamily="34" charset="0"/>
              </a:rPr>
              <a:t/>
            </a:r>
            <a:br>
              <a:rPr lang="en-US">
                <a:ea typeface="ＭＳ Ｐゴシック"/>
                <a:cs typeface="CiscoSansTT Light" panose="020B0503020201020303" pitchFamily="34" charset="0"/>
              </a:rPr>
            </a:br>
            <a:r>
              <a:rPr lang="en-US" sz="1400">
                <a:solidFill>
                  <a:srgbClr val="282828"/>
                </a:solidFill>
                <a:ea typeface="ＭＳ Ｐゴシック"/>
                <a:cs typeface="CiscoSansTT Light" panose="020B0503020201020303" pitchFamily="34" charset="0"/>
              </a:rPr>
              <a:t>(price not yet determined)</a:t>
            </a:r>
          </a:p>
        </p:txBody>
      </p:sp>
      <p:pic>
        <p:nvPicPr>
          <p:cNvPr id="3" name="Picture 2" descr="A person holding a cell phone&#10;&#10;Description automatically generated">
            <a:extLst>
              <a:ext uri="{FF2B5EF4-FFF2-40B4-BE49-F238E27FC236}">
                <a16:creationId xmlns:a16="http://schemas.microsoft.com/office/drawing/2014/main" id="{AFF6B200-12DE-F54F-8CFE-83EB88889A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236" y="745234"/>
            <a:ext cx="5367528" cy="53675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1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ED47AFA-DF9F-0549-8F0C-DB1E25C66532}"/>
              </a:ext>
            </a:extLst>
          </p:cNvPr>
          <p:cNvSpPr/>
          <p:nvPr/>
        </p:nvSpPr>
        <p:spPr>
          <a:xfrm>
            <a:off x="8678491" y="3543833"/>
            <a:ext cx="1978709" cy="7108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6663AE8-664A-C545-84B1-340B06F27138}"/>
              </a:ext>
            </a:extLst>
          </p:cNvPr>
          <p:cNvSpPr/>
          <p:nvPr/>
        </p:nvSpPr>
        <p:spPr>
          <a:xfrm>
            <a:off x="6192048" y="3543833"/>
            <a:ext cx="1978709" cy="7108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94590A7-3C2D-4D40-B3EF-C4A0B57EE650}"/>
              </a:ext>
            </a:extLst>
          </p:cNvPr>
          <p:cNvSpPr/>
          <p:nvPr/>
        </p:nvSpPr>
        <p:spPr>
          <a:xfrm>
            <a:off x="3624027" y="3580972"/>
            <a:ext cx="1978709" cy="710868"/>
          </a:xfrm>
          <a:prstGeom prst="roundRect">
            <a:avLst/>
          </a:prstGeom>
          <a:solidFill>
            <a:srgbClr val="FF85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794273-458F-3C45-8390-4D54CF3D1FF4}"/>
              </a:ext>
            </a:extLst>
          </p:cNvPr>
          <p:cNvSpPr/>
          <p:nvPr/>
        </p:nvSpPr>
        <p:spPr>
          <a:xfrm>
            <a:off x="1255652" y="3543833"/>
            <a:ext cx="1978709" cy="71086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E5007-6DD8-414F-8768-ECEEC246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1" y="316331"/>
            <a:ext cx="11127317" cy="975783"/>
          </a:xfrm>
        </p:spPr>
        <p:txBody>
          <a:bodyPr/>
          <a:lstStyle/>
          <a:p>
            <a:r>
              <a:rPr lang="en-US" err="1"/>
              <a:t>Webex</a:t>
            </a:r>
            <a:r>
              <a:rPr lang="en-US"/>
              <a:t> Work Bundle: Customer Scenarios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6C6640-86B3-ED41-BFA2-562D58AED3D3}"/>
              </a:ext>
            </a:extLst>
          </p:cNvPr>
          <p:cNvGrpSpPr/>
          <p:nvPr/>
        </p:nvGrpSpPr>
        <p:grpSpPr>
          <a:xfrm>
            <a:off x="-3322124" y="1856139"/>
            <a:ext cx="27679679" cy="1458028"/>
            <a:chOff x="-3244879" y="3248452"/>
            <a:chExt cx="30144354" cy="1458028"/>
          </a:xfrm>
        </p:grpSpPr>
        <p:sp>
          <p:nvSpPr>
            <p:cNvPr id="33" name="!!ProcessConnector">
              <a:extLst>
                <a:ext uri="{FF2B5EF4-FFF2-40B4-BE49-F238E27FC236}">
                  <a16:creationId xmlns:a16="http://schemas.microsoft.com/office/drawing/2014/main" id="{BBFE9F4D-172B-6549-986B-984B1AD69755}"/>
                </a:ext>
              </a:extLst>
            </p:cNvPr>
            <p:cNvSpPr/>
            <p:nvPr/>
          </p:nvSpPr>
          <p:spPr>
            <a:xfrm>
              <a:off x="-915275" y="3248452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  <p:sp>
          <p:nvSpPr>
            <p:cNvPr id="30" name="!!ProcessConnector">
              <a:extLst>
                <a:ext uri="{FF2B5EF4-FFF2-40B4-BE49-F238E27FC236}">
                  <a16:creationId xmlns:a16="http://schemas.microsoft.com/office/drawing/2014/main" id="{45E85469-43EE-6B46-B652-29235A88AB07}"/>
                </a:ext>
              </a:extLst>
            </p:cNvPr>
            <p:cNvSpPr/>
            <p:nvPr/>
          </p:nvSpPr>
          <p:spPr>
            <a:xfrm>
              <a:off x="-3244879" y="3299344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  <p:sp>
          <p:nvSpPr>
            <p:cNvPr id="35" name="!!ProcessConnector">
              <a:extLst>
                <a:ext uri="{FF2B5EF4-FFF2-40B4-BE49-F238E27FC236}">
                  <a16:creationId xmlns:a16="http://schemas.microsoft.com/office/drawing/2014/main" id="{F0077651-C211-A24E-B170-D71BF5FBA232}"/>
                </a:ext>
              </a:extLst>
            </p:cNvPr>
            <p:cNvSpPr/>
            <p:nvPr/>
          </p:nvSpPr>
          <p:spPr>
            <a:xfrm>
              <a:off x="-762875" y="3400852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  <p:sp>
          <p:nvSpPr>
            <p:cNvPr id="36" name="!!ProcessConnector">
              <a:extLst>
                <a:ext uri="{FF2B5EF4-FFF2-40B4-BE49-F238E27FC236}">
                  <a16:creationId xmlns:a16="http://schemas.microsoft.com/office/drawing/2014/main" id="{AE2F3F98-A2A9-EB46-8898-A8694DA7C53F}"/>
                </a:ext>
              </a:extLst>
            </p:cNvPr>
            <p:cNvSpPr/>
            <p:nvPr/>
          </p:nvSpPr>
          <p:spPr>
            <a:xfrm>
              <a:off x="-610475" y="3553252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  <p:sp>
          <p:nvSpPr>
            <p:cNvPr id="37" name="!!ProcessConnector">
              <a:extLst>
                <a:ext uri="{FF2B5EF4-FFF2-40B4-BE49-F238E27FC236}">
                  <a16:creationId xmlns:a16="http://schemas.microsoft.com/office/drawing/2014/main" id="{05CB2CDF-6E16-8E4C-A6F3-40CE6C3D5A5A}"/>
                </a:ext>
              </a:extLst>
            </p:cNvPr>
            <p:cNvSpPr/>
            <p:nvPr/>
          </p:nvSpPr>
          <p:spPr>
            <a:xfrm>
              <a:off x="-458075" y="3705652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  <p:sp>
          <p:nvSpPr>
            <p:cNvPr id="38" name="!!ProcessConnector">
              <a:extLst>
                <a:ext uri="{FF2B5EF4-FFF2-40B4-BE49-F238E27FC236}">
                  <a16:creationId xmlns:a16="http://schemas.microsoft.com/office/drawing/2014/main" id="{7B79CC96-69C2-0841-872B-D280B5747DA0}"/>
                </a:ext>
              </a:extLst>
            </p:cNvPr>
            <p:cNvSpPr/>
            <p:nvPr/>
          </p:nvSpPr>
          <p:spPr>
            <a:xfrm>
              <a:off x="-3092479" y="3451744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  <p:sp>
          <p:nvSpPr>
            <p:cNvPr id="39" name="!!ProcessConnector">
              <a:extLst>
                <a:ext uri="{FF2B5EF4-FFF2-40B4-BE49-F238E27FC236}">
                  <a16:creationId xmlns:a16="http://schemas.microsoft.com/office/drawing/2014/main" id="{5D0714D2-E47A-E34C-8AE1-D7B1584CF27C}"/>
                </a:ext>
              </a:extLst>
            </p:cNvPr>
            <p:cNvSpPr/>
            <p:nvPr/>
          </p:nvSpPr>
          <p:spPr>
            <a:xfrm>
              <a:off x="-2940079" y="3604144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  <p:sp>
          <p:nvSpPr>
            <p:cNvPr id="40" name="!!ProcessConnector">
              <a:extLst>
                <a:ext uri="{FF2B5EF4-FFF2-40B4-BE49-F238E27FC236}">
                  <a16:creationId xmlns:a16="http://schemas.microsoft.com/office/drawing/2014/main" id="{8DBF8EA5-E26A-1E4A-8884-3C0CEE9DA8C0}"/>
                </a:ext>
              </a:extLst>
            </p:cNvPr>
            <p:cNvSpPr/>
            <p:nvPr/>
          </p:nvSpPr>
          <p:spPr>
            <a:xfrm>
              <a:off x="-2787679" y="3756544"/>
              <a:ext cx="27357550" cy="949936"/>
            </a:xfrm>
            <a:custGeom>
              <a:avLst/>
              <a:gdLst>
                <a:gd name="connsiteX0" fmla="*/ 0 w 8199064"/>
                <a:gd name="connsiteY0" fmla="*/ 982182 h 977974"/>
                <a:gd name="connsiteX1" fmla="*/ 1171750 w 8199064"/>
                <a:gd name="connsiteY1" fmla="*/ 0 h 977974"/>
                <a:gd name="connsiteX2" fmla="*/ 2343500 w 8199064"/>
                <a:gd name="connsiteY2" fmla="*/ 982182 h 977974"/>
                <a:gd name="connsiteX3" fmla="*/ 3515135 w 8199064"/>
                <a:gd name="connsiteY3" fmla="*/ 0 h 977974"/>
                <a:gd name="connsiteX4" fmla="*/ 4686829 w 8199064"/>
                <a:gd name="connsiteY4" fmla="*/ 982182 h 977974"/>
                <a:gd name="connsiteX5" fmla="*/ 5858521 w 8199064"/>
                <a:gd name="connsiteY5" fmla="*/ 0 h 977974"/>
                <a:gd name="connsiteX6" fmla="*/ 7030271 w 8199064"/>
                <a:gd name="connsiteY6" fmla="*/ 982182 h 977974"/>
                <a:gd name="connsiteX7" fmla="*/ 8201964 w 8199064"/>
                <a:gd name="connsiteY7" fmla="*/ 0 h 97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9064" h="977974">
                  <a:moveTo>
                    <a:pt x="0" y="982182"/>
                  </a:moveTo>
                  <a:cubicBezTo>
                    <a:pt x="585875" y="982182"/>
                    <a:pt x="585875" y="0"/>
                    <a:pt x="1171750" y="0"/>
                  </a:cubicBezTo>
                  <a:cubicBezTo>
                    <a:pt x="1757625" y="0"/>
                    <a:pt x="1757625" y="982182"/>
                    <a:pt x="2343500" y="982182"/>
                  </a:cubicBezTo>
                  <a:cubicBezTo>
                    <a:pt x="2929318" y="982182"/>
                    <a:pt x="2929318" y="0"/>
                    <a:pt x="3515135" y="0"/>
                  </a:cubicBezTo>
                  <a:cubicBezTo>
                    <a:pt x="4101011" y="0"/>
                    <a:pt x="4101011" y="982182"/>
                    <a:pt x="4686829" y="982182"/>
                  </a:cubicBezTo>
                  <a:cubicBezTo>
                    <a:pt x="5272704" y="982182"/>
                    <a:pt x="5272704" y="0"/>
                    <a:pt x="5858521" y="0"/>
                  </a:cubicBezTo>
                  <a:cubicBezTo>
                    <a:pt x="6444397" y="0"/>
                    <a:pt x="6444397" y="982182"/>
                    <a:pt x="7030271" y="982182"/>
                  </a:cubicBezTo>
                  <a:cubicBezTo>
                    <a:pt x="7616146" y="982182"/>
                    <a:pt x="7616146" y="0"/>
                    <a:pt x="8201964" y="0"/>
                  </a:cubicBezTo>
                </a:path>
              </a:pathLst>
            </a:custGeom>
            <a:noFill/>
            <a:ln w="9525" cap="rnd">
              <a:solidFill>
                <a:schemeClr val="accent4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B18BC-2D93-C043-BDAB-5E55C285A860}"/>
              </a:ext>
            </a:extLst>
          </p:cNvPr>
          <p:cNvGrpSpPr/>
          <p:nvPr/>
        </p:nvGrpSpPr>
        <p:grpSpPr>
          <a:xfrm>
            <a:off x="1453629" y="1808705"/>
            <a:ext cx="8844862" cy="1620000"/>
            <a:chOff x="1008170" y="2983390"/>
            <a:chExt cx="8844862" cy="1620000"/>
          </a:xfrm>
        </p:grpSpPr>
        <p:pic>
          <p:nvPicPr>
            <p:cNvPr id="11" name="Picture 10" descr="A person sitting at a table&#10;&#10;Description automatically generated">
              <a:extLst>
                <a:ext uri="{FF2B5EF4-FFF2-40B4-BE49-F238E27FC236}">
                  <a16:creationId xmlns:a16="http://schemas.microsoft.com/office/drawing/2014/main" id="{F9B0B08B-1A5E-F34D-BFBA-BCF9FB72B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0285" y="2983390"/>
              <a:ext cx="1620000" cy="1620000"/>
            </a:xfrm>
            <a:prstGeom prst="ellipse">
              <a:avLst/>
            </a:prstGeom>
            <a:ln w="76200">
              <a:solidFill>
                <a:srgbClr val="FF40FF"/>
              </a:solidFill>
            </a:ln>
          </p:spPr>
        </p:pic>
        <p:pic>
          <p:nvPicPr>
            <p:cNvPr id="13" name="Picture 12" descr="A person standing in front of a computer&#10;&#10;Description automatically generated">
              <a:extLst>
                <a:ext uri="{FF2B5EF4-FFF2-40B4-BE49-F238E27FC236}">
                  <a16:creationId xmlns:a16="http://schemas.microsoft.com/office/drawing/2014/main" id="{98DBDD08-F23E-F94B-8CEC-F7EFF04ED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8895" y="2983390"/>
              <a:ext cx="1620000" cy="1620000"/>
            </a:xfrm>
            <a:prstGeom prst="ellipse">
              <a:avLst/>
            </a:prstGeom>
            <a:ln w="76200">
              <a:solidFill>
                <a:srgbClr val="6EBE4A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0FB3B8-8919-9348-8992-693B0294E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3032" y="2983390"/>
              <a:ext cx="1620000" cy="1620000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B75EF92-1570-124B-8E28-A933A00BD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8170" y="2983524"/>
              <a:ext cx="1620000" cy="1619733"/>
            </a:xfrm>
            <a:prstGeom prst="ellipse">
              <a:avLst/>
            </a:prstGeom>
            <a:ln w="76200">
              <a:solidFill>
                <a:schemeClr val="accent1"/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20E38BB-5934-DE4B-B05D-CCB95550CBB6}"/>
              </a:ext>
            </a:extLst>
          </p:cNvPr>
          <p:cNvSpPr txBox="1"/>
          <p:nvPr/>
        </p:nvSpPr>
        <p:spPr>
          <a:xfrm>
            <a:off x="3234361" y="3624374"/>
            <a:ext cx="274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New</a:t>
            </a:r>
          </a:p>
          <a:p>
            <a:pPr algn="ctr"/>
            <a:r>
              <a:rPr lang="en-US" sz="1600"/>
              <a:t>Meetings Customers</a:t>
            </a:r>
            <a:endParaRPr lang="en-US" sz="160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82D5A-6103-D547-8968-73FC6A72E59C}"/>
              </a:ext>
            </a:extLst>
          </p:cNvPr>
          <p:cNvSpPr txBox="1"/>
          <p:nvPr/>
        </p:nvSpPr>
        <p:spPr>
          <a:xfrm>
            <a:off x="1464833" y="3729954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>
                <a:latin typeface="+mn-lt"/>
              </a:rPr>
              <a:t>Webex</a:t>
            </a:r>
            <a:r>
              <a:rPr lang="en-US" sz="1600"/>
              <a:t> </a:t>
            </a:r>
            <a:r>
              <a:rPr lang="en-US" sz="1600">
                <a:latin typeface="+mn-lt"/>
              </a:rPr>
              <a:t>Trials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05E6A8-2F6C-574B-8A51-2DA5484BA5BA}"/>
              </a:ext>
            </a:extLst>
          </p:cNvPr>
          <p:cNvSpPr txBox="1"/>
          <p:nvPr/>
        </p:nvSpPr>
        <p:spPr>
          <a:xfrm>
            <a:off x="5983436" y="3591544"/>
            <a:ext cx="238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</a:rPr>
              <a:t>New</a:t>
            </a:r>
          </a:p>
          <a:p>
            <a:pPr algn="ctr"/>
            <a:r>
              <a:rPr lang="en-US" sz="1600">
                <a:latin typeface="+mn-lt"/>
              </a:rPr>
              <a:t>Calling Customers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7A30C-3891-B245-937D-C6D3C9E536EB}"/>
              </a:ext>
            </a:extLst>
          </p:cNvPr>
          <p:cNvSpPr txBox="1"/>
          <p:nvPr/>
        </p:nvSpPr>
        <p:spPr>
          <a:xfrm>
            <a:off x="8441822" y="3591544"/>
            <a:ext cx="229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2"/>
                </a:solidFill>
                <a:latin typeface="+mn-lt"/>
              </a:rPr>
              <a:t>Existing </a:t>
            </a:r>
          </a:p>
          <a:p>
            <a:pPr algn="ctr"/>
            <a:r>
              <a:rPr lang="en-US" sz="1600">
                <a:solidFill>
                  <a:schemeClr val="bg2"/>
                </a:solidFill>
                <a:latin typeface="+mn-lt"/>
              </a:rPr>
              <a:t>On-Prem Calling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649E3-C3FA-AA49-B9B6-3A5C1F392838}"/>
              </a:ext>
            </a:extLst>
          </p:cNvPr>
          <p:cNvSpPr txBox="1"/>
          <p:nvPr/>
        </p:nvSpPr>
        <p:spPr>
          <a:xfrm>
            <a:off x="1214051" y="4389828"/>
            <a:ext cx="2409568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>
                <a:latin typeface="+mn-lt"/>
              </a:rPr>
              <a:t>Bridge free Customers</a:t>
            </a:r>
            <a:r>
              <a:rPr lang="en-US" sz="1400"/>
              <a:t> to paid recurring offer with a compelling bundle including </a:t>
            </a:r>
            <a:r>
              <a:rPr lang="en-US" sz="1400" err="1"/>
              <a:t>Webex</a:t>
            </a:r>
            <a:r>
              <a:rPr lang="en-US" sz="1400"/>
              <a:t> Calling, Meeting and Messaging</a:t>
            </a:r>
            <a:endParaRPr lang="en-US" sz="1400"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F5BADC-BB51-8F4A-B9FD-F877DD1CA9B3}"/>
              </a:ext>
            </a:extLst>
          </p:cNvPr>
          <p:cNvSpPr txBox="1"/>
          <p:nvPr/>
        </p:nvSpPr>
        <p:spPr>
          <a:xfrm>
            <a:off x="3546858" y="4416500"/>
            <a:ext cx="240956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>
                <a:latin typeface="+mn-lt"/>
              </a:rPr>
              <a:t>Introduce simplicity with </a:t>
            </a:r>
            <a:r>
              <a:rPr lang="en-US" sz="1400" err="1">
                <a:latin typeface="+mn-lt"/>
              </a:rPr>
              <a:t>Webex</a:t>
            </a:r>
            <a:r>
              <a:rPr lang="en-US" sz="1400">
                <a:latin typeface="+mn-lt"/>
              </a:rPr>
              <a:t> single platform for </a:t>
            </a:r>
            <a:r>
              <a:rPr lang="en-US" sz="1400" err="1">
                <a:latin typeface="+mn-lt"/>
              </a:rPr>
              <a:t>Webex</a:t>
            </a:r>
            <a:r>
              <a:rPr lang="en-US" sz="1400">
                <a:latin typeface="+mn-lt"/>
              </a:rPr>
              <a:t> Meeting, Calling and Messaging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7E21A9-2051-454E-9401-27389B48E08E}"/>
              </a:ext>
            </a:extLst>
          </p:cNvPr>
          <p:cNvSpPr txBox="1"/>
          <p:nvPr/>
        </p:nvSpPr>
        <p:spPr>
          <a:xfrm>
            <a:off x="6158815" y="4416500"/>
            <a:ext cx="2409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n-lt"/>
              </a:rPr>
              <a:t>Bring additional value to Calling customers with a single platform solution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D93DFB-86CF-A547-8CF1-2C633CCCD3D4}"/>
              </a:ext>
            </a:extLst>
          </p:cNvPr>
          <p:cNvSpPr txBox="1"/>
          <p:nvPr/>
        </p:nvSpPr>
        <p:spPr>
          <a:xfrm>
            <a:off x="8619616" y="4371822"/>
            <a:ext cx="240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n-lt"/>
              </a:rPr>
              <a:t>Move on-premises customers to the cloud with the benefit of Meeting and </a:t>
            </a:r>
            <a:r>
              <a:rPr lang="en-US" sz="1400"/>
              <a:t>Messaging</a:t>
            </a:r>
            <a:endParaRPr lang="en-US" sz="140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ACB487-22F7-E04C-B890-46F6416C9D49}"/>
              </a:ext>
            </a:extLst>
          </p:cNvPr>
          <p:cNvSpPr txBox="1"/>
          <p:nvPr/>
        </p:nvSpPr>
        <p:spPr>
          <a:xfrm>
            <a:off x="1300291" y="5713733"/>
            <a:ext cx="9591418" cy="52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All at a low Monthly Cost </a:t>
            </a:r>
          </a:p>
        </p:txBody>
      </p:sp>
    </p:spTree>
    <p:extLst>
      <p:ext uri="{BB962C8B-B14F-4D97-AF65-F5344CB8AC3E}">
        <p14:creationId xmlns:p14="http://schemas.microsoft.com/office/powerpoint/2010/main" val="16086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26C6B2-D131-4329-A4EE-704DDAB972E1}"/>
              </a:ext>
            </a:extLst>
          </p:cNvPr>
          <p:cNvSpPr/>
          <p:nvPr/>
        </p:nvSpPr>
        <p:spPr>
          <a:xfrm>
            <a:off x="343035" y="3370778"/>
            <a:ext cx="2737444" cy="330358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434240-8FF9-4872-8A1E-70935A43EC2C}"/>
              </a:ext>
            </a:extLst>
          </p:cNvPr>
          <p:cNvSpPr/>
          <p:nvPr/>
        </p:nvSpPr>
        <p:spPr>
          <a:xfrm>
            <a:off x="3302833" y="3364911"/>
            <a:ext cx="2844383" cy="331456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A4357C3-B0B8-4FA2-B670-66C15862D81B}"/>
              </a:ext>
            </a:extLst>
          </p:cNvPr>
          <p:cNvSpPr/>
          <p:nvPr/>
        </p:nvSpPr>
        <p:spPr>
          <a:xfrm>
            <a:off x="6313357" y="3353180"/>
            <a:ext cx="2844384" cy="3326292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7DA181-5CEB-410E-985D-616F4AAC06FB}"/>
              </a:ext>
            </a:extLst>
          </p:cNvPr>
          <p:cNvSpPr/>
          <p:nvPr/>
        </p:nvSpPr>
        <p:spPr>
          <a:xfrm>
            <a:off x="9323882" y="3359806"/>
            <a:ext cx="2615336" cy="331456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3BDCA-B5CC-FD45-BD28-04A50864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88" y="315937"/>
            <a:ext cx="11127317" cy="975783"/>
          </a:xfrm>
        </p:spPr>
        <p:txBody>
          <a:bodyPr/>
          <a:lstStyle/>
          <a:p>
            <a:r>
              <a:rPr lang="en-US" err="1"/>
              <a:t>Webex</a:t>
            </a:r>
            <a:r>
              <a:rPr lang="en-US"/>
              <a:t> Work Bundle: Expand the Opportunity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20E63-F2E2-5540-84E2-3E6476F17882}"/>
              </a:ext>
            </a:extLst>
          </p:cNvPr>
          <p:cNvSpPr txBox="1"/>
          <p:nvPr/>
        </p:nvSpPr>
        <p:spPr>
          <a:xfrm>
            <a:off x="741336" y="2784617"/>
            <a:ext cx="20642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err="1">
                <a:solidFill>
                  <a:schemeClr val="accent1"/>
                </a:solidFill>
                <a:latin typeface="+mn-lt"/>
              </a:rPr>
              <a:t>HaaS</a:t>
            </a:r>
            <a:r>
              <a:rPr lang="en-US" sz="1600" b="1">
                <a:solidFill>
                  <a:schemeClr val="accent1"/>
                </a:solidFill>
              </a:rPr>
              <a:t>- Hardware as a Subscription Offer</a:t>
            </a:r>
            <a:r>
              <a:rPr lang="en-US" sz="1600" b="1">
                <a:solidFill>
                  <a:schemeClr val="accent1"/>
                </a:solidFill>
                <a:latin typeface="+mn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4BBD2-81B5-8744-8427-6A624563C9AD}"/>
              </a:ext>
            </a:extLst>
          </p:cNvPr>
          <p:cNvSpPr txBox="1"/>
          <p:nvPr/>
        </p:nvSpPr>
        <p:spPr>
          <a:xfrm>
            <a:off x="9646743" y="2749885"/>
            <a:ext cx="20642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+mn-lt"/>
              </a:rPr>
              <a:t>Additional value-added offers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6671C-886C-F94A-BAFE-AFF9F08CF77A}"/>
              </a:ext>
            </a:extLst>
          </p:cNvPr>
          <p:cNvSpPr txBox="1"/>
          <p:nvPr/>
        </p:nvSpPr>
        <p:spPr>
          <a:xfrm>
            <a:off x="3624909" y="2763718"/>
            <a:ext cx="21822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err="1">
                <a:solidFill>
                  <a:schemeClr val="accent1"/>
                </a:solidFill>
              </a:rPr>
              <a:t>Webex</a:t>
            </a:r>
            <a:r>
              <a:rPr lang="en-US" sz="1600" b="1">
                <a:solidFill>
                  <a:schemeClr val="accent1"/>
                </a:solidFill>
              </a:rPr>
              <a:t> Room Devices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2E9DC-A490-EC46-9132-CEB5CADD12B0}"/>
              </a:ext>
            </a:extLst>
          </p:cNvPr>
          <p:cNvSpPr txBox="1"/>
          <p:nvPr/>
        </p:nvSpPr>
        <p:spPr>
          <a:xfrm>
            <a:off x="6753385" y="2741274"/>
            <a:ext cx="20642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Headsets &amp; </a:t>
            </a:r>
          </a:p>
          <a:p>
            <a:pPr algn="ctr"/>
            <a:r>
              <a:rPr lang="en-US" sz="1600" b="1">
                <a:solidFill>
                  <a:schemeClr val="accent1"/>
                </a:solidFill>
                <a:latin typeface="+mn-lt"/>
              </a:rPr>
              <a:t>UC Endpoints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E9335-464C-174F-A7C2-AD46F3EF278D}"/>
              </a:ext>
            </a:extLst>
          </p:cNvPr>
          <p:cNvSpPr txBox="1"/>
          <p:nvPr/>
        </p:nvSpPr>
        <p:spPr>
          <a:xfrm>
            <a:off x="397126" y="3637120"/>
            <a:ext cx="252148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More affordable payment plan enables pervasive adoption.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Better user experience with complete </a:t>
            </a:r>
            <a:r>
              <a:rPr lang="en-GB" sz="1200" err="1"/>
              <a:t>Webex</a:t>
            </a:r>
            <a:r>
              <a:rPr lang="en-GB" sz="1200"/>
              <a:t>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3 year initial term. Pay monthly or annually.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Automatic 1 year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Helps Customers to keep up with technology innovations.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Enable people and teams with latest collaboration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629C8-27A4-6C49-AEA3-2138E05AF871}"/>
              </a:ext>
            </a:extLst>
          </p:cNvPr>
          <p:cNvSpPr txBox="1"/>
          <p:nvPr/>
        </p:nvSpPr>
        <p:spPr>
          <a:xfrm>
            <a:off x="3302413" y="3634335"/>
            <a:ext cx="2607878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Upgrade your customer experience to First Class Meetings with </a:t>
            </a:r>
            <a:r>
              <a:rPr lang="en-GB" sz="1200" err="1"/>
              <a:t>Webex</a:t>
            </a:r>
            <a:r>
              <a:rPr lang="en-GB" sz="1200"/>
              <a:t> Room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Create Customer stickiness and position adoption services opportunities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1100"/>
              <a:t>Leverage Room analytics for Workplace real estate optimization and cost effectiveness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1100"/>
              <a:t>Add Device registration licence and bridge Customers to C</a:t>
            </a:r>
            <a:r>
              <a:rPr lang="en-GB" sz="1200"/>
              <a:t>loud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43BA1-276E-B949-BF2B-3A1FB039875C}"/>
              </a:ext>
            </a:extLst>
          </p:cNvPr>
          <p:cNvSpPr txBox="1"/>
          <p:nvPr/>
        </p:nvSpPr>
        <p:spPr>
          <a:xfrm>
            <a:off x="6421216" y="3634335"/>
            <a:ext cx="2609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Extend the collaboration experience by attaching phones and headsets.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Increase productivity in open work spaces, small offices and remote offices to allow users to interact freely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Headsets are optimized for Cisco IP phones providing the best experience. </a:t>
            </a:r>
          </a:p>
          <a:p>
            <a:pPr marL="285750" indent="-285750">
              <a:buFontTx/>
              <a:buChar char="-"/>
            </a:pPr>
            <a:endParaRPr lang="en-GB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3B6875-21DF-2949-A12C-5E61FBA11F86}"/>
              </a:ext>
            </a:extLst>
          </p:cNvPr>
          <p:cNvSpPr txBox="1"/>
          <p:nvPr/>
        </p:nvSpPr>
        <p:spPr>
          <a:xfrm>
            <a:off x="9394685" y="3637120"/>
            <a:ext cx="2390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err="1"/>
              <a:t>Webex</a:t>
            </a:r>
            <a:r>
              <a:rPr lang="en-GB" sz="1200"/>
              <a:t> Event </a:t>
            </a:r>
            <a:r>
              <a:rPr lang="en-GB" sz="1200" err="1"/>
              <a:t>Center</a:t>
            </a:r>
            <a:r>
              <a:rPr lang="en-GB" sz="1200"/>
              <a:t> 1000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/>
              <a:t>Extended Security (Duo/Umbrella)- </a:t>
            </a:r>
            <a:r>
              <a:rPr lang="en-GB" sz="1200" i="1"/>
              <a:t>Coming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err="1"/>
              <a:t>Webex</a:t>
            </a:r>
            <a:r>
              <a:rPr lang="en-GB" sz="1200"/>
              <a:t> Contact </a:t>
            </a:r>
            <a:r>
              <a:rPr lang="en-GB" sz="1200" err="1"/>
              <a:t>Center</a:t>
            </a:r>
            <a:r>
              <a:rPr lang="en-GB" sz="1200"/>
              <a:t> – </a:t>
            </a:r>
            <a:r>
              <a:rPr lang="en-GB" sz="1200" i="1"/>
              <a:t>Coming Soon </a:t>
            </a:r>
          </a:p>
          <a:p>
            <a:r>
              <a:rPr lang="en-GB" sz="120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C0D092-B39E-B742-ABA9-BA8C534EAB05}"/>
              </a:ext>
            </a:extLst>
          </p:cNvPr>
          <p:cNvGrpSpPr/>
          <p:nvPr/>
        </p:nvGrpSpPr>
        <p:grpSpPr bwMode="gray">
          <a:xfrm>
            <a:off x="6686499" y="1769976"/>
            <a:ext cx="2164816" cy="893955"/>
            <a:chOff x="1212652" y="2521815"/>
            <a:chExt cx="2164816" cy="8939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DF8ABB-7AF8-0244-B04E-2ABE59B9C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91" b="95000" l="38021" r="73958">
                          <a14:foregroundMark x1="39323" y1="39091" x2="39323" y2="39091"/>
                          <a14:foregroundMark x1="43229" y1="13182" x2="43229" y2="13182"/>
                          <a14:foregroundMark x1="51042" y1="5909" x2="51042" y2="5909"/>
                          <a14:foregroundMark x1="46875" y1="72273" x2="46875" y2="72273"/>
                          <a14:foregroundMark x1="69792" y1="93636" x2="69792" y2="93636"/>
                          <a14:foregroundMark x1="71354" y1="94545" x2="71354" y2="94545"/>
                          <a14:foregroundMark x1="39583" y1="38182" x2="39583" y2="38182"/>
                          <a14:foregroundMark x1="49219" y1="68182" x2="49219" y2="68182"/>
                          <a14:foregroundMark x1="58333" y1="65455" x2="58333" y2="65455"/>
                          <a14:foregroundMark x1="43229" y1="7727" x2="43229" y2="7727"/>
                          <a14:foregroundMark x1="44271" y1="5909" x2="47396" y2="4091"/>
                          <a14:foregroundMark x1="44531" y1="8636" x2="41406" y2="12273"/>
                          <a14:foregroundMark x1="40365" y1="15000" x2="40365" y2="15000"/>
                          <a14:foregroundMark x1="38104" y1="37273" x2="38021" y2="37727"/>
                          <a14:foregroundMark x1="40104" y1="26364" x2="38104" y2="37273"/>
                          <a14:foregroundMark x1="42708" y1="51818" x2="40365" y2="40000"/>
                          <a14:foregroundMark x1="40249" y1="37273" x2="39844" y2="27727"/>
                          <a14:foregroundMark x1="40365" y1="40000" x2="40249" y2="37273"/>
                          <a14:foregroundMark x1="41609" y1="21364" x2="41667" y2="20455"/>
                          <a14:foregroundMark x1="41551" y1="22273" x2="41609" y2="21364"/>
                          <a14:foregroundMark x1="41493" y1="23182" x2="41551" y2="22273"/>
                          <a14:foregroundMark x1="41406" y1="24545" x2="41493" y2="23182"/>
                          <a14:foregroundMark x1="40885" y1="32727" x2="41406" y2="24545"/>
                          <a14:foregroundMark x1="38021" y1="36364" x2="38021" y2="36364"/>
                          <a14:foregroundMark x1="70833" y1="92273" x2="70833" y2="92273"/>
                          <a14:foregroundMark x1="73698" y1="93636" x2="73698" y2="93636"/>
                          <a14:foregroundMark x1="73438" y1="93636" x2="73438" y2="93636"/>
                          <a14:foregroundMark x1="72917" y1="95000" x2="72917" y2="95000"/>
                          <a14:foregroundMark x1="72917" y1="95000" x2="72917" y2="95000"/>
                          <a14:foregroundMark x1="73958" y1="93182" x2="73958" y2="93182"/>
                          <a14:foregroundMark x1="69271" y1="91364" x2="69271" y2="91364"/>
                          <a14:foregroundMark x1="49479" y1="61364" x2="49479" y2="61364"/>
                          <a14:backgroundMark x1="42448" y1="23182" x2="42448" y2="23182"/>
                          <a14:backgroundMark x1="42188" y1="24545" x2="42188" y2="24545"/>
                          <a14:backgroundMark x1="42188" y1="24545" x2="42188" y2="24545"/>
                          <a14:backgroundMark x1="42448" y1="23182" x2="42448" y2="23182"/>
                          <a14:backgroundMark x1="42708" y1="22273" x2="42708" y2="22273"/>
                          <a14:backgroundMark x1="42969" y1="21364" x2="42969" y2="21364"/>
                          <a14:backgroundMark x1="37240" y1="37273" x2="37240" y2="37273"/>
                          <a14:backgroundMark x1="37240" y1="37273" x2="37240" y2="372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5701" t="-1132" r="23852"/>
            <a:stretch/>
          </p:blipFill>
          <p:spPr bwMode="gray">
            <a:xfrm>
              <a:off x="2753403" y="2521815"/>
              <a:ext cx="624065" cy="89395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22BC98-ACA4-9E4D-82D0-434A7C1374AE}"/>
                </a:ext>
              </a:extLst>
            </p:cNvPr>
            <p:cNvGrpSpPr/>
            <p:nvPr/>
          </p:nvGrpSpPr>
          <p:grpSpPr bwMode="gray">
            <a:xfrm>
              <a:off x="1212652" y="2528661"/>
              <a:ext cx="1024458" cy="880263"/>
              <a:chOff x="164775" y="-250279"/>
              <a:chExt cx="4425570" cy="380265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70D176E-ED1B-BD48-8F06-15F5EECC6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83" b="96650" l="4029" r="94245">
                            <a14:foregroundMark x1="45324" y1="72362" x2="61871" y2="75544"/>
                            <a14:foregroundMark x1="61871" y1="75544" x2="82014" y2="74874"/>
                            <a14:foregroundMark x1="82014" y1="74874" x2="83022" y2="55109"/>
                            <a14:foregroundMark x1="83022" y1="55109" x2="78705" y2="31993"/>
                            <a14:foregroundMark x1="78705" y1="31993" x2="66619" y2="13400"/>
                            <a14:foregroundMark x1="66619" y1="13400" x2="49353" y2="15913"/>
                            <a14:foregroundMark x1="49353" y1="15913" x2="45324" y2="46734"/>
                            <a14:foregroundMark x1="65324" y1="30151" x2="82302" y2="26633"/>
                            <a14:foregroundMark x1="82302" y1="26633" x2="88201" y2="48911"/>
                            <a14:foregroundMark x1="88201" y1="48911" x2="84748" y2="69012"/>
                            <a14:foregroundMark x1="8921" y1="88945" x2="8921" y2="88945"/>
                            <a14:foregroundMark x1="5468" y1="88610" x2="5468" y2="88610"/>
                            <a14:foregroundMark x1="4029" y1="90285" x2="4029" y2="90285"/>
                            <a14:foregroundMark x1="17554" y1="96650" x2="17554" y2="96650"/>
                            <a14:foregroundMark x1="93094" y1="61642" x2="93094" y2="61642"/>
                            <a14:foregroundMark x1="78417" y1="19765" x2="78417" y2="19765"/>
                            <a14:foregroundMark x1="63597" y1="25461" x2="64748" y2="28141"/>
                            <a14:foregroundMark x1="61295" y1="18760" x2="63741" y2="38526"/>
                            <a14:foregroundMark x1="63741" y1="38526" x2="63885" y2="38693"/>
                            <a14:foregroundMark x1="69640" y1="38693" x2="52662" y2="35678"/>
                            <a14:foregroundMark x1="67338" y1="44054" x2="67914" y2="45729"/>
                            <a14:foregroundMark x1="69928" y1="54439" x2="69928" y2="54439"/>
                            <a14:foregroundMark x1="63597" y1="56114" x2="63597" y2="56114"/>
                            <a14:foregroundMark x1="69065" y1="58124" x2="69065" y2="58124"/>
                            <a14:foregroundMark x1="50935" y1="51089" x2="83885" y2="54439"/>
                            <a14:foregroundMark x1="45324" y1="51424" x2="49496" y2="51424"/>
                            <a14:foregroundMark x1="53237" y1="24456" x2="53237" y2="22781"/>
                            <a14:foregroundMark x1="67338" y1="6700" x2="67626" y2="6700"/>
                            <a14:foregroundMark x1="67914" y1="11390" x2="67914" y2="11390"/>
                            <a14:foregroundMark x1="53525" y1="8375" x2="53525" y2="8375"/>
                            <a14:foregroundMark x1="59856" y1="38023" x2="51223" y2="40369"/>
                            <a14:foregroundMark x1="45899" y1="10385" x2="82158" y2="14573"/>
                            <a14:foregroundMark x1="82158" y1="14573" x2="67338" y2="14070"/>
                            <a14:foregroundMark x1="66187" y1="11055" x2="66187" y2="11055"/>
                            <a14:foregroundMark x1="66475" y1="10050" x2="66475" y2="10050"/>
                            <a14:foregroundMark x1="69065" y1="10385" x2="85899" y2="13400"/>
                            <a14:foregroundMark x1="85899" y1="13400" x2="71511" y2="8710"/>
                            <a14:foregroundMark x1="43022" y1="9380" x2="64173" y2="11055"/>
                            <a14:foregroundMark x1="68201" y1="7035" x2="68201" y2="3183"/>
                            <a14:foregroundMark x1="47626" y1="7370" x2="94245" y2="10720"/>
                            <a14:foregroundMark x1="66475" y1="6365" x2="66475" y2="6365"/>
                            <a14:foregroundMark x1="45324" y1="10050" x2="45324" y2="10050"/>
                            <a14:foregroundMark x1="42734" y1="9380" x2="42734" y2="9380"/>
                            <a14:foregroundMark x1="43597" y1="7370" x2="43597" y2="7370"/>
                            <a14:foregroundMark x1="47338" y1="7035" x2="47338" y2="7035"/>
                            <a14:foregroundMark x1="58129" y1="8040" x2="58417" y2="8040"/>
                            <a14:foregroundMark x1="59281" y1="7370" x2="59281" y2="7370"/>
                            <a14:foregroundMark x1="62446" y1="7370" x2="62446" y2="7370"/>
                            <a14:foregroundMark x1="41583" y1="9045" x2="41583" y2="9045"/>
                            <a14:foregroundMark x1="71367" y1="25796" x2="71367" y2="25796"/>
                            <a14:foregroundMark x1="59281" y1="25461" x2="51223" y2="28811"/>
                            <a14:foregroundMark x1="49496" y1="23786" x2="62734" y2="22446"/>
                            <a14:foregroundMark x1="70791" y1="29146" x2="53525" y2="21106"/>
                            <a14:foregroundMark x1="51799" y1="14070" x2="69784" y2="13400"/>
                            <a14:foregroundMark x1="69784" y1="13400" x2="69928" y2="13400"/>
                            <a14:foregroundMark x1="55540" y1="16750" x2="57842" y2="19430"/>
                            <a14:foregroundMark x1="86475" y1="29146" x2="79568" y2="32663"/>
                            <a14:foregroundMark x1="85899" y1="9380" x2="85899" y2="9380"/>
                            <a14:foregroundMark x1="88201" y1="8375" x2="88201" y2="8375"/>
                            <a14:foregroundMark x1="88201" y1="8040" x2="82734" y2="8040"/>
                            <a14:foregroundMark x1="69928" y1="8710" x2="82446" y2="9045"/>
                            <a14:foregroundMark x1="50360" y1="8040" x2="63885" y2="9045"/>
                            <a14:foregroundMark x1="59568" y1="8710" x2="59568" y2="8710"/>
                            <a14:foregroundMark x1="69065" y1="65997" x2="69065" y2="61642"/>
                            <a14:foregroundMark x1="53813" y1="8040" x2="54388" y2="8040"/>
                            <a14:foregroundMark x1="54388" y1="8040" x2="58129" y2="7705"/>
                            <a14:foregroundMark x1="67338" y1="10385" x2="78705" y2="8375"/>
                            <a14:foregroundMark x1="54101" y1="8040" x2="54101" y2="8040"/>
                            <a14:foregroundMark x1="55540" y1="6700" x2="55540" y2="6700"/>
                            <a14:foregroundMark x1="63022" y1="7370" x2="63022" y2="73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164775" y="-250279"/>
                <a:ext cx="4425570" cy="380265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3841711-2F19-BA4F-A616-220C52914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8000"/>
                        </a14:imgEffect>
                        <a14:imgEffect>
                          <a14:brightnessContrast bright="-39000" contrast="8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 bwMode="gray">
              <a:xfrm>
                <a:off x="2402014" y="375494"/>
                <a:ext cx="1559403" cy="936575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377671-9C03-754D-A534-FE2C898AB06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387205" y="2842103"/>
              <a:ext cx="254917" cy="253377"/>
              <a:chOff x="1579728" y="2192901"/>
              <a:chExt cx="496986" cy="493986"/>
            </a:xfrm>
          </p:grpSpPr>
          <p:sp>
            <p:nvSpPr>
              <p:cNvPr id="17" name="Freeform 664">
                <a:extLst>
                  <a:ext uri="{FF2B5EF4-FFF2-40B4-BE49-F238E27FC236}">
                    <a16:creationId xmlns:a16="http://schemas.microsoft.com/office/drawing/2014/main" id="{524C16DA-72ED-1C4B-8915-2C6A54ACEF24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760717" y="2192901"/>
                <a:ext cx="134996" cy="493986"/>
              </a:xfrm>
              <a:custGeom>
                <a:avLst/>
                <a:gdLst>
                  <a:gd name="T0" fmla="*/ 29 w 57"/>
                  <a:gd name="T1" fmla="*/ 209 h 209"/>
                  <a:gd name="T2" fmla="*/ 29 w 57"/>
                  <a:gd name="T3" fmla="*/ 209 h 209"/>
                  <a:gd name="T4" fmla="*/ 0 w 57"/>
                  <a:gd name="T5" fmla="*/ 181 h 209"/>
                  <a:gd name="T6" fmla="*/ 0 w 57"/>
                  <a:gd name="T7" fmla="*/ 28 h 209"/>
                  <a:gd name="T8" fmla="*/ 29 w 57"/>
                  <a:gd name="T9" fmla="*/ 0 h 209"/>
                  <a:gd name="T10" fmla="*/ 57 w 57"/>
                  <a:gd name="T11" fmla="*/ 28 h 209"/>
                  <a:gd name="T12" fmla="*/ 57 w 57"/>
                  <a:gd name="T13" fmla="*/ 181 h 209"/>
                  <a:gd name="T14" fmla="*/ 29 w 57"/>
                  <a:gd name="T15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09">
                    <a:moveTo>
                      <a:pt x="29" y="209"/>
                    </a:moveTo>
                    <a:cubicBezTo>
                      <a:pt x="29" y="209"/>
                      <a:pt x="29" y="209"/>
                      <a:pt x="29" y="209"/>
                    </a:cubicBezTo>
                    <a:cubicBezTo>
                      <a:pt x="13" y="209"/>
                      <a:pt x="0" y="196"/>
                      <a:pt x="0" y="18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7" y="13"/>
                      <a:pt x="57" y="28"/>
                    </a:cubicBezTo>
                    <a:cubicBezTo>
                      <a:pt x="57" y="181"/>
                      <a:pt x="57" y="181"/>
                      <a:pt x="57" y="181"/>
                    </a:cubicBezTo>
                    <a:cubicBezTo>
                      <a:pt x="57" y="196"/>
                      <a:pt x="45" y="209"/>
                      <a:pt x="29" y="209"/>
                    </a:cubicBezTo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65">
                <a:extLst>
                  <a:ext uri="{FF2B5EF4-FFF2-40B4-BE49-F238E27FC236}">
                    <a16:creationId xmlns:a16="http://schemas.microsoft.com/office/drawing/2014/main" id="{3EDD45EB-B899-B742-85FB-4AABD6B94FF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1579728" y="2368943"/>
                <a:ext cx="496986" cy="134996"/>
              </a:xfrm>
              <a:custGeom>
                <a:avLst/>
                <a:gdLst>
                  <a:gd name="T0" fmla="*/ 0 w 210"/>
                  <a:gd name="T1" fmla="*/ 28 h 57"/>
                  <a:gd name="T2" fmla="*/ 0 w 210"/>
                  <a:gd name="T3" fmla="*/ 28 h 57"/>
                  <a:gd name="T4" fmla="*/ 29 w 210"/>
                  <a:gd name="T5" fmla="*/ 0 h 57"/>
                  <a:gd name="T6" fmla="*/ 181 w 210"/>
                  <a:gd name="T7" fmla="*/ 0 h 57"/>
                  <a:gd name="T8" fmla="*/ 210 w 210"/>
                  <a:gd name="T9" fmla="*/ 28 h 57"/>
                  <a:gd name="T10" fmla="*/ 181 w 210"/>
                  <a:gd name="T11" fmla="*/ 57 h 57"/>
                  <a:gd name="T12" fmla="*/ 29 w 210"/>
                  <a:gd name="T13" fmla="*/ 57 h 57"/>
                  <a:gd name="T14" fmla="*/ 0 w 210"/>
                  <a:gd name="T1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57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97" y="0"/>
                      <a:pt x="210" y="13"/>
                      <a:pt x="210" y="28"/>
                    </a:cubicBezTo>
                    <a:cubicBezTo>
                      <a:pt x="210" y="44"/>
                      <a:pt x="197" y="57"/>
                      <a:pt x="181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13" y="57"/>
                      <a:pt x="0" y="44"/>
                      <a:pt x="0" y="28"/>
                    </a:cubicBezTo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30B97A-B61B-3D4F-827F-6AE5F57A3DE6}"/>
                  </a:ext>
                </a:extLst>
              </p:cNvPr>
              <p:cNvSpPr/>
              <p:nvPr/>
            </p:nvSpPr>
            <p:spPr bwMode="gray">
              <a:xfrm>
                <a:off x="1759636" y="2367857"/>
                <a:ext cx="137160" cy="137160"/>
              </a:xfrm>
              <a:prstGeom prst="rect">
                <a:avLst/>
              </a:prstGeom>
              <a:solidFill>
                <a:srgbClr val="008DB0"/>
              </a:solidFill>
              <a:ln w="3175">
                <a:solidFill>
                  <a:srgbClr val="008DB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471724D-C111-1B46-A370-D7BEB6072F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6714" y="1727400"/>
            <a:ext cx="653042" cy="905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49CD3C-1C50-0B4D-9BA3-300A886F73F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040" y="1518164"/>
            <a:ext cx="1559942" cy="1169958"/>
          </a:xfrm>
          <a:prstGeom prst="rect">
            <a:avLst/>
          </a:prstGeom>
        </p:spPr>
      </p:pic>
      <p:pic>
        <p:nvPicPr>
          <p:cNvPr id="27" name="pasted-image.tiff">
            <a:extLst>
              <a:ext uri="{FF2B5EF4-FFF2-40B4-BE49-F238E27FC236}">
                <a16:creationId xmlns:a16="http://schemas.microsoft.com/office/drawing/2014/main" id="{DDF6A96A-5336-7C46-9F99-6AEDC079E9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625" y="1962840"/>
            <a:ext cx="1142497" cy="746214"/>
          </a:xfrm>
          <a:prstGeom prst="rect">
            <a:avLst/>
          </a:prstGeom>
          <a:ln w="12700">
            <a:miter lim="400000"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588FD6-BA4D-C843-BA2A-2F98581BFF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763" y="1614771"/>
            <a:ext cx="1834595" cy="10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 Side Corner Rectangle 9">
            <a:extLst>
              <a:ext uri="{FF2B5EF4-FFF2-40B4-BE49-F238E27FC236}">
                <a16:creationId xmlns:a16="http://schemas.microsoft.com/office/drawing/2014/main" id="{F7C1343E-5099-473B-BF82-443CDB9EC232}"/>
              </a:ext>
            </a:extLst>
          </p:cNvPr>
          <p:cNvSpPr/>
          <p:nvPr/>
        </p:nvSpPr>
        <p:spPr>
          <a:xfrm rot="16200000" flipH="1">
            <a:off x="4136487" y="-3043560"/>
            <a:ext cx="3919024" cy="1219200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67">
              <a:solidFill>
                <a:srgbClr val="FFFFFF"/>
              </a:solidFill>
              <a:latin typeface="CiscoSansTT ExtraLigh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724FC2-E4C3-46D1-95FD-7A8C4B9BA217}"/>
              </a:ext>
            </a:extLst>
          </p:cNvPr>
          <p:cNvGrpSpPr/>
          <p:nvPr/>
        </p:nvGrpSpPr>
        <p:grpSpPr>
          <a:xfrm>
            <a:off x="11122706" y="1465431"/>
            <a:ext cx="1046671" cy="954207"/>
            <a:chOff x="8586001" y="3487095"/>
            <a:chExt cx="557998" cy="489215"/>
          </a:xfrm>
        </p:grpSpPr>
        <p:sp>
          <p:nvSpPr>
            <p:cNvPr id="27" name="Round Same Side Corner Rectangle 14">
              <a:extLst>
                <a:ext uri="{FF2B5EF4-FFF2-40B4-BE49-F238E27FC236}">
                  <a16:creationId xmlns:a16="http://schemas.microsoft.com/office/drawing/2014/main" id="{633127A8-F97C-4FB9-A3F4-C58B1166ED3E}"/>
                </a:ext>
              </a:extLst>
            </p:cNvPr>
            <p:cNvSpPr/>
            <p:nvPr/>
          </p:nvSpPr>
          <p:spPr>
            <a:xfrm rot="16200000" flipH="1">
              <a:off x="8620392" y="3452704"/>
              <a:ext cx="489215" cy="55799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FFFFFF"/>
                </a:solidFill>
                <a:latin typeface="CiscoSansTT ExtraLight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A24E00-E31E-4B58-8CE2-C816BEFB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9168" y="3543525"/>
              <a:ext cx="374594" cy="374593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3D4FA49-E6D2-4C9F-9711-5AE3DA1EF527}"/>
              </a:ext>
            </a:extLst>
          </p:cNvPr>
          <p:cNvSpPr/>
          <p:nvPr/>
        </p:nvSpPr>
        <p:spPr>
          <a:xfrm>
            <a:off x="0" y="6083685"/>
            <a:ext cx="12192000" cy="77431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826EE8-6DB2-44FF-801C-D8A98527F753}"/>
              </a:ext>
            </a:extLst>
          </p:cNvPr>
          <p:cNvGrpSpPr/>
          <p:nvPr/>
        </p:nvGrpSpPr>
        <p:grpSpPr>
          <a:xfrm>
            <a:off x="579392" y="5016097"/>
            <a:ext cx="4572000" cy="400110"/>
            <a:chOff x="767975" y="1998476"/>
            <a:chExt cx="4572000" cy="40011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F33171-A302-4ACB-A86B-E0AADB6F508A}"/>
                </a:ext>
              </a:extLst>
            </p:cNvPr>
            <p:cNvCxnSpPr/>
            <p:nvPr/>
          </p:nvCxnSpPr>
          <p:spPr>
            <a:xfrm>
              <a:off x="767975" y="2198531"/>
              <a:ext cx="4572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BA2890-2B2A-4C86-B7BB-306A4179CF6F}"/>
                </a:ext>
              </a:extLst>
            </p:cNvPr>
            <p:cNvSpPr txBox="1"/>
            <p:nvPr/>
          </p:nvSpPr>
          <p:spPr>
            <a:xfrm>
              <a:off x="2355964" y="1998476"/>
              <a:ext cx="1396023" cy="4001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000" b="1">
                  <a:solidFill>
                    <a:srgbClr val="005073"/>
                  </a:solidFill>
                  <a:latin typeface="CiscoSansTT ExtraLight"/>
                </a:rPr>
                <a:t>Add-ons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DFC927-55BD-47B0-95F4-FE5DF9374EAF}"/>
              </a:ext>
            </a:extLst>
          </p:cNvPr>
          <p:cNvSpPr txBox="1"/>
          <p:nvPr/>
        </p:nvSpPr>
        <p:spPr>
          <a:xfrm>
            <a:off x="579393" y="5357566"/>
            <a:ext cx="475643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Common area licenses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Webex Event Center (EC1000) a-la-carte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Webex Audio: BCCB, Int, Committed, Toll Free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Additional Webex Teams Message users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Device Registration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9F4AD2-B98B-4944-A1F2-82CD92B62CF9}"/>
              </a:ext>
            </a:extLst>
          </p:cNvPr>
          <p:cNvGrpSpPr/>
          <p:nvPr/>
        </p:nvGrpSpPr>
        <p:grpSpPr>
          <a:xfrm>
            <a:off x="6372496" y="5016101"/>
            <a:ext cx="4572000" cy="400110"/>
            <a:chOff x="6561079" y="1998476"/>
            <a:chExt cx="4572000" cy="4001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9EAB91-4D3C-4FED-A1E7-639A356B81C3}"/>
                </a:ext>
              </a:extLst>
            </p:cNvPr>
            <p:cNvCxnSpPr/>
            <p:nvPr/>
          </p:nvCxnSpPr>
          <p:spPr>
            <a:xfrm>
              <a:off x="6561079" y="2198531"/>
              <a:ext cx="4572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17E3D3-0403-476D-B57A-DFDE2E6B4386}"/>
                </a:ext>
              </a:extLst>
            </p:cNvPr>
            <p:cNvSpPr txBox="1"/>
            <p:nvPr/>
          </p:nvSpPr>
          <p:spPr>
            <a:xfrm>
              <a:off x="8152376" y="1998476"/>
              <a:ext cx="1389407" cy="40010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000" b="1">
                  <a:solidFill>
                    <a:srgbClr val="005073"/>
                  </a:solidFill>
                  <a:latin typeface="CiscoSansTT ExtraLight"/>
                </a:rPr>
                <a:t>Phase 2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C106E6-2F63-4BD9-802E-5F226D84DE2F}"/>
              </a:ext>
            </a:extLst>
          </p:cNvPr>
          <p:cNvSpPr txBox="1"/>
          <p:nvPr/>
        </p:nvSpPr>
        <p:spPr>
          <a:xfrm>
            <a:off x="6372496" y="5357564"/>
            <a:ext cx="5431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Webex Contact Center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Extended Security (Duo and Umbrella)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Additional geographies where Webex Calling is available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90000"/>
                    <a:lumOff val="10000"/>
                  </a:schemeClr>
                </a:solidFill>
                <a:latin typeface="CiscoSansTT ExtraLight"/>
              </a:rPr>
              <a:t>Public Sector version of bundle (under evaluation)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endParaRPr lang="en-US" sz="1600">
              <a:solidFill>
                <a:srgbClr val="282828"/>
              </a:solidFill>
              <a:latin typeface="CiscoSansTT Extra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BFD052-FA62-4E05-8F9B-2A9196CF8BE7}"/>
              </a:ext>
            </a:extLst>
          </p:cNvPr>
          <p:cNvSpPr txBox="1"/>
          <p:nvPr/>
        </p:nvSpPr>
        <p:spPr>
          <a:xfrm>
            <a:off x="657541" y="1094811"/>
            <a:ext cx="11146659" cy="3601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buClr>
                <a:srgbClr val="005073"/>
              </a:buClr>
            </a:pPr>
            <a:r>
              <a:rPr lang="en-US" sz="1867">
                <a:solidFill>
                  <a:srgbClr val="00B0F0"/>
                </a:solidFill>
                <a:latin typeface="CiscoSansTT ExtraLight"/>
              </a:rPr>
              <a:t>Separate Product Family for simplicity (A-WORK)</a:t>
            </a:r>
          </a:p>
          <a:p>
            <a:pPr defTabSz="914377">
              <a:buClr>
                <a:srgbClr val="005073"/>
              </a:buClr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Named user, cloud offer only</a:t>
            </a:r>
          </a:p>
          <a:p>
            <a:pPr defTabSz="914377">
              <a:buClr>
                <a:srgbClr val="005073"/>
              </a:buClr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Target market &lt;1,000 users, greenfield accounts.   Exception process for larger customers</a:t>
            </a:r>
          </a:p>
          <a:p>
            <a:pPr defTabSz="914377">
              <a:buClr>
                <a:srgbClr val="005073"/>
              </a:buClr>
            </a:pPr>
            <a:r>
              <a:rPr lang="en-US" sz="1600">
                <a:solidFill>
                  <a:srgbClr val="282828"/>
                </a:solidFill>
                <a:latin typeface="CiscoSansTT ExtraLight"/>
              </a:rPr>
              <a:t>US orderability launch (April 29) with additional geographies where Webex Calling is available to follow</a:t>
            </a:r>
            <a:endParaRPr lang="en-US" sz="1067">
              <a:solidFill>
                <a:srgbClr val="282828"/>
              </a:solidFill>
              <a:latin typeface="CiscoSansTT ExtraLight"/>
            </a:endParaRPr>
          </a:p>
          <a:p>
            <a:pPr defTabSz="914377">
              <a:buClr>
                <a:srgbClr val="005073"/>
              </a:buClr>
            </a:pPr>
            <a:endParaRPr lang="en-US" sz="1067">
              <a:solidFill>
                <a:srgbClr val="282828"/>
              </a:solidFill>
              <a:latin typeface="CiscoSansTT ExtraLight"/>
            </a:endParaRPr>
          </a:p>
          <a:p>
            <a:pPr defTabSz="914377">
              <a:buClr>
                <a:srgbClr val="005073"/>
              </a:buClr>
            </a:pPr>
            <a:r>
              <a:rPr lang="en-US" sz="1867">
                <a:solidFill>
                  <a:srgbClr val="00B0F0"/>
                </a:solidFill>
                <a:latin typeface="CiscoSansTT ExtraLight"/>
              </a:rPr>
              <a:t>Aggressive competitive pricing for </a:t>
            </a:r>
            <a:r>
              <a:rPr lang="en-US" sz="1867" err="1">
                <a:solidFill>
                  <a:srgbClr val="00B0F0"/>
                </a:solidFill>
                <a:latin typeface="CiscoSansTT ExtraLight"/>
              </a:rPr>
              <a:t>Webex</a:t>
            </a:r>
            <a:r>
              <a:rPr lang="en-US" sz="1867">
                <a:solidFill>
                  <a:srgbClr val="00B0F0"/>
                </a:solidFill>
                <a:latin typeface="CiscoSansTT ExtraLight"/>
              </a:rPr>
              <a:t> Calling and Webex Meetings bundle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67">
                <a:solidFill>
                  <a:srgbClr val="282828"/>
                </a:solidFill>
                <a:latin typeface="CiscoSansTT ExtraLight"/>
              </a:rPr>
              <a:t>Drive our single platform advantage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67">
                <a:solidFill>
                  <a:srgbClr val="282828"/>
                </a:solidFill>
                <a:latin typeface="CiscoSansTT ExtraLight"/>
              </a:rPr>
              <a:t>Bundled offer simplicity enables transactional velocity with simple quoting and ordering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67">
                <a:solidFill>
                  <a:srgbClr val="282828"/>
                </a:solidFill>
                <a:latin typeface="CiscoSansTT ExtraLight"/>
              </a:rPr>
              <a:t>Best price for partners up-front; no trade-in (purchase adjustment); not included in VIP. 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67">
                <a:solidFill>
                  <a:srgbClr val="282828"/>
                </a:solidFill>
                <a:latin typeface="CiscoSansTT ExtraLight"/>
              </a:rPr>
              <a:t>Partner differentiated pricing for hunting (fast turnaround, no AM approval required)</a:t>
            </a:r>
          </a:p>
          <a:p>
            <a:pPr marL="285744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67">
                <a:solidFill>
                  <a:srgbClr val="282828"/>
                </a:solidFill>
                <a:latin typeface="CiscoSansTT ExtraLight"/>
              </a:rPr>
              <a:t>Launching an adoption incentive plan through Lifecycle Advisor (validated by Webex Health score)</a:t>
            </a:r>
            <a:endParaRPr lang="en-US" sz="1067">
              <a:solidFill>
                <a:srgbClr val="282828"/>
              </a:solidFill>
              <a:latin typeface="CiscoSansTT ExtraLight"/>
            </a:endParaRPr>
          </a:p>
          <a:p>
            <a:pPr defTabSz="914377">
              <a:buClr>
                <a:srgbClr val="005073"/>
              </a:buClr>
            </a:pPr>
            <a:endParaRPr lang="en-US" sz="1067">
              <a:solidFill>
                <a:srgbClr val="282828"/>
              </a:solidFill>
              <a:latin typeface="CiscoSansTT ExtraLight"/>
            </a:endParaRPr>
          </a:p>
          <a:p>
            <a:pPr defTabSz="914377">
              <a:buClr>
                <a:srgbClr val="005073"/>
              </a:buClr>
            </a:pPr>
            <a:r>
              <a:rPr lang="en-US" sz="1867">
                <a:solidFill>
                  <a:srgbClr val="00B0F0"/>
                </a:solidFill>
                <a:latin typeface="CiscoSansTT ExtraLight"/>
              </a:rPr>
              <a:t>“Flex Up and Flex Down” - Flexible Consumption (utility) and Self-Service model:</a:t>
            </a:r>
          </a:p>
          <a:p>
            <a:pPr marL="280409" indent="-22859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67">
                <a:solidFill>
                  <a:srgbClr val="282828"/>
                </a:solidFill>
                <a:latin typeface="CiscoSansTT ExtraLight"/>
              </a:rPr>
              <a:t>Choose to pay for committed value subscription prepaid, annually or monthly</a:t>
            </a:r>
          </a:p>
          <a:p>
            <a:pPr marL="280409" indent="-285744" defTabSz="914377">
              <a:buClr>
                <a:srgbClr val="005073"/>
              </a:buClr>
              <a:buFont typeface="Arial" panose="020B0604020202020204" pitchFamily="34" charset="0"/>
              <a:buChar char="•"/>
            </a:pPr>
            <a:r>
              <a:rPr lang="en-US" sz="1467">
                <a:solidFill>
                  <a:srgbClr val="282828"/>
                </a:solidFill>
                <a:latin typeface="CiscoSansTT ExtraLight"/>
              </a:rPr>
              <a:t>New users can be provisioned by partner/customer and billed automatically; ’uncommitted’ users billed in arrears.</a:t>
            </a:r>
            <a:endParaRPr lang="en-US" sz="1600">
              <a:solidFill>
                <a:srgbClr val="282828"/>
              </a:solidFill>
              <a:latin typeface="CiscoSansTT ExtraLight"/>
            </a:endParaRPr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9E986AC3-607B-4B1F-B348-78226A614F96}"/>
              </a:ext>
            </a:extLst>
          </p:cNvPr>
          <p:cNvSpPr txBox="1">
            <a:spLocks/>
          </p:cNvSpPr>
          <p:nvPr/>
        </p:nvSpPr>
        <p:spPr bwMode="auto">
          <a:xfrm>
            <a:off x="437767" y="494811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96">
              <a:defRPr/>
            </a:pPr>
            <a:r>
              <a:rPr lang="en-US" sz="2400" i="1">
                <a:solidFill>
                  <a:srgbClr val="1E4471"/>
                </a:solidFill>
                <a:latin typeface="CiscoSansTT ExtraLight"/>
              </a:rPr>
              <a:t>Offer Details</a:t>
            </a: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D157E088-A3A8-4E25-AF58-7A080B41D08E}"/>
              </a:ext>
            </a:extLst>
          </p:cNvPr>
          <p:cNvSpPr txBox="1">
            <a:spLocks/>
          </p:cNvSpPr>
          <p:nvPr/>
        </p:nvSpPr>
        <p:spPr bwMode="auto">
          <a:xfrm>
            <a:off x="437767" y="128892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4196">
              <a:defRPr/>
            </a:pPr>
            <a:r>
              <a:rPr lang="en-US" sz="3200" err="1">
                <a:solidFill>
                  <a:srgbClr val="005073"/>
                </a:solidFill>
                <a:latin typeface="CiscoSansTT ExtraLight"/>
              </a:rPr>
              <a:t>Webex</a:t>
            </a:r>
            <a:r>
              <a:rPr lang="en-US" sz="3200">
                <a:solidFill>
                  <a:srgbClr val="005073"/>
                </a:solidFill>
                <a:latin typeface="CiscoSansTT ExtraLight"/>
              </a:rPr>
              <a:t> Work Bundle</a:t>
            </a:r>
          </a:p>
        </p:txBody>
      </p:sp>
      <p:sp>
        <p:nvSpPr>
          <p:cNvPr id="40" name="Round Same Side Corner Rectangle 14">
            <a:extLst>
              <a:ext uri="{FF2B5EF4-FFF2-40B4-BE49-F238E27FC236}">
                <a16:creationId xmlns:a16="http://schemas.microsoft.com/office/drawing/2014/main" id="{25FB0042-7DDF-4728-BABE-383BD6205EF8}"/>
              </a:ext>
            </a:extLst>
          </p:cNvPr>
          <p:cNvSpPr/>
          <p:nvPr/>
        </p:nvSpPr>
        <p:spPr>
          <a:xfrm rot="16200000" flipH="1">
            <a:off x="11175937" y="2468385"/>
            <a:ext cx="954207" cy="10466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67">
              <a:solidFill>
                <a:srgbClr val="FFFFFF"/>
              </a:solidFill>
              <a:latin typeface="CiscoSansTT ExtraLigh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E455CE7-E2B1-46FB-BFEA-8C762BC849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5701" y="2613032"/>
            <a:ext cx="731520" cy="73152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Round Same Side Corner Rectangle 14">
            <a:extLst>
              <a:ext uri="{FF2B5EF4-FFF2-40B4-BE49-F238E27FC236}">
                <a16:creationId xmlns:a16="http://schemas.microsoft.com/office/drawing/2014/main" id="{487FB60F-3C44-4A28-ADDE-4597BE1338A9}"/>
              </a:ext>
            </a:extLst>
          </p:cNvPr>
          <p:cNvSpPr/>
          <p:nvPr/>
        </p:nvSpPr>
        <p:spPr>
          <a:xfrm rot="16200000" flipH="1">
            <a:off x="11168935" y="3547337"/>
            <a:ext cx="954207" cy="104667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67">
              <a:solidFill>
                <a:srgbClr val="FFFFFF"/>
              </a:solidFill>
              <a:latin typeface="CiscoSansTT ExtraLigh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9374A72-3487-4267-9676-2DFBB1D83E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1559" y="3680620"/>
            <a:ext cx="731520" cy="73152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3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0370-D59C-457C-A0F8-37D7A53C4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100" err="1"/>
              <a:t>Webex</a:t>
            </a:r>
            <a:r>
              <a:rPr lang="en-US" sz="6100"/>
              <a:t> Work Bundle Discount Structure</a:t>
            </a:r>
            <a:br>
              <a:rPr lang="en-US" sz="6100"/>
            </a:br>
            <a:endParaRPr lang="en-US" sz="6100"/>
          </a:p>
        </p:txBody>
      </p:sp>
    </p:spTree>
    <p:extLst>
      <p:ext uri="{BB962C8B-B14F-4D97-AF65-F5344CB8AC3E}">
        <p14:creationId xmlns:p14="http://schemas.microsoft.com/office/powerpoint/2010/main" val="22789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264123"/>
            <a:ext cx="11127317" cy="975783"/>
          </a:xfrm>
        </p:spPr>
        <p:txBody>
          <a:bodyPr/>
          <a:lstStyle/>
          <a:p>
            <a:r>
              <a:rPr lang="it-IT" err="1"/>
              <a:t>Webex</a:t>
            </a:r>
            <a:r>
              <a:rPr lang="it-IT"/>
              <a:t> Work Bundle – US Discount </a:t>
            </a:r>
            <a:r>
              <a:rPr lang="it-IT" err="1"/>
              <a:t>Structure</a:t>
            </a: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>
            <a:off x="947420" y="1397920"/>
            <a:ext cx="2316480" cy="609600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60943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Work Bundle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7420" y="4518698"/>
            <a:ext cx="231648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>
                <a:solidFill>
                  <a:schemeClr val="bg2"/>
                </a:solidFill>
              </a:rPr>
              <a:t>Partner Standard Discount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47420" y="3911444"/>
            <a:ext cx="231648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33"/>
            <a:r>
              <a:rPr lang="en-US" sz="1867" b="1">
                <a:solidFill>
                  <a:srgbClr val="005073"/>
                </a:solidFill>
                <a:latin typeface="+mj-lt"/>
                <a:ea typeface="ＭＳ Ｐゴシック" pitchFamily="34" charset="-128"/>
              </a:rPr>
              <a:t>Up to 20% </a:t>
            </a:r>
          </a:p>
        </p:txBody>
      </p:sp>
      <p:sp>
        <p:nvSpPr>
          <p:cNvPr id="18" name="Round Same Side Corner Rectangle 17"/>
          <p:cNvSpPr/>
          <p:nvPr/>
        </p:nvSpPr>
        <p:spPr>
          <a:xfrm>
            <a:off x="3747315" y="1383079"/>
            <a:ext cx="2348685" cy="6096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609433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49FD9"/>
                </a:solidFill>
                <a:latin typeface="+mj-lt"/>
                <a:ea typeface="ＭＳ Ｐゴシック" pitchFamily="34" charset="-128"/>
              </a:rPr>
              <a:t>Work Bundle with OIP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79520" y="3609378"/>
            <a:ext cx="2316480" cy="548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>
                <a:solidFill>
                  <a:schemeClr val="bg2"/>
                </a:solidFill>
              </a:rPr>
              <a:t>Hunting/Teaming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47315" y="2923791"/>
            <a:ext cx="231648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33"/>
            <a:r>
              <a:rPr lang="en-US" sz="1867" b="1">
                <a:solidFill>
                  <a:srgbClr val="005073"/>
                </a:solidFill>
                <a:latin typeface="+mj-lt"/>
                <a:ea typeface="ＭＳ Ｐゴシック" pitchFamily="34" charset="-128"/>
              </a:rPr>
              <a:t>Up to 30%**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489889" y="2015066"/>
            <a:ext cx="596762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10071" y="2015066"/>
            <a:ext cx="2316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0252" y="2015066"/>
            <a:ext cx="231648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F9846D-CB0A-4A9D-8A71-C8AE987BEC85}"/>
              </a:ext>
            </a:extLst>
          </p:cNvPr>
          <p:cNvSpPr txBox="1"/>
          <p:nvPr/>
        </p:nvSpPr>
        <p:spPr>
          <a:xfrm>
            <a:off x="850900" y="5847980"/>
            <a:ext cx="482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*** US Discounts shown.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3D9CD1-9292-604F-B328-9409CE9A6B28}"/>
              </a:ext>
            </a:extLst>
          </p:cNvPr>
          <p:cNvSpPr/>
          <p:nvPr/>
        </p:nvSpPr>
        <p:spPr>
          <a:xfrm>
            <a:off x="10856080" y="4374519"/>
            <a:ext cx="720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>
                <a:solidFill>
                  <a:srgbClr val="005073"/>
                </a:solidFill>
                <a:ea typeface="ＭＳ Ｐゴシック" pitchFamily="34" charset="-128"/>
              </a:rPr>
              <a:t> </a:t>
            </a:r>
            <a:r>
              <a:rPr lang="en-US" sz="2400" b="1">
                <a:solidFill>
                  <a:srgbClr val="005073"/>
                </a:solidFill>
                <a:ea typeface="ＭＳ Ｐゴシック" pitchFamily="34" charset="-128"/>
              </a:rPr>
              <a:t> </a:t>
            </a:r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EA3C88-4424-FD47-A050-7DFAA244D892}"/>
              </a:ext>
            </a:extLst>
          </p:cNvPr>
          <p:cNvSpPr txBox="1"/>
          <p:nvPr/>
        </p:nvSpPr>
        <p:spPr>
          <a:xfrm>
            <a:off x="7080700" y="4218106"/>
            <a:ext cx="4280165" cy="177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CAB15"/>
                </a:solidFill>
              </a:rPr>
              <a:t>Starting at </a:t>
            </a:r>
            <a:r>
              <a:rPr lang="en-US" sz="4267" b="1">
                <a:solidFill>
                  <a:srgbClr val="FCAB15"/>
                </a:solidFill>
              </a:rPr>
              <a:t>$19.95 </a:t>
            </a:r>
            <a:r>
              <a:rPr lang="en-US" sz="2400" b="1">
                <a:solidFill>
                  <a:srgbClr val="FCAB15"/>
                </a:solidFill>
              </a:rPr>
              <a:t> user / month </a:t>
            </a:r>
            <a:endParaRPr lang="en-US" sz="3200" b="1">
              <a:solidFill>
                <a:srgbClr val="FCAB15"/>
              </a:solidFill>
            </a:endParaRPr>
          </a:p>
          <a:p>
            <a:pPr algn="ctr"/>
            <a:r>
              <a:rPr lang="en-US" sz="1867" b="1">
                <a:solidFill>
                  <a:srgbClr val="FCAB15"/>
                </a:solidFill>
              </a:rPr>
              <a:t>+ PSTN Access</a:t>
            </a:r>
          </a:p>
          <a:p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B9A335-7BE5-024D-A1F5-221D8F6914CF}"/>
              </a:ext>
            </a:extLst>
          </p:cNvPr>
          <p:cNvSpPr txBox="1"/>
          <p:nvPr/>
        </p:nvSpPr>
        <p:spPr>
          <a:xfrm>
            <a:off x="7499800" y="3938737"/>
            <a:ext cx="349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Cisco Suggested Price*</a:t>
            </a:r>
          </a:p>
          <a:p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9B3C1-34DE-5C4E-AE04-24B0B4A37B77}"/>
              </a:ext>
            </a:extLst>
          </p:cNvPr>
          <p:cNvSpPr/>
          <p:nvPr/>
        </p:nvSpPr>
        <p:spPr>
          <a:xfrm>
            <a:off x="3779520" y="4503309"/>
            <a:ext cx="2316480" cy="548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>
                <a:solidFill>
                  <a:schemeClr val="bg2"/>
                </a:solidFill>
              </a:rPr>
              <a:t>Partner Standard Discount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1A698E-2F5F-354E-A48B-38A07A578E77}"/>
              </a:ext>
            </a:extLst>
          </p:cNvPr>
          <p:cNvSpPr txBox="1"/>
          <p:nvPr/>
        </p:nvSpPr>
        <p:spPr>
          <a:xfrm>
            <a:off x="6883930" y="2196630"/>
            <a:ext cx="4673704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Partner Price (With OIP): </a:t>
            </a:r>
          </a:p>
          <a:p>
            <a:pPr algn="ctr" defTabSz="914377"/>
            <a:r>
              <a:rPr lang="en-US" sz="4267" b="1">
                <a:solidFill>
                  <a:srgbClr val="FCAB15"/>
                </a:solidFill>
              </a:rPr>
              <a:t>$14.95 </a:t>
            </a:r>
            <a:r>
              <a:rPr lang="en-US" sz="2800" b="1">
                <a:solidFill>
                  <a:srgbClr val="FCAB15"/>
                </a:solidFill>
              </a:rPr>
              <a:t>/ user / month</a:t>
            </a:r>
            <a:endParaRPr lang="en-US" sz="3200" b="1">
              <a:solidFill>
                <a:srgbClr val="FCAB1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3F7E1-3A64-5B42-8087-952E29AA4487}"/>
              </a:ext>
            </a:extLst>
          </p:cNvPr>
          <p:cNvSpPr txBox="1"/>
          <p:nvPr/>
        </p:nvSpPr>
        <p:spPr>
          <a:xfrm>
            <a:off x="7080700" y="6297133"/>
            <a:ext cx="543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solidFill>
                  <a:schemeClr val="bg1"/>
                </a:solidFill>
              </a:rPr>
              <a:t>*Final price may vary. Final price set by Cisco Partner</a:t>
            </a:r>
          </a:p>
          <a:p>
            <a:r>
              <a:rPr lang="en-US" sz="1200" i="1">
                <a:solidFill>
                  <a:schemeClr val="bg1"/>
                </a:solidFill>
              </a:rPr>
              <a:t>End Customer Prices shown is with partner hunting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573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4_Blue theme 2015 16x9">
  <a:themeElements>
    <a:clrScheme name="Cisco Core Palette_2019_default">
      <a:dk1>
        <a:srgbClr val="282828"/>
      </a:dk1>
      <a:lt1>
        <a:srgbClr val="0D274D"/>
      </a:lt1>
      <a:dk2>
        <a:srgbClr val="1E4471"/>
      </a:dk2>
      <a:lt2>
        <a:srgbClr val="FFFFFF"/>
      </a:lt2>
      <a:accent1>
        <a:srgbClr val="00BCEB"/>
      </a:accent1>
      <a:accent2>
        <a:srgbClr val="6EBE4A"/>
      </a:accent2>
      <a:accent3>
        <a:srgbClr val="1E4471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5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4.xml><?xml version="1.0" encoding="utf-8"?>
<a:theme xmlns:a="http://schemas.openxmlformats.org/drawingml/2006/main" name="Default Theme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DD8D03F5-2310-43B9-B9A8-3D0363CDB634}" vid="{9E482327-3956-4C70-8F3C-E192A2E703B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B6ACBE302154B82DF65F40B5E7ADC" ma:contentTypeVersion="12" ma:contentTypeDescription="Create a new document." ma:contentTypeScope="" ma:versionID="75a2b5dd7105e611897f5198aead5cae">
  <xsd:schema xmlns:xsd="http://www.w3.org/2001/XMLSchema" xmlns:xs="http://www.w3.org/2001/XMLSchema" xmlns:p="http://schemas.microsoft.com/office/2006/metadata/properties" xmlns:ns2="ac78fc26-df49-4162-a37e-0883ae1b7a20" xmlns:ns3="2f427587-a125-4cb4-8336-437ea8d387a1" targetNamespace="http://schemas.microsoft.com/office/2006/metadata/properties" ma:root="true" ma:fieldsID="00a9bf092a346d2f6b4176bec4ec3ce6" ns2:_="" ns3:_="">
    <xsd:import namespace="ac78fc26-df49-4162-a37e-0883ae1b7a20"/>
    <xsd:import namespace="2f427587-a125-4cb4-8336-437ea8d38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8fc26-df49-4162-a37e-0883ae1b7a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27587-a125-4cb4-8336-437ea8d38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427587-a125-4cb4-8336-437ea8d387a1">
      <UserInfo>
        <DisplayName>Sylvia Weiser (syweiser)</DisplayName>
        <AccountId>75</AccountId>
        <AccountType/>
      </UserInfo>
      <UserInfo>
        <DisplayName>Julia Xu (juliaxu)</DisplayName>
        <AccountId>262</AccountId>
        <AccountType/>
      </UserInfo>
      <UserInfo>
        <DisplayName>Allie Goldfein (agoldfei)</DisplayName>
        <AccountId>27</AccountId>
        <AccountType/>
      </UserInfo>
      <UserInfo>
        <DisplayName>Christian Phillips (chrphil2)</DisplayName>
        <AccountId>238</AccountId>
        <AccountType/>
      </UserInfo>
      <UserInfo>
        <DisplayName>Jean Rosauer (jearosau)</DisplayName>
        <AccountId>247</AccountId>
        <AccountType/>
      </UserInfo>
      <UserInfo>
        <DisplayName>Hinde Aboulainine (hkulik)</DisplayName>
        <AccountId>272</AccountId>
        <AccountType/>
      </UserInfo>
      <UserInfo>
        <DisplayName>Hanh Tran (hantran)</DisplayName>
        <AccountId>273</AccountId>
        <AccountType/>
      </UserInfo>
      <UserInfo>
        <DisplayName>Marc Ayres (mayres)</DisplayName>
        <AccountId>274</AccountId>
        <AccountType/>
      </UserInfo>
      <UserInfo>
        <DisplayName>Dyan Collins (dpgray)</DisplayName>
        <AccountId>275</AccountId>
        <AccountType/>
      </UserInfo>
      <UserInfo>
        <DisplayName>Lydia Wilkins (lywilkin)</DisplayName>
        <AccountId>151</AccountId>
        <AccountType/>
      </UserInfo>
      <UserInfo>
        <DisplayName>Kurt Nebel (kunebel)</DisplayName>
        <AccountId>276</AccountId>
        <AccountType/>
      </UserInfo>
      <UserInfo>
        <DisplayName>Sarah Cartwright (sacartwr)</DisplayName>
        <AccountId>277</AccountId>
        <AccountType/>
      </UserInfo>
      <UserInfo>
        <DisplayName>Mike O'Flynn (moflynn)</DisplayName>
        <AccountId>280</AccountId>
        <AccountType/>
      </UserInfo>
      <UserInfo>
        <DisplayName>Rob Stutz (rostutz)</DisplayName>
        <AccountId>312</AccountId>
        <AccountType/>
      </UserInfo>
      <UserInfo>
        <DisplayName>Andy Johnston (andyjoh)</DisplayName>
        <AccountId>313</AccountId>
        <AccountType/>
      </UserInfo>
      <UserInfo>
        <DisplayName>Derek Gleich (degleich)</DisplayName>
        <AccountId>344</AccountId>
        <AccountType/>
      </UserInfo>
      <UserInfo>
        <DisplayName>Molita Sorishochamaki (msorisho)</DisplayName>
        <AccountId>345</AccountId>
        <AccountType/>
      </UserInfo>
      <UserInfo>
        <DisplayName>Rachel Macik (rmacik)</DisplayName>
        <AccountId>309</AccountId>
        <AccountType/>
      </UserInfo>
    </SharedWithUsers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20CC88-04DB-400D-98C5-17EA467E2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E6BDBC-A87A-42EE-9055-B130774071F2}"/>
</file>

<file path=customXml/itemProps3.xml><?xml version="1.0" encoding="utf-8"?>
<ds:datastoreItem xmlns:ds="http://schemas.openxmlformats.org/officeDocument/2006/customXml" ds:itemID="{8CE5ACC6-238F-4AEE-A91B-3F2652EBC5EE}">
  <ds:schemaRefs>
    <ds:schemaRef ds:uri="http://schemas.microsoft.com/office/2006/metadata/properties"/>
    <ds:schemaRef ds:uri="http://schemas.microsoft.com/office/infopath/2007/PartnerControls"/>
    <ds:schemaRef ds:uri="159e28cf-44ef-41b1-8100-db5d07cf2e31"/>
    <ds:schemaRef ds:uri="5ed839e1-8824-4397-8ad9-2738f482ddf8"/>
  </ds:schemaRefs>
</ds:datastoreItem>
</file>

<file path=customXml/itemProps4.xml><?xml version="1.0" encoding="utf-8"?>
<ds:datastoreItem xmlns:ds="http://schemas.openxmlformats.org/officeDocument/2006/customXml" ds:itemID="{61533E9B-CD13-4774-977F-AB66061EB1F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1909</Words>
  <Application>Microsoft Office PowerPoint</Application>
  <PresentationFormat>Widescreen</PresentationFormat>
  <Paragraphs>428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CiscoSansTT</vt:lpstr>
      <vt:lpstr>CiscoSansTT ExtraLight</vt:lpstr>
      <vt:lpstr>CiscoSansTT Light</vt:lpstr>
      <vt:lpstr>CiscoSansTT Thin</vt:lpstr>
      <vt:lpstr>Helvetica Neue</vt:lpstr>
      <vt:lpstr>Segoe UI</vt:lpstr>
      <vt:lpstr>Tipo de letra del sistema Fina</vt:lpstr>
      <vt:lpstr>Wingdings</vt:lpstr>
      <vt:lpstr>2_Blue theme 2015 16x9</vt:lpstr>
      <vt:lpstr>4_Blue theme 2015 16x9</vt:lpstr>
      <vt:lpstr>5_Blue theme 2015 16x9</vt:lpstr>
      <vt:lpstr>Default Theme</vt:lpstr>
      <vt:lpstr>PowerPoint Presentation</vt:lpstr>
      <vt:lpstr>PowerPoint Presentation</vt:lpstr>
      <vt:lpstr>PowerPoint Presentation</vt:lpstr>
      <vt:lpstr>PowerPoint Presentation</vt:lpstr>
      <vt:lpstr>Webex Work Bundle: Customer Scenarios</vt:lpstr>
      <vt:lpstr>Webex Work Bundle: Expand the Opportunity !</vt:lpstr>
      <vt:lpstr>PowerPoint Presentation</vt:lpstr>
      <vt:lpstr>Webex Work Bundle Discount Structure </vt:lpstr>
      <vt:lpstr>Webex Work Bundle – US Discount Structure</vt:lpstr>
      <vt:lpstr>PowerPoint Presentation</vt:lpstr>
      <vt:lpstr>PowerPoint Presentation</vt:lpstr>
      <vt:lpstr>PowerPoint Presentation</vt:lpstr>
      <vt:lpstr>Introducing Utility Billing  for Webex Work Bundle </vt:lpstr>
      <vt:lpstr>Partner Selling Requirements and Incentive Program </vt:lpstr>
      <vt:lpstr>How to start down a path to more profitability</vt:lpstr>
      <vt:lpstr>How to start down a path to more profitability</vt:lpstr>
      <vt:lpstr>Why a Lifecycle-First Approach?</vt:lpstr>
      <vt:lpstr>Lifecycle Incentive Program Adopt Incentive </vt:lpstr>
      <vt:lpstr>Earn Adoption Incentive with Webex Work</vt:lpstr>
      <vt:lpstr>Webex Adoption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Swenson</dc:creator>
  <cp:lastModifiedBy>Rajendran Doddi Dayalan -X (rdoddida - RR DONNELLEY RECEIVABLES INC at Cisco)</cp:lastModifiedBy>
  <cp:revision>3</cp:revision>
  <dcterms:created xsi:type="dcterms:W3CDTF">2019-07-11T19:52:31Z</dcterms:created>
  <dcterms:modified xsi:type="dcterms:W3CDTF">2020-04-29T18:21:33Z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0x01010089CB6ACBE302154B82DF65F40B5E7ADC</vt:lpwstr>
  </property>
  <property fmtid="{D5CDD505-2E9C-101B-9397-08002B2CF9AE}" pid="3" name="_dlc_DocIdItemGuid">
    <vt:lpwstr>ec0669aa-672c-4074-ad9c-7ae7a667d6d3</vt:lpwstr>
  </property>
</Properties>
</file>