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3" r:id="rId4"/>
    <p:sldMasterId id="2147483660" r:id="rId5"/>
    <p:sldMasterId id="2147483697" r:id="rId6"/>
    <p:sldMasterId id="2147483739" r:id="rId7"/>
    <p:sldMasterId id="2147483781" r:id="rId8"/>
    <p:sldMasterId id="2147483809" r:id="rId9"/>
  </p:sldMasterIdLst>
  <p:notesMasterIdLst>
    <p:notesMasterId r:id="rId46"/>
  </p:notesMasterIdLst>
  <p:sldIdLst>
    <p:sldId id="1991016035" r:id="rId10"/>
    <p:sldId id="2132735650" r:id="rId11"/>
    <p:sldId id="2132735649" r:id="rId12"/>
    <p:sldId id="2132735663" r:id="rId13"/>
    <p:sldId id="2076137469" r:id="rId14"/>
    <p:sldId id="2132735652" r:id="rId15"/>
    <p:sldId id="2132735657" r:id="rId16"/>
    <p:sldId id="2132735653" r:id="rId17"/>
    <p:sldId id="2076137448" r:id="rId18"/>
    <p:sldId id="2132735655" r:id="rId19"/>
    <p:sldId id="2132735647" r:id="rId20"/>
    <p:sldId id="1979421984" r:id="rId21"/>
    <p:sldId id="2132735656" r:id="rId22"/>
    <p:sldId id="2076137449" r:id="rId23"/>
    <p:sldId id="2132735642" r:id="rId24"/>
    <p:sldId id="2132735659" r:id="rId25"/>
    <p:sldId id="1016" r:id="rId26"/>
    <p:sldId id="5934" r:id="rId27"/>
    <p:sldId id="5975" r:id="rId28"/>
    <p:sldId id="1991016226" r:id="rId29"/>
    <p:sldId id="1991016216" r:id="rId30"/>
    <p:sldId id="2132735662" r:id="rId31"/>
    <p:sldId id="2132735658" r:id="rId32"/>
    <p:sldId id="550144217" r:id="rId33"/>
    <p:sldId id="550144200" r:id="rId34"/>
    <p:sldId id="496" r:id="rId35"/>
    <p:sldId id="2132735660" r:id="rId36"/>
    <p:sldId id="2132735661" r:id="rId37"/>
    <p:sldId id="550144365" r:id="rId38"/>
    <p:sldId id="2132735645" r:id="rId39"/>
    <p:sldId id="2132735664" r:id="rId40"/>
    <p:sldId id="550143836" r:id="rId41"/>
    <p:sldId id="550143442" r:id="rId42"/>
    <p:sldId id="6079" r:id="rId43"/>
    <p:sldId id="6077" r:id="rId44"/>
    <p:sldId id="199101623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1918C2-AB51-5C40-9D2D-A217FAA629E9}">
          <p14:sldIdLst>
            <p14:sldId id="1991016035"/>
            <p14:sldId id="2132735650"/>
            <p14:sldId id="2132735649"/>
            <p14:sldId id="2132735663"/>
            <p14:sldId id="2076137469"/>
            <p14:sldId id="2132735652"/>
            <p14:sldId id="2132735657"/>
            <p14:sldId id="2132735653"/>
            <p14:sldId id="2076137448"/>
            <p14:sldId id="2132735655"/>
            <p14:sldId id="2132735647"/>
            <p14:sldId id="1979421984"/>
            <p14:sldId id="2132735656"/>
            <p14:sldId id="2076137449"/>
            <p14:sldId id="2132735642"/>
            <p14:sldId id="2132735659"/>
            <p14:sldId id="1016"/>
            <p14:sldId id="5934"/>
            <p14:sldId id="5975"/>
            <p14:sldId id="1991016226"/>
            <p14:sldId id="1991016216"/>
            <p14:sldId id="2132735662"/>
            <p14:sldId id="2132735658"/>
            <p14:sldId id="550144217"/>
            <p14:sldId id="550144200"/>
            <p14:sldId id="496"/>
            <p14:sldId id="2132735660"/>
            <p14:sldId id="2132735661"/>
            <p14:sldId id="550144365"/>
            <p14:sldId id="2132735645"/>
            <p14:sldId id="2132735664"/>
            <p14:sldId id="550143836"/>
            <p14:sldId id="550143442"/>
            <p14:sldId id="6079"/>
            <p14:sldId id="6077"/>
            <p14:sldId id="1991016239"/>
          </p14:sldIdLst>
        </p14:section>
        <p14:section name="Backup" id="{9E62693A-A07C-2946-B17B-32D1AD342B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enay Godshall (cgodshal)" initials="CG(" lastIdx="1" clrIdx="0">
    <p:extLst>
      <p:ext uri="{19B8F6BF-5375-455C-9EA6-DF929625EA0E}">
        <p15:presenceInfo xmlns:p15="http://schemas.microsoft.com/office/powerpoint/2012/main" userId="S::cgodshal@cisco.com::342581a9-be68-48e2-b084-8fa96b72fe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7D3B7-F2D4-4C30-A8E7-3B5E9C5C5521}" v="1322" dt="2020-04-07T17:34:44.142"/>
    <p1510:client id="{14BDCB3F-0749-4488-BFA2-EC687AA201C3}" v="65" dt="2020-04-07T14:54:15.333"/>
    <p1510:client id="{2396AB29-F683-405A-A7AD-3B6805D9E1AF}" v="198" dt="2020-04-07T21:49:34.897"/>
    <p1510:client id="{3F1E7844-6418-BB48-AB4C-CED5DAE985DC}" v="251" dt="2020-04-07T15:18:18.034"/>
    <p1510:client id="{587F58CB-AC78-5C4F-A311-D34FD89CB9CD}" v="109" dt="2020-04-07T21:10:56.305"/>
    <p1510:client id="{7EC3495A-309D-6646-AF88-99EE0CF685E5}" v="880" dt="2020-04-07T20:44:36.408"/>
    <p1510:client id="{CFEC1C55-AB79-804C-9B8B-52E64E24E163}" v="474" dt="2020-04-07T22:09:22.397"/>
    <p1510:client id="{DE4D3835-B10F-A944-C349-04520EC4DDF5}" v="5" dt="2020-04-07T21:23:50.664"/>
    <p1510:client id="{FBF48832-ED24-E739-A430-542C0C1F0785}" v="19" dt="2020-04-07T21:43:48.828"/>
    <p1510:client id="{FC22AD5A-7CC9-3C44-9268-20F1CB19F952}" v="555" dt="2020-04-07T16:29:12.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p:restoredTop sz="94694"/>
  </p:normalViewPr>
  <p:slideViewPr>
    <p:cSldViewPr snapToGrid="0" snapToObjects="1">
      <p:cViewPr varScale="1">
        <p:scale>
          <a:sx n="117" d="100"/>
          <a:sy n="117" d="100"/>
        </p:scale>
        <p:origin x="10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6AA921-0C68-8742-BB75-7BF092813648}"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US"/>
        </a:p>
      </dgm:t>
    </dgm:pt>
    <dgm:pt modelId="{8A7DE776-261B-3148-BC63-9CCD6B67C4EE}">
      <dgm:prSet/>
      <dgm:spPr/>
      <dgm:t>
        <a:bodyPr/>
        <a:lstStyle/>
        <a:p>
          <a:endParaRPr lang="en-US"/>
        </a:p>
      </dgm:t>
    </dgm:pt>
    <dgm:pt modelId="{1F07627B-154D-A24E-ABCA-67D3ECDBD4A8}" type="parTrans" cxnId="{775684E3-C8B4-D145-B28E-51E74C8A6E18}">
      <dgm:prSet/>
      <dgm:spPr/>
      <dgm:t>
        <a:bodyPr/>
        <a:lstStyle/>
        <a:p>
          <a:endParaRPr lang="en-US"/>
        </a:p>
      </dgm:t>
    </dgm:pt>
    <dgm:pt modelId="{406F52B7-C7CD-4846-B4F4-960D79BE2954}" type="sibTrans" cxnId="{775684E3-C8B4-D145-B28E-51E74C8A6E18}">
      <dgm:prSet/>
      <dgm:spPr/>
      <dgm:t>
        <a:bodyPr/>
        <a:lstStyle/>
        <a:p>
          <a:endParaRPr lang="en-US"/>
        </a:p>
      </dgm:t>
    </dgm:pt>
    <dgm:pt modelId="{AA84F3CF-0E69-8943-AA1A-1001CF751359}">
      <dgm:prSet phldrT="[Text]" phldr="1"/>
      <dgm:spPr/>
      <dgm:t>
        <a:bodyPr/>
        <a:lstStyle/>
        <a:p>
          <a:endParaRPr lang="en-US">
            <a:solidFill>
              <a:schemeClr val="bg2"/>
            </a:solidFill>
          </a:endParaRPr>
        </a:p>
      </dgm:t>
    </dgm:pt>
    <dgm:pt modelId="{F4B826B7-D35A-BA49-9587-BBFE98677B08}" type="parTrans" cxnId="{5FA57C90-E5CA-DD4E-A6F6-A7AD2AB3490B}">
      <dgm:prSet/>
      <dgm:spPr/>
      <dgm:t>
        <a:bodyPr/>
        <a:lstStyle/>
        <a:p>
          <a:endParaRPr lang="en-US"/>
        </a:p>
      </dgm:t>
    </dgm:pt>
    <dgm:pt modelId="{62772D26-C20B-4947-A620-47DC6A36DE41}" type="sibTrans" cxnId="{5FA57C90-E5CA-DD4E-A6F6-A7AD2AB3490B}">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914666D7-2A3F-0142-9596-6A8C9E535CD0}">
      <dgm:prSet phldrT="[Text]" phldr="1"/>
      <dgm:spPr/>
      <dgm:t>
        <a:bodyPr/>
        <a:lstStyle/>
        <a:p>
          <a:endParaRPr lang="en-US">
            <a:solidFill>
              <a:schemeClr val="bg2"/>
            </a:solidFill>
          </a:endParaRPr>
        </a:p>
      </dgm:t>
    </dgm:pt>
    <dgm:pt modelId="{E9FE2CEF-2482-904C-AB81-C13D36F0F4CB}" type="parTrans" cxnId="{1354896B-78BC-C847-BDA4-C9C1B3B620FC}">
      <dgm:prSet/>
      <dgm:spPr/>
      <dgm:t>
        <a:bodyPr/>
        <a:lstStyle/>
        <a:p>
          <a:endParaRPr lang="en-US"/>
        </a:p>
      </dgm:t>
    </dgm:pt>
    <dgm:pt modelId="{BC4F6CD7-9B28-BF4F-9401-CD3E44AA7CE4}" type="sibTrans" cxnId="{1354896B-78BC-C847-BDA4-C9C1B3B620FC}">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E104F284-4AE8-A645-8DF7-94CBCE8206BC}">
      <dgm:prSet phldrT="[Text]" phldr="1"/>
      <dgm:spPr/>
      <dgm:t>
        <a:bodyPr/>
        <a:lstStyle/>
        <a:p>
          <a:endParaRPr lang="en-US">
            <a:solidFill>
              <a:schemeClr val="bg2"/>
            </a:solidFill>
          </a:endParaRPr>
        </a:p>
      </dgm:t>
    </dgm:pt>
    <dgm:pt modelId="{8560182D-DF74-094B-97C1-03223A78F584}" type="sibTrans" cxnId="{2C48DB6E-A88F-AD43-8E04-879363FA1624}">
      <dgm:prSet/>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endParaRPr lang="en-US"/>
        </a:p>
      </dgm:t>
    </dgm:pt>
    <dgm:pt modelId="{C7BAD2F3-F780-7044-BD57-9D80B7D785AD}" type="parTrans" cxnId="{2C48DB6E-A88F-AD43-8E04-879363FA1624}">
      <dgm:prSet/>
      <dgm:spPr/>
      <dgm:t>
        <a:bodyPr/>
        <a:lstStyle/>
        <a:p>
          <a:endParaRPr lang="en-US"/>
        </a:p>
      </dgm:t>
    </dgm:pt>
    <dgm:pt modelId="{32170A7C-EA78-D345-9732-6CF4AB653019}" type="pres">
      <dgm:prSet presAssocID="{316AA921-0C68-8742-BB75-7BF092813648}" presName="Name0" presStyleCnt="0">
        <dgm:presLayoutVars>
          <dgm:chMax val="7"/>
          <dgm:chPref val="7"/>
          <dgm:dir/>
        </dgm:presLayoutVars>
      </dgm:prSet>
      <dgm:spPr/>
    </dgm:pt>
    <dgm:pt modelId="{EFB3B22A-72EE-5445-AF6F-5F7A91063412}" type="pres">
      <dgm:prSet presAssocID="{316AA921-0C68-8742-BB75-7BF092813648}" presName="Name1" presStyleCnt="0"/>
      <dgm:spPr/>
    </dgm:pt>
    <dgm:pt modelId="{4E14B82E-650A-8844-981A-061828636997}" type="pres">
      <dgm:prSet presAssocID="{406F52B7-C7CD-4846-B4F4-960D79BE2954}" presName="picture_1" presStyleCnt="0"/>
      <dgm:spPr/>
    </dgm:pt>
    <dgm:pt modelId="{4ACB4ACB-B649-5B46-9882-32D8559E255A}" type="pres">
      <dgm:prSet presAssocID="{406F52B7-C7CD-4846-B4F4-960D79BE2954}" presName="pictureRepeatNode" presStyleLbl="alignImgPlace1" presStyleIdx="0" presStyleCnt="4"/>
      <dgm:spPr/>
    </dgm:pt>
    <dgm:pt modelId="{F5A6703B-8DC1-2146-B1F7-E7D02DA4DD51}" type="pres">
      <dgm:prSet presAssocID="{8A7DE776-261B-3148-BC63-9CCD6B67C4EE}" presName="text_1" presStyleLbl="node1" presStyleIdx="0" presStyleCnt="0">
        <dgm:presLayoutVars>
          <dgm:bulletEnabled val="1"/>
        </dgm:presLayoutVars>
      </dgm:prSet>
      <dgm:spPr/>
    </dgm:pt>
    <dgm:pt modelId="{31722957-7AF1-4843-8660-66C6C7A4DD2A}" type="pres">
      <dgm:prSet presAssocID="{8560182D-DF74-094B-97C1-03223A78F584}" presName="picture_2" presStyleCnt="0"/>
      <dgm:spPr/>
    </dgm:pt>
    <dgm:pt modelId="{3D987900-80C1-9E47-B54F-7D4E6FE696E2}" type="pres">
      <dgm:prSet presAssocID="{8560182D-DF74-094B-97C1-03223A78F584}" presName="pictureRepeatNode" presStyleLbl="alignImgPlace1" presStyleIdx="1" presStyleCnt="4"/>
      <dgm:spPr/>
    </dgm:pt>
    <dgm:pt modelId="{FD01FEBF-DBB1-BB4B-97C1-8597C2FC78B5}" type="pres">
      <dgm:prSet presAssocID="{E104F284-4AE8-A645-8DF7-94CBCE8206BC}" presName="line_2" presStyleLbl="parChTrans1D1" presStyleIdx="0" presStyleCnt="3"/>
      <dgm:spPr/>
    </dgm:pt>
    <dgm:pt modelId="{2BB51CD7-049B-E743-9A94-3D73BF31EA9F}" type="pres">
      <dgm:prSet presAssocID="{E104F284-4AE8-A645-8DF7-94CBCE8206BC}" presName="textparent_2" presStyleLbl="node1" presStyleIdx="0" presStyleCnt="0"/>
      <dgm:spPr/>
    </dgm:pt>
    <dgm:pt modelId="{317DDFE5-0BC9-E74C-8391-F1332A92CBF7}" type="pres">
      <dgm:prSet presAssocID="{E104F284-4AE8-A645-8DF7-94CBCE8206BC}" presName="text_2" presStyleLbl="revTx" presStyleIdx="0" presStyleCnt="3">
        <dgm:presLayoutVars>
          <dgm:bulletEnabled val="1"/>
        </dgm:presLayoutVars>
      </dgm:prSet>
      <dgm:spPr/>
    </dgm:pt>
    <dgm:pt modelId="{BB57A9BA-0726-4F42-94F3-065CA2979284}" type="pres">
      <dgm:prSet presAssocID="{62772D26-C20B-4947-A620-47DC6A36DE41}" presName="picture_3" presStyleCnt="0"/>
      <dgm:spPr/>
    </dgm:pt>
    <dgm:pt modelId="{B7612518-532B-7D4A-8ED1-8766451EB077}" type="pres">
      <dgm:prSet presAssocID="{62772D26-C20B-4947-A620-47DC6A36DE41}" presName="pictureRepeatNode" presStyleLbl="alignImgPlace1" presStyleIdx="2" presStyleCnt="4"/>
      <dgm:spPr/>
    </dgm:pt>
    <dgm:pt modelId="{F2DB4F95-8A83-4D4E-8B61-64CD819DB5D4}" type="pres">
      <dgm:prSet presAssocID="{AA84F3CF-0E69-8943-AA1A-1001CF751359}" presName="line_3" presStyleLbl="parChTrans1D1" presStyleIdx="1" presStyleCnt="3"/>
      <dgm:spPr/>
    </dgm:pt>
    <dgm:pt modelId="{F346DAF8-F8D3-C844-A0F1-2302F52FE14C}" type="pres">
      <dgm:prSet presAssocID="{AA84F3CF-0E69-8943-AA1A-1001CF751359}" presName="textparent_3" presStyleLbl="node1" presStyleIdx="0" presStyleCnt="0"/>
      <dgm:spPr/>
    </dgm:pt>
    <dgm:pt modelId="{7AB34541-3847-7C49-8B4B-E6981BE183C9}" type="pres">
      <dgm:prSet presAssocID="{AA84F3CF-0E69-8943-AA1A-1001CF751359}" presName="text_3" presStyleLbl="revTx" presStyleIdx="1" presStyleCnt="3">
        <dgm:presLayoutVars>
          <dgm:bulletEnabled val="1"/>
        </dgm:presLayoutVars>
      </dgm:prSet>
      <dgm:spPr/>
    </dgm:pt>
    <dgm:pt modelId="{EDF43A75-3669-0646-8547-1C38931738B4}" type="pres">
      <dgm:prSet presAssocID="{BC4F6CD7-9B28-BF4F-9401-CD3E44AA7CE4}" presName="picture_4" presStyleCnt="0"/>
      <dgm:spPr/>
    </dgm:pt>
    <dgm:pt modelId="{2EAD2E5E-2362-9C48-B180-4F484391F4A9}" type="pres">
      <dgm:prSet presAssocID="{BC4F6CD7-9B28-BF4F-9401-CD3E44AA7CE4}" presName="pictureRepeatNode" presStyleLbl="alignImgPlace1" presStyleIdx="3" presStyleCnt="4"/>
      <dgm:spPr/>
    </dgm:pt>
    <dgm:pt modelId="{DE46B920-359E-2348-B399-538742E41E8A}" type="pres">
      <dgm:prSet presAssocID="{914666D7-2A3F-0142-9596-6A8C9E535CD0}" presName="line_4" presStyleLbl="parChTrans1D1" presStyleIdx="2" presStyleCnt="3"/>
      <dgm:spPr/>
    </dgm:pt>
    <dgm:pt modelId="{21306114-1F4B-5544-B4AC-1FEADCBD05B3}" type="pres">
      <dgm:prSet presAssocID="{914666D7-2A3F-0142-9596-6A8C9E535CD0}" presName="textparent_4" presStyleLbl="node1" presStyleIdx="0" presStyleCnt="0"/>
      <dgm:spPr/>
    </dgm:pt>
    <dgm:pt modelId="{325BE42E-9D45-CC48-A0DB-AC69929989B8}" type="pres">
      <dgm:prSet presAssocID="{914666D7-2A3F-0142-9596-6A8C9E535CD0}" presName="text_4" presStyleLbl="revTx" presStyleIdx="2" presStyleCnt="3">
        <dgm:presLayoutVars>
          <dgm:bulletEnabled val="1"/>
        </dgm:presLayoutVars>
      </dgm:prSet>
      <dgm:spPr/>
    </dgm:pt>
  </dgm:ptLst>
  <dgm:cxnLst>
    <dgm:cxn modelId="{C5EE3817-A51B-FF4C-BD5C-03B34E0CFA7B}" type="presOf" srcId="{62772D26-C20B-4947-A620-47DC6A36DE41}" destId="{B7612518-532B-7D4A-8ED1-8766451EB077}" srcOrd="0" destOrd="0" presId="urn:microsoft.com/office/officeart/2008/layout/CircularPictureCallout"/>
    <dgm:cxn modelId="{46B93A24-0238-0D44-AF0F-72261458E539}" type="presOf" srcId="{BC4F6CD7-9B28-BF4F-9401-CD3E44AA7CE4}" destId="{2EAD2E5E-2362-9C48-B180-4F484391F4A9}" srcOrd="0" destOrd="0" presId="urn:microsoft.com/office/officeart/2008/layout/CircularPictureCallout"/>
    <dgm:cxn modelId="{0FF43231-1904-CE4A-9F45-C890EC0D9212}" type="presOf" srcId="{316AA921-0C68-8742-BB75-7BF092813648}" destId="{32170A7C-EA78-D345-9732-6CF4AB653019}" srcOrd="0" destOrd="0" presId="urn:microsoft.com/office/officeart/2008/layout/CircularPictureCallout"/>
    <dgm:cxn modelId="{68CCC368-AD83-B044-98C2-0450B354B797}" type="presOf" srcId="{914666D7-2A3F-0142-9596-6A8C9E535CD0}" destId="{325BE42E-9D45-CC48-A0DB-AC69929989B8}" srcOrd="0" destOrd="0" presId="urn:microsoft.com/office/officeart/2008/layout/CircularPictureCallout"/>
    <dgm:cxn modelId="{1354896B-78BC-C847-BDA4-C9C1B3B620FC}" srcId="{316AA921-0C68-8742-BB75-7BF092813648}" destId="{914666D7-2A3F-0142-9596-6A8C9E535CD0}" srcOrd="3" destOrd="0" parTransId="{E9FE2CEF-2482-904C-AB81-C13D36F0F4CB}" sibTransId="{BC4F6CD7-9B28-BF4F-9401-CD3E44AA7CE4}"/>
    <dgm:cxn modelId="{2C48DB6E-A88F-AD43-8E04-879363FA1624}" srcId="{316AA921-0C68-8742-BB75-7BF092813648}" destId="{E104F284-4AE8-A645-8DF7-94CBCE8206BC}" srcOrd="1" destOrd="0" parTransId="{C7BAD2F3-F780-7044-BD57-9D80B7D785AD}" sibTransId="{8560182D-DF74-094B-97C1-03223A78F584}"/>
    <dgm:cxn modelId="{AF4D1F85-7ECA-0849-A740-5B133DC94D2B}" type="presOf" srcId="{8560182D-DF74-094B-97C1-03223A78F584}" destId="{3D987900-80C1-9E47-B54F-7D4E6FE696E2}" srcOrd="0" destOrd="0" presId="urn:microsoft.com/office/officeart/2008/layout/CircularPictureCallout"/>
    <dgm:cxn modelId="{5FA57C90-E5CA-DD4E-A6F6-A7AD2AB3490B}" srcId="{316AA921-0C68-8742-BB75-7BF092813648}" destId="{AA84F3CF-0E69-8943-AA1A-1001CF751359}" srcOrd="2" destOrd="0" parTransId="{F4B826B7-D35A-BA49-9587-BBFE98677B08}" sibTransId="{62772D26-C20B-4947-A620-47DC6A36DE41}"/>
    <dgm:cxn modelId="{065549B7-0FE0-794C-BA05-F22A343DC7FD}" type="presOf" srcId="{8A7DE776-261B-3148-BC63-9CCD6B67C4EE}" destId="{F5A6703B-8DC1-2146-B1F7-E7D02DA4DD51}" srcOrd="0" destOrd="0" presId="urn:microsoft.com/office/officeart/2008/layout/CircularPictureCallout"/>
    <dgm:cxn modelId="{775684E3-C8B4-D145-B28E-51E74C8A6E18}" srcId="{316AA921-0C68-8742-BB75-7BF092813648}" destId="{8A7DE776-261B-3148-BC63-9CCD6B67C4EE}" srcOrd="0" destOrd="0" parTransId="{1F07627B-154D-A24E-ABCA-67D3ECDBD4A8}" sibTransId="{406F52B7-C7CD-4846-B4F4-960D79BE2954}"/>
    <dgm:cxn modelId="{74D01EF1-C476-E443-AA6C-695253D51F50}" type="presOf" srcId="{406F52B7-C7CD-4846-B4F4-960D79BE2954}" destId="{4ACB4ACB-B649-5B46-9882-32D8559E255A}" srcOrd="0" destOrd="0" presId="urn:microsoft.com/office/officeart/2008/layout/CircularPictureCallout"/>
    <dgm:cxn modelId="{0A7096F3-F25F-E24F-898B-8C4085FB90A1}" type="presOf" srcId="{E104F284-4AE8-A645-8DF7-94CBCE8206BC}" destId="{317DDFE5-0BC9-E74C-8391-F1332A92CBF7}" srcOrd="0" destOrd="0" presId="urn:microsoft.com/office/officeart/2008/layout/CircularPictureCallout"/>
    <dgm:cxn modelId="{595387F8-9B62-464C-BE7C-A48202B6DE69}" type="presOf" srcId="{AA84F3CF-0E69-8943-AA1A-1001CF751359}" destId="{7AB34541-3847-7C49-8B4B-E6981BE183C9}" srcOrd="0" destOrd="0" presId="urn:microsoft.com/office/officeart/2008/layout/CircularPictureCallout"/>
    <dgm:cxn modelId="{2C5DE31C-4C98-FA47-B6A8-36BCFAC1BC30}" type="presParOf" srcId="{32170A7C-EA78-D345-9732-6CF4AB653019}" destId="{EFB3B22A-72EE-5445-AF6F-5F7A91063412}" srcOrd="0" destOrd="0" presId="urn:microsoft.com/office/officeart/2008/layout/CircularPictureCallout"/>
    <dgm:cxn modelId="{4A5E20E9-77B5-7D4E-9451-96DB678EE083}" type="presParOf" srcId="{EFB3B22A-72EE-5445-AF6F-5F7A91063412}" destId="{4E14B82E-650A-8844-981A-061828636997}" srcOrd="0" destOrd="0" presId="urn:microsoft.com/office/officeart/2008/layout/CircularPictureCallout"/>
    <dgm:cxn modelId="{6851EC66-8EAD-074F-81EC-297E2DFF64B1}" type="presParOf" srcId="{4E14B82E-650A-8844-981A-061828636997}" destId="{4ACB4ACB-B649-5B46-9882-32D8559E255A}" srcOrd="0" destOrd="0" presId="urn:microsoft.com/office/officeart/2008/layout/CircularPictureCallout"/>
    <dgm:cxn modelId="{51E98764-7584-7A49-937F-345AD2F615D1}" type="presParOf" srcId="{EFB3B22A-72EE-5445-AF6F-5F7A91063412}" destId="{F5A6703B-8DC1-2146-B1F7-E7D02DA4DD51}" srcOrd="1" destOrd="0" presId="urn:microsoft.com/office/officeart/2008/layout/CircularPictureCallout"/>
    <dgm:cxn modelId="{F5369D17-006E-4C4C-B2CB-9B2153C26F08}" type="presParOf" srcId="{EFB3B22A-72EE-5445-AF6F-5F7A91063412}" destId="{31722957-7AF1-4843-8660-66C6C7A4DD2A}" srcOrd="2" destOrd="0" presId="urn:microsoft.com/office/officeart/2008/layout/CircularPictureCallout"/>
    <dgm:cxn modelId="{D2BCB65B-8424-6242-A600-6CFB86396D87}" type="presParOf" srcId="{31722957-7AF1-4843-8660-66C6C7A4DD2A}" destId="{3D987900-80C1-9E47-B54F-7D4E6FE696E2}" srcOrd="0" destOrd="0" presId="urn:microsoft.com/office/officeart/2008/layout/CircularPictureCallout"/>
    <dgm:cxn modelId="{DAC2A1AD-A3AB-AB4B-A73E-147A84E39189}" type="presParOf" srcId="{EFB3B22A-72EE-5445-AF6F-5F7A91063412}" destId="{FD01FEBF-DBB1-BB4B-97C1-8597C2FC78B5}" srcOrd="3" destOrd="0" presId="urn:microsoft.com/office/officeart/2008/layout/CircularPictureCallout"/>
    <dgm:cxn modelId="{9927130C-9904-9742-95DD-A19905DCFEDE}" type="presParOf" srcId="{EFB3B22A-72EE-5445-AF6F-5F7A91063412}" destId="{2BB51CD7-049B-E743-9A94-3D73BF31EA9F}" srcOrd="4" destOrd="0" presId="urn:microsoft.com/office/officeart/2008/layout/CircularPictureCallout"/>
    <dgm:cxn modelId="{BC5FB02B-A027-0C4E-85BD-999D44E37D15}" type="presParOf" srcId="{2BB51CD7-049B-E743-9A94-3D73BF31EA9F}" destId="{317DDFE5-0BC9-E74C-8391-F1332A92CBF7}" srcOrd="0" destOrd="0" presId="urn:microsoft.com/office/officeart/2008/layout/CircularPictureCallout"/>
    <dgm:cxn modelId="{C6A5E59C-995D-C54A-832A-C76BA6F5A804}" type="presParOf" srcId="{EFB3B22A-72EE-5445-AF6F-5F7A91063412}" destId="{BB57A9BA-0726-4F42-94F3-065CA2979284}" srcOrd="5" destOrd="0" presId="urn:microsoft.com/office/officeart/2008/layout/CircularPictureCallout"/>
    <dgm:cxn modelId="{44AB9449-3183-AF4C-8C6D-58FC7C561669}" type="presParOf" srcId="{BB57A9BA-0726-4F42-94F3-065CA2979284}" destId="{B7612518-532B-7D4A-8ED1-8766451EB077}" srcOrd="0" destOrd="0" presId="urn:microsoft.com/office/officeart/2008/layout/CircularPictureCallout"/>
    <dgm:cxn modelId="{C3947FA8-280A-D84B-9BAE-4D65A3C288A8}" type="presParOf" srcId="{EFB3B22A-72EE-5445-AF6F-5F7A91063412}" destId="{F2DB4F95-8A83-4D4E-8B61-64CD819DB5D4}" srcOrd="6" destOrd="0" presId="urn:microsoft.com/office/officeart/2008/layout/CircularPictureCallout"/>
    <dgm:cxn modelId="{8E4D541F-1C71-BF44-BF8A-BE4890F874C4}" type="presParOf" srcId="{EFB3B22A-72EE-5445-AF6F-5F7A91063412}" destId="{F346DAF8-F8D3-C844-A0F1-2302F52FE14C}" srcOrd="7" destOrd="0" presId="urn:microsoft.com/office/officeart/2008/layout/CircularPictureCallout"/>
    <dgm:cxn modelId="{E43558A4-42C9-5B4F-B78A-E70E436D299F}" type="presParOf" srcId="{F346DAF8-F8D3-C844-A0F1-2302F52FE14C}" destId="{7AB34541-3847-7C49-8B4B-E6981BE183C9}" srcOrd="0" destOrd="0" presId="urn:microsoft.com/office/officeart/2008/layout/CircularPictureCallout"/>
    <dgm:cxn modelId="{D35D5406-86F7-954A-9F86-74C1941E2A33}" type="presParOf" srcId="{EFB3B22A-72EE-5445-AF6F-5F7A91063412}" destId="{EDF43A75-3669-0646-8547-1C38931738B4}" srcOrd="8" destOrd="0" presId="urn:microsoft.com/office/officeart/2008/layout/CircularPictureCallout"/>
    <dgm:cxn modelId="{CA3004D0-644B-C840-A3FA-48AB159DAF61}" type="presParOf" srcId="{EDF43A75-3669-0646-8547-1C38931738B4}" destId="{2EAD2E5E-2362-9C48-B180-4F484391F4A9}" srcOrd="0" destOrd="0" presId="urn:microsoft.com/office/officeart/2008/layout/CircularPictureCallout"/>
    <dgm:cxn modelId="{D5807737-60B0-AB45-A86F-E5FD78151200}" type="presParOf" srcId="{EFB3B22A-72EE-5445-AF6F-5F7A91063412}" destId="{DE46B920-359E-2348-B399-538742E41E8A}" srcOrd="9" destOrd="0" presId="urn:microsoft.com/office/officeart/2008/layout/CircularPictureCallout"/>
    <dgm:cxn modelId="{DD82C002-77CB-6046-8563-2A58967E53A2}" type="presParOf" srcId="{EFB3B22A-72EE-5445-AF6F-5F7A91063412}" destId="{21306114-1F4B-5544-B4AC-1FEADCBD05B3}" srcOrd="10" destOrd="0" presId="urn:microsoft.com/office/officeart/2008/layout/CircularPictureCallout"/>
    <dgm:cxn modelId="{2B452F26-1BDC-174A-961A-49F51E40BFA0}" type="presParOf" srcId="{21306114-1F4B-5544-B4AC-1FEADCBD05B3}" destId="{325BE42E-9D45-CC48-A0DB-AC69929989B8}"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6B920-359E-2348-B399-538742E41E8A}">
      <dsp:nvSpPr>
        <dsp:cNvPr id="0" name=""/>
        <dsp:cNvSpPr/>
      </dsp:nvSpPr>
      <dsp:spPr>
        <a:xfrm>
          <a:off x="2664764" y="4131733"/>
          <a:ext cx="408025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DB4F95-8A83-4D4E-8B61-64CD819DB5D4}">
      <dsp:nvSpPr>
        <dsp:cNvPr id="0" name=""/>
        <dsp:cNvSpPr/>
      </dsp:nvSpPr>
      <dsp:spPr>
        <a:xfrm>
          <a:off x="2664764" y="2709333"/>
          <a:ext cx="349503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01FEBF-DBB1-BB4B-97C1-8597C2FC78B5}">
      <dsp:nvSpPr>
        <dsp:cNvPr id="0" name=""/>
        <dsp:cNvSpPr/>
      </dsp:nvSpPr>
      <dsp:spPr>
        <a:xfrm>
          <a:off x="2664764" y="1286933"/>
          <a:ext cx="408025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CB4ACB-B649-5B46-9882-32D8559E255A}">
      <dsp:nvSpPr>
        <dsp:cNvPr id="0" name=""/>
        <dsp:cNvSpPr/>
      </dsp:nvSpPr>
      <dsp:spPr>
        <a:xfrm>
          <a:off x="632764" y="677333"/>
          <a:ext cx="4064000" cy="4064000"/>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A6703B-8DC1-2146-B1F7-E7D02DA4DD51}">
      <dsp:nvSpPr>
        <dsp:cNvPr id="0" name=""/>
        <dsp:cNvSpPr/>
      </dsp:nvSpPr>
      <dsp:spPr>
        <a:xfrm>
          <a:off x="1364284" y="2835317"/>
          <a:ext cx="2600960" cy="13411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364284" y="2835317"/>
        <a:ext cx="2600960" cy="1341120"/>
      </dsp:txXfrm>
    </dsp:sp>
    <dsp:sp modelId="{3D987900-80C1-9E47-B54F-7D4E6FE696E2}">
      <dsp:nvSpPr>
        <dsp:cNvPr id="0" name=""/>
        <dsp:cNvSpPr/>
      </dsp:nvSpPr>
      <dsp:spPr>
        <a:xfrm>
          <a:off x="6135420" y="677333"/>
          <a:ext cx="1219200" cy="1219200"/>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7DDFE5-0BC9-E74C-8391-F1332A92CBF7}">
      <dsp:nvSpPr>
        <dsp:cNvPr id="0" name=""/>
        <dsp:cNvSpPr/>
      </dsp:nvSpPr>
      <dsp:spPr>
        <a:xfrm>
          <a:off x="7354620" y="677333"/>
          <a:ext cx="140614"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solidFill>
              <a:schemeClr val="bg2"/>
            </a:solidFill>
          </a:endParaRPr>
        </a:p>
      </dsp:txBody>
      <dsp:txXfrm>
        <a:off x="7354620" y="677333"/>
        <a:ext cx="140614" cy="1219200"/>
      </dsp:txXfrm>
    </dsp:sp>
    <dsp:sp modelId="{B7612518-532B-7D4A-8ED1-8766451EB077}">
      <dsp:nvSpPr>
        <dsp:cNvPr id="0" name=""/>
        <dsp:cNvSpPr/>
      </dsp:nvSpPr>
      <dsp:spPr>
        <a:xfrm>
          <a:off x="5550204" y="2099733"/>
          <a:ext cx="1219200" cy="1219200"/>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B34541-3847-7C49-8B4B-E6981BE183C9}">
      <dsp:nvSpPr>
        <dsp:cNvPr id="0" name=""/>
        <dsp:cNvSpPr/>
      </dsp:nvSpPr>
      <dsp:spPr>
        <a:xfrm>
          <a:off x="6769404" y="2099733"/>
          <a:ext cx="199136"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solidFill>
              <a:schemeClr val="bg2"/>
            </a:solidFill>
          </a:endParaRPr>
        </a:p>
      </dsp:txBody>
      <dsp:txXfrm>
        <a:off x="6769404" y="2099733"/>
        <a:ext cx="199136" cy="1219200"/>
      </dsp:txXfrm>
    </dsp:sp>
    <dsp:sp modelId="{2EAD2E5E-2362-9C48-B180-4F484391F4A9}">
      <dsp:nvSpPr>
        <dsp:cNvPr id="0" name=""/>
        <dsp:cNvSpPr/>
      </dsp:nvSpPr>
      <dsp:spPr>
        <a:xfrm>
          <a:off x="6135420" y="3522133"/>
          <a:ext cx="1219200" cy="1219200"/>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5BE42E-9D45-CC48-A0DB-AC69929989B8}">
      <dsp:nvSpPr>
        <dsp:cNvPr id="0" name=""/>
        <dsp:cNvSpPr/>
      </dsp:nvSpPr>
      <dsp:spPr>
        <a:xfrm>
          <a:off x="7354620" y="3522133"/>
          <a:ext cx="140614"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solidFill>
              <a:schemeClr val="bg2"/>
            </a:solidFill>
          </a:endParaRPr>
        </a:p>
      </dsp:txBody>
      <dsp:txXfrm>
        <a:off x="7354620" y="3522133"/>
        <a:ext cx="140614" cy="121920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A029-18E2-4D42-B9DD-160A51F5C003}" type="datetimeFigureOut">
              <a:rPr lang="en-US" smtClean="0"/>
              <a:t>4/7/20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1EA87-FD11-8541-93D3-EC60BACA7FE3}" type="slidenum">
              <a:rPr lang="en-US" smtClean="0"/>
              <a:t>‹#›</a:t>
            </a:fld>
            <a:endParaRPr lang="en-US"/>
          </a:p>
        </p:txBody>
      </p:sp>
    </p:spTree>
    <p:extLst>
      <p:ext uri="{BB962C8B-B14F-4D97-AF65-F5344CB8AC3E}">
        <p14:creationId xmlns:p14="http://schemas.microsoft.com/office/powerpoint/2010/main" val="345852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lp.webex.com/en-us/nwtulzs/Schedule-a-Cisco-Webex-Meeting-from-Your-Calenda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elp.webex.com/en-us/5hbazy/Switch-Between-Video-Layouts-in-Cisco-Webex-Meetings-and-Cisco-Webex-Event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apple.com/us/app/cisco-webex-meetings/id29884438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lay.google.com/store/apps/details?id=com.cisco.webex.meetings&amp;hl=en_U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15A72-6A39-7C4F-9AE0-7E33B8C66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39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51EA87-FD11-8541-93D3-EC60BACA7FE3}" type="slidenum">
              <a:rPr lang="en-US" smtClean="0"/>
              <a:t>13</a:t>
            </a:fld>
            <a:endParaRPr lang="en-US"/>
          </a:p>
        </p:txBody>
      </p:sp>
    </p:spTree>
    <p:extLst>
      <p:ext uri="{BB962C8B-B14F-4D97-AF65-F5344CB8AC3E}">
        <p14:creationId xmlns:p14="http://schemas.microsoft.com/office/powerpoint/2010/main" val="248698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ＭＳ Ｐゴシック"/>
                <a:cs typeface="Calibri"/>
              </a:rPr>
              <a:t>Any </a:t>
            </a:r>
            <a:r>
              <a:rPr lang="en-US">
                <a:ea typeface="ＭＳ Ｐゴシック"/>
                <a:cs typeface="Calibri"/>
              </a:rPr>
              <a:t>third-party, standards-based device that can dial a SIP address, can certainly call into Webex Meetings. </a:t>
            </a:r>
            <a:r>
              <a:rPr lang="en-US" sz="1200" kern="1200">
                <a:solidFill>
                  <a:schemeClr val="tx1"/>
                </a:solidFill>
                <a:effectLst/>
                <a:latin typeface="+mn-lt"/>
                <a:ea typeface="ＭＳ Ｐゴシック"/>
                <a:cs typeface="Calibri"/>
              </a:rPr>
              <a:t>Webex cultivated interoperability and openness. H.323/SIP/WebRTC</a:t>
            </a:r>
            <a:r>
              <a:rPr lang="en-US">
                <a:ea typeface="ＭＳ Ｐゴシック"/>
                <a:cs typeface="Calibri"/>
              </a:rPr>
              <a:t> -- </a:t>
            </a:r>
            <a:r>
              <a:rPr lang="en-US" sz="1200" kern="1200">
                <a:solidFill>
                  <a:schemeClr val="tx1"/>
                </a:solidFill>
                <a:effectLst/>
                <a:latin typeface="+mn-lt"/>
                <a:ea typeface="ＭＳ Ｐゴシック"/>
                <a:cs typeface="Calibri"/>
              </a:rPr>
              <a:t>we are proud sponsors and advocates of many interoperability standards – we build it into our products </a:t>
            </a:r>
            <a:r>
              <a:rPr lang="en-US">
                <a:ea typeface="ＭＳ Ｐゴシック"/>
                <a:cs typeface="Calibri"/>
              </a:rPr>
              <a:t>and don’t</a:t>
            </a:r>
            <a:r>
              <a:rPr lang="en-US" sz="1200" kern="1200">
                <a:solidFill>
                  <a:schemeClr val="tx1"/>
                </a:solidFill>
                <a:effectLst/>
                <a:latin typeface="+mn-lt"/>
                <a:ea typeface="ＭＳ Ｐゴシック"/>
                <a:cs typeface="Calibri"/>
              </a:rPr>
              <a:t> charge extra for standards-based connectivity. Furthermore, Webex has carefully cultivated </a:t>
            </a:r>
            <a:r>
              <a:rPr lang="en-US">
                <a:ea typeface="ＭＳ Ｐゴシック"/>
                <a:cs typeface="Calibri"/>
              </a:rPr>
              <a:t>partners that</a:t>
            </a:r>
            <a:r>
              <a:rPr lang="en-US" sz="1200" kern="1200">
                <a:solidFill>
                  <a:schemeClr val="tx1"/>
                </a:solidFill>
                <a:effectLst/>
                <a:latin typeface="+mn-lt"/>
                <a:ea typeface="ＭＳ Ｐゴシック"/>
                <a:cs typeface="Calibri"/>
              </a:rPr>
              <a:t> integrate their apps that work consistently and reliably. </a:t>
            </a:r>
          </a:p>
          <a:p>
            <a:r>
              <a:rPr lang="en-US">
                <a:cs typeface="+mn-lt"/>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15A72-6A39-7C4F-9AE0-7E33B8C66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60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51EA87-FD11-8541-93D3-EC60BACA7FE3}" type="slidenum">
              <a:rPr lang="en-US" smtClean="0"/>
              <a:t>16</a:t>
            </a:fld>
            <a:endParaRPr lang="en-US"/>
          </a:p>
        </p:txBody>
      </p:sp>
    </p:spTree>
    <p:extLst>
      <p:ext uri="{BB962C8B-B14F-4D97-AF65-F5344CB8AC3E}">
        <p14:creationId xmlns:p14="http://schemas.microsoft.com/office/powerpoint/2010/main" val="3465888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925513"/>
            <a:ext cx="5972175" cy="3360737"/>
          </a:xfrm>
        </p:spPr>
      </p:sp>
      <p:sp>
        <p:nvSpPr>
          <p:cNvPr id="3" name="Notes Placeholder 2"/>
          <p:cNvSpPr>
            <a:spLocks noGrp="1"/>
          </p:cNvSpPr>
          <p:nvPr>
            <p:ph type="body" idx="1"/>
          </p:nvPr>
        </p:nvSpPr>
        <p:spPr/>
        <p:txBody>
          <a:bodyPr/>
          <a:lstStyle/>
          <a:p>
            <a:endParaRPr lang="en-US">
              <a:latin typeface="CiscoSansTT ExtraLight" pitchFamily="34" charset="0"/>
              <a:cs typeface="CiscoSansTT ExtraLight"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a:p>
        </p:txBody>
      </p:sp>
    </p:spTree>
    <p:extLst>
      <p:ext uri="{BB962C8B-B14F-4D97-AF65-F5344CB8AC3E}">
        <p14:creationId xmlns:p14="http://schemas.microsoft.com/office/powerpoint/2010/main" val="154134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Provide richer insight to IT Admins to help them diagnose and prevent </a:t>
            </a:r>
            <a:r>
              <a:rPr lang="en-US" err="1"/>
              <a:t>Webex</a:t>
            </a:r>
            <a:r>
              <a:rPr lang="en-US"/>
              <a:t> quality of service issues without calling TAC</a:t>
            </a:r>
          </a:p>
          <a:p>
            <a:endParaRPr lang="en-US"/>
          </a:p>
          <a:p>
            <a:r>
              <a:rPr lang="en-US"/>
              <a:t>Advanced Diagnostics, provides 20+ new data points for IT Admins to help diagnose quality of experience issues with </a:t>
            </a:r>
            <a:r>
              <a:rPr lang="en-US" err="1"/>
              <a:t>Webex</a:t>
            </a:r>
            <a:r>
              <a:rPr lang="en-US"/>
              <a:t> meetings.  The trending data is updated near real time (1 min updates):</a:t>
            </a:r>
            <a:br>
              <a:rPr lang="en-US"/>
            </a:br>
            <a:br>
              <a:rPr lang="en-US"/>
            </a:br>
            <a:r>
              <a:rPr lang="en-US"/>
              <a:t>Participant insight:   Laptop,  speaker, microphone &amp; camera information,  client type and version,  CPU utilization over time</a:t>
            </a:r>
          </a:p>
          <a:p>
            <a:r>
              <a:rPr lang="en-US"/>
              <a:t>Join information:  DC node, Connection type, Data transport type</a:t>
            </a:r>
          </a:p>
          <a:p>
            <a:r>
              <a:rPr lang="en-US"/>
              <a:t>Quality metric trending over time:  Packet Loss, Latency,  Jitter,  Resolution,  Bitrate,  Framerate</a:t>
            </a:r>
          </a:p>
          <a:p>
            <a:endParaRPr lang="en-US"/>
          </a:p>
          <a:p>
            <a:endParaRPr lang="en-US"/>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a:p>
        </p:txBody>
      </p:sp>
    </p:spTree>
    <p:extLst>
      <p:ext uri="{BB962C8B-B14F-4D97-AF65-F5344CB8AC3E}">
        <p14:creationId xmlns:p14="http://schemas.microsoft.com/office/powerpoint/2010/main" val="358640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51EA87-FD11-8541-93D3-EC60BACA7FE3}" type="slidenum">
              <a:rPr lang="en-US" smtClean="0"/>
              <a:t>19</a:t>
            </a:fld>
            <a:endParaRPr lang="en-US"/>
          </a:p>
        </p:txBody>
      </p:sp>
    </p:spTree>
    <p:extLst>
      <p:ext uri="{BB962C8B-B14F-4D97-AF65-F5344CB8AC3E}">
        <p14:creationId xmlns:p14="http://schemas.microsoft.com/office/powerpoint/2010/main" val="119636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Webex Edge allows users to have the most optimal meeting experience (Audio, Video and Content) over VoIP consistently at all times while saving significantly on PSTN Costs. With Webex Edge, users do not have to change their behavior and IT doesn’t need to train people on adopting a different way to connect to meetings. </a:t>
            </a:r>
          </a:p>
          <a:p>
            <a:endParaRPr lang="en-US"/>
          </a:p>
          <a:p>
            <a:r>
              <a:rPr lang="en-US"/>
              <a:t>It also allows customers to directly connect to Cisco Webex globally distributed network that is designed for real-time media and your meetings traffic only so you are guaranteed to receive the best meeting experience at at all and your meetings with never interfere with your mission critical applications.  </a:t>
            </a:r>
          </a:p>
          <a:p>
            <a:endParaRPr lang="en-US" sz="1200" b="1" i="0" u="none" strike="noStrike" kern="1200">
              <a:solidFill>
                <a:schemeClr val="tx1"/>
              </a:solidFill>
              <a:effectLst/>
              <a:latin typeface="CiscoSansTT" charset="0"/>
              <a:ea typeface="CiscoSansTT" charset="0"/>
              <a:cs typeface="CiscoSansTT" charset="0"/>
            </a:endParaRPr>
          </a:p>
          <a:p>
            <a:endParaRPr lang="en-US" sz="1200" b="1" i="0" u="none" strike="noStrike" kern="1200">
              <a:solidFill>
                <a:schemeClr val="tx1"/>
              </a:solidFill>
              <a:effectLst/>
              <a:latin typeface="CiscoSansTT" charset="0"/>
              <a:ea typeface="CiscoSansTT" charset="0"/>
              <a:cs typeface="CiscoSansTT" charset="0"/>
            </a:endParaRPr>
          </a:p>
          <a:p>
            <a:endParaRPr lang="en-US" sz="1200" b="1" i="0" u="none" strike="noStrike" kern="1200">
              <a:solidFill>
                <a:schemeClr val="tx1"/>
              </a:solidFill>
              <a:effectLst/>
              <a:latin typeface="CiscoSansTT" charset="0"/>
              <a:ea typeface="CiscoSansTT" charset="0"/>
              <a:cs typeface="CiscoSansTT"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4180676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4183153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committed to continuous enhancements to user experiences across our portfolio.</a:t>
            </a:r>
          </a:p>
          <a:p>
            <a:endParaRPr lang="en-US"/>
          </a:p>
          <a:p>
            <a:r>
              <a:rPr lang="en-US"/>
              <a:t>Agile development cycle means we’re introducing many features on a monthly and quarterly basis.  </a:t>
            </a:r>
          </a:p>
          <a:p>
            <a:endParaRPr lang="en-US"/>
          </a:p>
          <a:p>
            <a:r>
              <a:rPr lang="en-US"/>
              <a:t>If you joined us for the CTG roadmap review several weeks ago you got a peek into our roadmap of features,  </a:t>
            </a:r>
          </a:p>
          <a:p>
            <a:endParaRPr lang="en-US"/>
          </a:p>
          <a:p>
            <a:r>
              <a:rPr lang="en-US"/>
              <a:t>We wanted to call out a few here to illustrate our commitment to winning the hearts and minds of our customers…minimizing  with Fast AND effective user experiences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201563-AAAB-40CD-BDCC-8F71254210F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7077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To</a:t>
            </a:r>
            <a:r>
              <a:rPr lang="en-US" baseline="0"/>
              <a:t> deliver on unified modern experience – on top of existing investments</a:t>
            </a:r>
          </a:p>
          <a:p>
            <a:pPr defTabSz="942289">
              <a:defRPr/>
            </a:pPr>
            <a:endParaRPr lang="en-US" baseline="0"/>
          </a:p>
          <a:p>
            <a:pPr defTabSz="942289">
              <a:defRPr/>
            </a:pPr>
            <a:r>
              <a:rPr lang="en-US" baseline="0"/>
              <a:t>As part of our single platform approach – we leverage a unified app framework to integrate calling, meetings, messaging and device controls to unify and simplify experiences for end-users</a:t>
            </a:r>
          </a:p>
          <a:p>
            <a:pPr defTabSz="942289">
              <a:defRPr/>
            </a:pPr>
            <a:endParaRPr lang="en-US" baseline="0"/>
          </a:p>
          <a:p>
            <a:pPr defTabSz="942289">
              <a:defRPr/>
            </a:pPr>
            <a:r>
              <a:rPr lang="en-US" baseline="0"/>
              <a:t>And one that is designed to be </a:t>
            </a:r>
            <a:r>
              <a:rPr lang="en-US" b="1" baseline="0"/>
              <a:t>modular </a:t>
            </a:r>
            <a:r>
              <a:rPr lang="en-US" baseline="0"/>
              <a:t>and configured to the needs of every workstyle – as well as to the deployment mode. Giving IT the flexibility to extend common experiences for users while connecting to call control on prem to provide flexibility to optimizing existing investment while extending modern experiences to users.</a:t>
            </a:r>
          </a:p>
          <a:p>
            <a:pPr defTabSz="942289">
              <a:defRPr/>
            </a:pPr>
            <a:endParaRPr lang="en-US" baseline="0"/>
          </a:p>
          <a:p>
            <a:pPr marL="0" marR="0" lvl="0" indent="0" algn="l" defTabSz="942289" rtl="0" eaLnBrk="1" fontAlgn="auto" latinLnBrk="0" hangingPunct="1">
              <a:lnSpc>
                <a:spcPct val="100000"/>
              </a:lnSpc>
              <a:spcBef>
                <a:spcPts val="0"/>
              </a:spcBef>
              <a:spcAft>
                <a:spcPts val="0"/>
              </a:spcAft>
              <a:buClrTx/>
              <a:buSzTx/>
              <a:buFontTx/>
              <a:buNone/>
              <a:tabLst/>
              <a:defRPr/>
            </a:pPr>
            <a:r>
              <a:rPr lang="en-US"/>
              <a:t>And our </a:t>
            </a:r>
            <a:r>
              <a:rPr lang="en-US" b="1"/>
              <a:t>Edge services </a:t>
            </a:r>
            <a:r>
              <a:rPr lang="en-US"/>
              <a:t>enable hybrid deployments – allowing customers to link with what they currently have and enabling flexible transition to the cloud – connecting on-prem investment …and enabling advanced capabilities across any deployment model – </a:t>
            </a:r>
            <a:r>
              <a:rPr lang="en-US" b="1"/>
              <a:t>adding value to their current collaboration investments</a:t>
            </a:r>
          </a:p>
          <a:p>
            <a:pPr defTabSz="942289">
              <a:defRPr/>
            </a:pPr>
            <a:endParaRPr lang="en-US" b="1" baseline="0"/>
          </a:p>
          <a:p>
            <a:pPr defTabSz="942289">
              <a:defRPr/>
            </a:pPr>
            <a:r>
              <a:rPr lang="en-US" b="0" baseline="0"/>
              <a:t>Our single platform enables customers to deliver the very best experience with </a:t>
            </a:r>
            <a:r>
              <a:rPr lang="en-US" b="1" baseline="0"/>
              <a:t>integration across software and hardware to enable collaboration experiences across devices and in shared spaces</a:t>
            </a:r>
          </a:p>
          <a:p>
            <a:pPr defTabSz="942289">
              <a:defRPr/>
            </a:pPr>
            <a:endParaRPr lang="en-US" baseline="0"/>
          </a:p>
          <a:p>
            <a:pPr defTabSz="942289">
              <a:defRPr/>
            </a:pPr>
            <a:r>
              <a:rPr lang="en-US" baseline="0"/>
              <a:t>And that experience is </a:t>
            </a:r>
            <a:r>
              <a:rPr lang="en-US" b="1"/>
              <a:t>Integrated with cognitive</a:t>
            </a:r>
            <a:r>
              <a:rPr lang="en-US" b="1" baseline="0"/>
              <a:t> intelligence to enable smarter experiences</a:t>
            </a:r>
            <a:r>
              <a:rPr lang="en-US"/>
              <a:t>– bringing context and intelligence to every collaboration interaction and across all workloads.  Meetings and messaging are integrated</a:t>
            </a:r>
            <a:r>
              <a:rPr lang="en-US" baseline="0"/>
              <a:t> with People Insights to provide more context about the people you work with and have just met to create more engaging interactions, more productivity meetings.  </a:t>
            </a:r>
          </a:p>
          <a:p>
            <a:pPr defTabSz="942289">
              <a:defRPr/>
            </a:pPr>
            <a:endParaRPr lang="en-US" baseline="0"/>
          </a:p>
          <a:p>
            <a:pPr defTabSz="942289">
              <a:defRPr/>
            </a:pPr>
            <a:r>
              <a:rPr lang="en-US" baseline="0"/>
              <a:t>And a modern unified experience delivered from a single platform , a single app framework creates </a:t>
            </a:r>
            <a:r>
              <a:rPr lang="en-US" baseline="0" err="1"/>
              <a:t>creates</a:t>
            </a:r>
            <a:r>
              <a:rPr lang="en-US" baseline="0"/>
              <a:t> opportunities to address key concerns for the business starting with … How to drive better employee engagement and productivity</a:t>
            </a:r>
          </a:p>
          <a:p>
            <a:r>
              <a:rPr lang="en-US" baseline="0"/>
              <a:t>	</a:t>
            </a:r>
          </a:p>
          <a:p>
            <a:r>
              <a:rPr lang="en-US" i="1" baseline="0"/>
              <a:t>Transition</a:t>
            </a:r>
            <a:r>
              <a:rPr lang="en-US" baseline="0"/>
              <a:t>… and we’re excited to be introducing new capabilities in Nov that will help organizations accelerate their workplace transform even further. </a:t>
            </a:r>
            <a:endParaRPr lang="en-US"/>
          </a:p>
        </p:txBody>
      </p:sp>
      <p:sp>
        <p:nvSpPr>
          <p:cNvPr id="4" name="Slide Number Placeholder 3"/>
          <p:cNvSpPr>
            <a:spLocks noGrp="1"/>
          </p:cNvSpPr>
          <p:nvPr>
            <p:ph type="sldNum" sz="quarter" idx="5"/>
          </p:nvPr>
        </p:nvSpPr>
        <p:spPr/>
        <p:txBody>
          <a:bodyPr/>
          <a:lstStyle/>
          <a:p>
            <a:pPr defTabSz="471145" fontAlgn="auto">
              <a:spcBef>
                <a:spcPts val="0"/>
              </a:spcBef>
              <a:spcAft>
                <a:spcPts val="0"/>
              </a:spcAft>
              <a:defRPr/>
            </a:pPr>
            <a:fld id="{F97A1FA6-25DE-9E4E-A34D-CF67DE7DBDC7}" type="slidenum">
              <a:rPr lang="en-US">
                <a:solidFill>
                  <a:prstClr val="black"/>
                </a:solidFill>
                <a:latin typeface="Calibri"/>
                <a:cs typeface="+mn-cs"/>
              </a:rPr>
              <a:pPr defTabSz="471145" fontAlgn="auto">
                <a:spcBef>
                  <a:spcPts val="0"/>
                </a:spcBef>
                <a:spcAft>
                  <a:spcPts val="0"/>
                </a:spcAft>
                <a:defRPr/>
              </a:pPr>
              <a:t>24</a:t>
            </a:fld>
            <a:endParaRPr lang="en-US">
              <a:solidFill>
                <a:prstClr val="black"/>
              </a:solidFill>
              <a:latin typeface="Calibri"/>
              <a:cs typeface="+mn-cs"/>
            </a:endParaRPr>
          </a:p>
        </p:txBody>
      </p:sp>
    </p:spTree>
    <p:extLst>
      <p:ext uri="{BB962C8B-B14F-4D97-AF65-F5344CB8AC3E}">
        <p14:creationId xmlns:p14="http://schemas.microsoft.com/office/powerpoint/2010/main" val="123349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65728-944B-4212-B8D5-1D791CA312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400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Changing the game with the Unified app. ONE APP to meet all of your Collaboration workloads needs</a:t>
            </a:r>
          </a:p>
        </p:txBody>
      </p:sp>
    </p:spTree>
    <p:extLst>
      <p:ext uri="{BB962C8B-B14F-4D97-AF65-F5344CB8AC3E}">
        <p14:creationId xmlns:p14="http://schemas.microsoft.com/office/powerpoint/2010/main" val="3609661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good news is, we have some steps that we're announcing in June that will get us very close to this vision.</a:t>
            </a:r>
          </a:p>
          <a:p>
            <a:endParaRPr lang="en-US"/>
          </a:p>
          <a:p>
            <a:r>
              <a:rPr lang="en-US"/>
              <a:t>Let's talk about a little bit of where the vision is and if you're a cloud or an on-premises customer,</a:t>
            </a:r>
          </a:p>
          <a:p>
            <a:r>
              <a:rPr lang="en-US"/>
              <a:t>because today you can have, unified messaging through Jabber with teams messaging mode or WebEx teams and Jabber team interoperability as a stepping stone to transition.</a:t>
            </a:r>
          </a:p>
          <a:p>
            <a:r>
              <a:rPr lang="en-US"/>
              <a:t>If I've got an on premise deployment, I can do messaging in the cloud. So that's already starting to get that hybrid and bringing in the team's messaging to the Jabber platform. Hybrid deployment helps you can connect different work styles.</a:t>
            </a:r>
          </a:p>
          <a:p>
            <a:r>
              <a:rPr lang="en-US"/>
              <a:t>And have interop, also by starting to move towards this unified app experience,</a:t>
            </a:r>
          </a:p>
          <a:p>
            <a:r>
              <a:rPr lang="en-US"/>
              <a:t>We can focus our innovation at Cisco to provide the best experience in that app.</a:t>
            </a:r>
          </a:p>
          <a:p>
            <a:r>
              <a:rPr lang="en-US"/>
              <a:t>And for the user. But what we don't yet offer completely is that unified user experience.</a:t>
            </a:r>
          </a:p>
          <a:p>
            <a:r>
              <a:rPr lang="en-US"/>
              <a:t>And this is what it's going look to,</a:t>
            </a:r>
          </a:p>
          <a:p>
            <a:r>
              <a:rPr lang="en-US" err="1"/>
              <a:t>like,whether</a:t>
            </a:r>
            <a:r>
              <a:rPr lang="en-US"/>
              <a:t> you're in WebEx teams,</a:t>
            </a:r>
          </a:p>
          <a:p>
            <a:r>
              <a:rPr lang="en-US"/>
              <a:t>which is cloud or Cisco Jabber app,</a:t>
            </a:r>
          </a:p>
          <a:p>
            <a:r>
              <a:rPr lang="en-US"/>
              <a:t>which is on from very hard to tell right.</a:t>
            </a:r>
          </a:p>
          <a:p>
            <a:r>
              <a:rPr lang="en-US"/>
              <a:t>I'm </a:t>
            </a:r>
            <a:r>
              <a:rPr lang="en-US" err="1"/>
              <a:t>gonna</a:t>
            </a:r>
            <a:r>
              <a:rPr lang="en-US"/>
              <a:t> have to look at the screen up in the </a:t>
            </a:r>
            <a:r>
              <a:rPr lang="en-US" err="1"/>
              <a:t>lefthand</a:t>
            </a:r>
            <a:r>
              <a:rPr lang="en-US"/>
              <a:t> corner is really where you can tell this is where we're headed.</a:t>
            </a:r>
          </a:p>
          <a:p>
            <a:r>
              <a:rPr lang="en-US"/>
              <a:t>We have the WebEx teams app here, but we do not yet have the Cisco Jabber up, looking like that.</a:t>
            </a:r>
          </a:p>
          <a:p>
            <a:r>
              <a:rPr lang="en-US"/>
              <a:t>But what we will have in June is a major leap forward and so there you have WebEx teams on the left, and there's Jabber on the.</a:t>
            </a:r>
          </a:p>
          <a:p>
            <a:r>
              <a:rPr lang="en-US"/>
              <a:t>Right so, in August, the look and feel will be very, very similar to the WebEx team experience.</a:t>
            </a:r>
          </a:p>
          <a:p>
            <a:r>
              <a:rPr lang="en-US"/>
              <a:t>And then we'll take that next step to make it look much more cohesive.</a:t>
            </a:r>
          </a:p>
          <a:p>
            <a:endParaRPr lang="en-US"/>
          </a:p>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2277993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355" rtl="0" eaLnBrk="1" fontAlgn="auto" latinLnBrk="0" hangingPunct="1">
              <a:lnSpc>
                <a:spcPct val="95000"/>
              </a:lnSpc>
              <a:spcBef>
                <a:spcPts val="0"/>
              </a:spcBef>
              <a:spcAft>
                <a:spcPts val="600"/>
              </a:spcAft>
              <a:buClrTx/>
              <a:buSzTx/>
              <a:buFont typeface="Wingdings" pitchFamily="2" charset="2"/>
              <a:buNone/>
              <a:tabLst/>
              <a:defRPr/>
            </a:pPr>
            <a:r>
              <a:rPr lang="en-US" sz="1200" baseline="0"/>
              <a:t>Our portfolio of collaboration devices includes everything from voice to collaboration room devices for the small business to the very large enterprise. Cisco offers you the most complete range of solutions in the industry, so you </a:t>
            </a:r>
            <a:r>
              <a:rPr lang="en-US" sz="1200"/>
              <a:t>can build the voice and video collaboration network that meets your needs.</a:t>
            </a:r>
            <a:endParaRPr lang="en-US" sz="1200" baseline="0"/>
          </a:p>
          <a:p>
            <a:pPr>
              <a:spcAft>
                <a:spcPts val="600"/>
              </a:spcAft>
            </a:pPr>
            <a:endParaRPr lang="en-US" sz="1200" baseline="0"/>
          </a:p>
          <a:p>
            <a:pPr>
              <a:spcAft>
                <a:spcPts val="600"/>
              </a:spcAft>
            </a:pPr>
            <a:r>
              <a:rPr lang="en-US" sz="1200" baseline="0"/>
              <a:t>The majority of the portfolio has been redesigned to make collaboration more affordable, accessible, and easy to use. Many of them of received the Red Dot award for excellence in design. The Cisco Webex Board and IX5000 received the Best of the Best award in 2017 and 2015, respectively.</a:t>
            </a:r>
          </a:p>
          <a:p>
            <a:pPr>
              <a:spcAft>
                <a:spcPts val="600"/>
              </a:spcAft>
            </a:pPr>
            <a:endParaRPr lang="en-US" sz="1200" baseline="0"/>
          </a:p>
          <a:p>
            <a:pPr>
              <a:spcAft>
                <a:spcPts val="600"/>
              </a:spcAft>
            </a:pPr>
            <a:r>
              <a:rPr lang="en-US" sz="1200" baseline="0"/>
              <a:t>Here a few highlights:</a:t>
            </a:r>
          </a:p>
          <a:p>
            <a:pPr marL="171450" indent="-171450">
              <a:spcAft>
                <a:spcPts val="600"/>
              </a:spcAft>
              <a:buFontTx/>
              <a:buChar char="•"/>
            </a:pPr>
            <a:r>
              <a:rPr lang="en-US" sz="1200" baseline="0"/>
              <a:t>Our room-based devices have been completely refreshed with a new award-winning industrial design; richer functionality; easier installation, deployment, and use; and a great, consistent experience across the board.</a:t>
            </a:r>
          </a:p>
          <a:p>
            <a:pPr marL="457200" lvl="1" indent="0" defTabSz="457200">
              <a:lnSpc>
                <a:spcPct val="150000"/>
              </a:lnSpc>
              <a:buFont typeface="Arial"/>
              <a:buNone/>
              <a:defRPr/>
            </a:pPr>
            <a:r>
              <a:rPr lang="en-US" sz="1200" baseline="0"/>
              <a:t>Now with the addition of Cisco Webex Board, we’re expanding the collaboration rooms with </a:t>
            </a:r>
            <a:r>
              <a:rPr lang="en-US" sz="800"/>
              <a:t>new ways to create and collaborate</a:t>
            </a:r>
            <a:r>
              <a:rPr lang="en-US" sz="800" baseline="0"/>
              <a:t> and engage teams. With </a:t>
            </a:r>
            <a:r>
              <a:rPr lang="en-US" sz="800"/>
              <a:t>Cisco Webex Board, you can wirelessly present, white board, and video or audio conference – everything you need for team collaboration, all at the touch of a finger. </a:t>
            </a:r>
            <a:endParaRPr lang="en-US" sz="1200" baseline="0"/>
          </a:p>
          <a:p>
            <a:pPr marL="171450" indent="-171450">
              <a:spcAft>
                <a:spcPts val="600"/>
              </a:spcAft>
              <a:buFontTx/>
              <a:buChar char="•"/>
            </a:pPr>
            <a:r>
              <a:rPr lang="en-US" sz="1200" baseline="0"/>
              <a:t>More intelligent audio, video, and usability, with new ways to bring your own personal devices, such as a smartphone or tablet, into a phone or video meeting to further enhance your collaboration experience.</a:t>
            </a:r>
          </a:p>
          <a:p>
            <a:pPr marL="171450" indent="-171450">
              <a:spcAft>
                <a:spcPts val="600"/>
              </a:spcAft>
              <a:buFontTx/>
              <a:buChar char="•"/>
            </a:pPr>
            <a:r>
              <a:rPr lang="en-US" sz="1200" baseline="0"/>
              <a:t>The new Webex Share device allows easy, one-click wireless screen sharing from the Webex Teams software client to any external display with an HDMI port.</a:t>
            </a:r>
          </a:p>
          <a:p>
            <a:pPr marL="171450" indent="-171450">
              <a:spcAft>
                <a:spcPts val="600"/>
              </a:spcAft>
              <a:buFontTx/>
              <a:buChar char="•"/>
            </a:pPr>
            <a:r>
              <a:rPr lang="en-US" sz="1200" baseline="0"/>
              <a:t>Collaboration desktop video devices offer users a range of options from entry level HD video up to the lifelike DX video collaboration devices.</a:t>
            </a:r>
            <a:endParaRPr lang="en-US" sz="1200"/>
          </a:p>
          <a:p>
            <a:pPr marL="171450" indent="-171450">
              <a:spcAft>
                <a:spcPts val="600"/>
              </a:spcAft>
              <a:buFontTx/>
              <a:buChar char="•"/>
            </a:pPr>
            <a:r>
              <a:rPr lang="en-US" sz="1200" baseline="0"/>
              <a:t>Our IP Phone portfolio delivers superior voice communications, with select</a:t>
            </a:r>
            <a:r>
              <a:rPr lang="en-US" sz="1200"/>
              <a:t> endpoints supporting HD </a:t>
            </a:r>
            <a:r>
              <a:rPr lang="en-US" sz="1200" baseline="0"/>
              <a:t>video</a:t>
            </a:r>
            <a:r>
              <a:rPr lang="en-US" sz="1200"/>
              <a:t> and a range of options that offer </a:t>
            </a:r>
            <a:r>
              <a:rPr lang="en-US" sz="1200" baseline="0"/>
              <a:t>you a choice regardless of the size of your business, your feature needs, or your budget. Our complete portfolio also supports specialty use cases, such as in-campus wireless with WLAN handsets and an audio conferencing endpoint for conference rooms </a:t>
            </a:r>
            <a:r>
              <a:rPr lang="en-US" sz="1200" baseline="0">
                <a:solidFill>
                  <a:srgbClr val="FF0000"/>
                </a:solidFill>
              </a:rPr>
              <a:t>small to large conference rooms</a:t>
            </a:r>
            <a:r>
              <a:rPr lang="en-US" sz="1200" baseline="0"/>
              <a:t>. The focus of our IP Phone portfolio is simple: Deliver the highest-quality audio communications with affordable,</a:t>
            </a:r>
            <a:r>
              <a:rPr lang="en-US" sz="1200"/>
              <a:t> scalable options for desktop video</a:t>
            </a:r>
            <a:r>
              <a:rPr lang="en-US" sz="1200" baseline="0"/>
              <a:t> that are easy to use and administer so you can collaborate effectively and achieve your desired business results.</a:t>
            </a:r>
          </a:p>
          <a:p>
            <a:pPr marL="171450" indent="-171450">
              <a:spcAft>
                <a:spcPts val="600"/>
              </a:spcAft>
              <a:buFontTx/>
              <a:buChar char="•"/>
            </a:pPr>
            <a:r>
              <a:rPr lang="en-US" sz="1200" b="0" i="0" kern="1200">
                <a:solidFill>
                  <a:schemeClr val="tx1"/>
                </a:solidFill>
                <a:effectLst/>
                <a:latin typeface="+mn-lt"/>
                <a:ea typeface="ＭＳ Ｐゴシック" charset="0"/>
                <a:cs typeface="ＭＳ Ｐゴシック" charset="0"/>
              </a:rPr>
              <a:t>The Cisco® Headset 500 Series delivers surprisingly vibrant sound for open workspaces. Now users can stay focused in noisy environments with rich sound, exceptional comfort, and proven reliability. The headsets offers a lightweight form factor designed for workers who spend a lot of time collaborating in contact centers and open workspaces. With the USB headset adapter, the 500 Series delivers an enhanced experience, including automatic software upgrades, in-call presence indicator, and audio customizations that allow you to adjust how you hear the far end and how they hear you.</a:t>
            </a:r>
            <a:br>
              <a:rPr lang="en-US" sz="1200" b="0" i="0" kern="1200">
                <a:solidFill>
                  <a:schemeClr val="tx1"/>
                </a:solidFill>
                <a:effectLst/>
                <a:latin typeface="+mn-lt"/>
                <a:ea typeface="ＭＳ Ｐゴシック" charset="0"/>
                <a:cs typeface="ＭＳ Ｐゴシック" charset="0"/>
              </a:rPr>
            </a:br>
            <a:endParaRPr lang="en-US" sz="120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53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committed to continuous enhancements to user experiences across our portfolio.</a:t>
            </a:r>
          </a:p>
          <a:p>
            <a:endParaRPr lang="en-US"/>
          </a:p>
          <a:p>
            <a:r>
              <a:rPr lang="en-US"/>
              <a:t>Agile development cycle means we’re introducing many features on a monthly and quarterly basis.  </a:t>
            </a:r>
          </a:p>
          <a:p>
            <a:endParaRPr lang="en-US"/>
          </a:p>
          <a:p>
            <a:r>
              <a:rPr lang="en-US"/>
              <a:t>If you joined us for the CTG roadmap review several weeks ago you got a peek into our roadmap of features,  </a:t>
            </a:r>
          </a:p>
          <a:p>
            <a:endParaRPr lang="en-US"/>
          </a:p>
          <a:p>
            <a:r>
              <a:rPr lang="en-US"/>
              <a:t>We wanted to call out a few here to illustrate our commitment to winning the hearts and minds of our customers…minimizing  with Fast AND effective user experiences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201563-AAAB-40CD-BDCC-8F71254210F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254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ctr"/>
            <a:endParaRPr lang="en-US" sz="1200" kern="1200">
              <a:solidFill>
                <a:schemeClr val="tx1"/>
              </a:solidFill>
              <a:effectLst/>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iscoSansTT ExtraLight" pitchFamily="34" charset="0"/>
                <a:cs typeface="CiscoSansTT ExtraLight" pitchFamily="34" charset="0"/>
              </a:rPr>
              <a:t>Cisco Webex collaboration security and compliance is built from the ground up into the platform – including true end-to-end encryption, and compliance visibility and control. Our 360 degree approach enables secure collaboration – whether inside your own organization, or even when you’re collaborating across company lines – with vendors, partners and customers. </a:t>
            </a:r>
            <a:br>
              <a:rPr lang="en-US">
                <a:latin typeface="CiscoSansTT ExtraLight" pitchFamily="34" charset="0"/>
                <a:cs typeface="CiscoSansTT ExtraLight" pitchFamily="34" charset="0"/>
              </a:rPr>
            </a:br>
            <a:br>
              <a:rPr lang="en-US">
                <a:latin typeface="CiscoSansTT ExtraLight" pitchFamily="34" charset="0"/>
                <a:cs typeface="CiscoSansTT ExtraLight" pitchFamily="34" charset="0"/>
              </a:rPr>
            </a:br>
            <a:r>
              <a:rPr lang="en-US">
                <a:latin typeface="CiscoSansTT ExtraLight" pitchFamily="34" charset="0"/>
                <a:cs typeface="CiscoSansTT ExtraLight" pitchFamily="34" charset="0"/>
              </a:rPr>
              <a:t>With Cisco, you get a hardened collaboration platform to keep your sensitive data secure – while delivering a seamless, integrated and easy-to-use experience for your users. No need to compromise user experience for security.  </a:t>
            </a:r>
          </a:p>
          <a:p>
            <a:endParaRPr lang="en-US" i="1"/>
          </a:p>
          <a:p>
            <a:r>
              <a:rPr lang="en-US" i="1" baseline="0"/>
              <a:t>Transition</a:t>
            </a:r>
            <a:r>
              <a:rPr lang="en-US" baseline="0"/>
              <a:t>… enterprise secure and designed to support a smarter way to work for everyone.</a:t>
            </a:r>
            <a:endParaRPr lang="en-US"/>
          </a:p>
        </p:txBody>
      </p:sp>
    </p:spTree>
    <p:extLst>
      <p:ext uri="{BB962C8B-B14F-4D97-AF65-F5344CB8AC3E}">
        <p14:creationId xmlns:p14="http://schemas.microsoft.com/office/powerpoint/2010/main" val="2302264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2" charset="2"/>
              <a:buNone/>
              <a:tabLst/>
            </a:pPr>
            <a:r>
              <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rPr>
              <a:t>Only Cisco gives you one single Control Hub for all of your cloud collaboration tools, including :</a:t>
            </a:r>
          </a:p>
          <a:p>
            <a:pPr marL="171450" marR="0" lvl="0" indent="-171450" algn="l"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Char char="•"/>
              <a:tabLst/>
            </a:pPr>
            <a:r>
              <a:rPr kumimoji="0" lang="en-US" sz="1800" b="0" i="0" u="none" strike="noStrike" kern="1200" cap="none" normalizeH="0" baseline="0" err="1">
                <a:ln>
                  <a:noFill/>
                </a:ln>
                <a:solidFill>
                  <a:schemeClr val="tx1"/>
                </a:solidFill>
                <a:effectLst/>
                <a:latin typeface="+mn-lt"/>
                <a:ea typeface="ＭＳ Ｐゴシック" pitchFamily="34" charset="-128"/>
                <a:cs typeface="ＭＳ Ｐゴシック" charset="0"/>
              </a:rPr>
              <a:t>Unfied</a:t>
            </a:r>
            <a:r>
              <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rPr>
              <a:t> Contact Center</a:t>
            </a:r>
          </a:p>
          <a:p>
            <a:pPr marL="171450" marR="0" lvl="0" indent="-171450" algn="l"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Char char="•"/>
              <a:tabLst/>
            </a:pPr>
            <a:r>
              <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rPr>
              <a:t>Mobile Device Management</a:t>
            </a:r>
          </a:p>
          <a:p>
            <a:pPr marL="171450" marR="0" lvl="0" indent="-171450" algn="l"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Char char="•"/>
              <a:tabLst/>
            </a:pPr>
            <a:r>
              <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rPr>
              <a:t>Jabber</a:t>
            </a:r>
          </a:p>
          <a:p>
            <a:pPr marL="171450" marR="0" lvl="0" indent="-171450" algn="l"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Char char="•"/>
              <a:tabLst/>
            </a:pPr>
            <a:r>
              <a:rPr kumimoji="0" lang="en-US" sz="1800" b="0" i="0" u="none" strike="noStrike" kern="1200" cap="none" normalizeH="0" baseline="0" err="1">
                <a:ln>
                  <a:noFill/>
                </a:ln>
                <a:solidFill>
                  <a:schemeClr val="tx1"/>
                </a:solidFill>
                <a:effectLst/>
                <a:latin typeface="+mn-lt"/>
                <a:ea typeface="ＭＳ Ｐゴシック" pitchFamily="34" charset="-128"/>
                <a:cs typeface="ＭＳ Ｐゴシック" charset="0"/>
              </a:rPr>
              <a:t>Webex</a:t>
            </a:r>
            <a:r>
              <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rPr>
              <a:t> Meetings</a:t>
            </a:r>
          </a:p>
          <a:p>
            <a:pPr marL="171450" marR="0" lvl="0" indent="-171450" algn="l"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Char char="•"/>
              <a:tabLst/>
            </a:pPr>
            <a:r>
              <a:rPr kumimoji="0" lang="en-US" sz="1800" b="0" i="0" u="none" strike="noStrike" kern="1200" cap="none" normalizeH="0" baseline="0" err="1">
                <a:ln>
                  <a:noFill/>
                </a:ln>
                <a:solidFill>
                  <a:schemeClr val="tx1"/>
                </a:solidFill>
                <a:effectLst/>
                <a:latin typeface="+mn-lt"/>
                <a:ea typeface="ＭＳ Ｐゴシック" pitchFamily="34" charset="-128"/>
                <a:cs typeface="ＭＳ Ｐゴシック" charset="0"/>
              </a:rPr>
              <a:t>Webex</a:t>
            </a:r>
            <a:r>
              <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rPr>
              <a:t> Teams</a:t>
            </a:r>
          </a:p>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2" charset="2"/>
              <a:buNone/>
              <a:tabLst/>
            </a:pPr>
            <a:endParaRPr kumimoji="0" lang="en-US" sz="1800" b="0" i="0" u="none" strike="noStrike" kern="1200" cap="none" normalizeH="0" baseline="0">
              <a:ln>
                <a:noFill/>
              </a:ln>
              <a:solidFill>
                <a:schemeClr val="tx1"/>
              </a:solidFill>
              <a:effectLst/>
              <a:latin typeface="+mn-lt"/>
              <a:ea typeface="ＭＳ Ｐゴシック" pitchFamily="34" charset="-128"/>
              <a:cs typeface="ＭＳ Ｐゴシック" charset="0"/>
            </a:endParaRPr>
          </a:p>
          <a:p>
            <a:r>
              <a:rPr lang="en-US" b="1" err="1"/>
              <a:t>Webex</a:t>
            </a:r>
            <a:r>
              <a:rPr lang="en-US" b="1"/>
              <a:t> Teams Control Hub</a:t>
            </a:r>
            <a:r>
              <a:rPr lang="en-GB"/>
              <a:t>:  </a:t>
            </a:r>
          </a:p>
          <a:p>
            <a:pPr marL="176679" indent="-176679">
              <a:buFont typeface="Arial" charset="0"/>
              <a:buChar char="•"/>
            </a:pPr>
            <a:r>
              <a:rPr lang="en-US"/>
              <a:t>The Webex Teams Control Hub is included with any paid subscription for Webex Teams. The visibility, control and extraction of data from Webex Teams is all administered from the Webex Teams Control Hub.  </a:t>
            </a:r>
          </a:p>
          <a:p>
            <a:pPr marL="176679" indent="-176679">
              <a:buFont typeface="Arial" charset="0"/>
              <a:buChar char="•"/>
            </a:pPr>
            <a:r>
              <a:rPr lang="en-US"/>
              <a:t>For overall management we’ve built Webex Teams to be cloud-simple and intuitive with a single pane of glass to do everything that Webex Teams offers (Meetings, Messaging, and Calling).</a:t>
            </a:r>
            <a:r>
              <a:rPr lang="en-GB"/>
              <a:t> </a:t>
            </a:r>
            <a:r>
              <a:rPr lang="en-US"/>
              <a:t>The Webex Teams Control Hub provides a single pane of glass for provisioning, administration, management, and reporting, enabling administrators to manage the entire Webex Teams experience effectively and easily. It all starts with very easy user onboarding, through administration of users and devices, and to usage analytics.</a:t>
            </a:r>
          </a:p>
          <a:p>
            <a:pPr marL="176679" indent="-176679">
              <a:buFont typeface="Arial" charset="0"/>
              <a:buChar char="•"/>
            </a:pPr>
            <a:endParaRPr lang="en-US"/>
          </a:p>
          <a:p>
            <a:r>
              <a:rPr lang="en-US" sz="1200" b="1" kern="1200">
                <a:solidFill>
                  <a:schemeClr val="tx1"/>
                </a:solidFill>
                <a:effectLst/>
                <a:latin typeface="+mn-lt"/>
                <a:ea typeface="ＭＳ Ｐゴシック" charset="0"/>
                <a:cs typeface="ＭＳ Ｐゴシック" charset="0"/>
              </a:rPr>
              <a:t>Additionally, you get the following capabilities included with the base license:</a:t>
            </a:r>
          </a:p>
          <a:p>
            <a:br>
              <a:rPr lang="en-US" sz="1200" b="1" kern="1200">
                <a:solidFill>
                  <a:schemeClr val="tx1"/>
                </a:solidFill>
                <a:effectLst/>
                <a:latin typeface="+mn-lt"/>
                <a:ea typeface="ＭＳ Ｐゴシック" charset="0"/>
                <a:cs typeface="ＭＳ Ｐゴシック" charset="0"/>
              </a:rPr>
            </a:br>
            <a:r>
              <a:rPr lang="en-US" sz="1200" b="1" kern="1200">
                <a:solidFill>
                  <a:schemeClr val="tx1"/>
                </a:solidFill>
                <a:effectLst/>
                <a:latin typeface="+mn-lt"/>
                <a:ea typeface="ＭＳ Ｐゴシック" charset="0"/>
                <a:cs typeface="ＭＳ Ｐゴシック" charset="0"/>
              </a:rPr>
              <a:t>End-to-end encryption</a:t>
            </a:r>
          </a:p>
          <a:p>
            <a:r>
              <a:rPr lang="en-US" sz="1200" kern="1200">
                <a:solidFill>
                  <a:schemeClr val="tx1"/>
                </a:solidFill>
                <a:effectLst/>
                <a:latin typeface="+mn-lt"/>
                <a:ea typeface="ＭＳ Ｐゴシック" charset="0"/>
                <a:cs typeface="ＭＳ Ｐゴシック" charset="0"/>
              </a:rPr>
              <a:t>All information is encrypted while in use and before it leaves your device, not just in transit and at rest.</a:t>
            </a:r>
          </a:p>
          <a:p>
            <a:pPr marL="0" indent="0">
              <a:buFont typeface="Arial" charset="0"/>
              <a:buNone/>
            </a:pPr>
            <a:endParaRPr lang="en-US"/>
          </a:p>
          <a:p>
            <a:r>
              <a:rPr lang="en-US" sz="1200" b="1" kern="1200">
                <a:solidFill>
                  <a:schemeClr val="tx1"/>
                </a:solidFill>
                <a:effectLst/>
                <a:latin typeface="+mn-lt"/>
                <a:ea typeface="ＭＳ Ｐゴシック" charset="0"/>
                <a:cs typeface="ＭＳ Ｐゴシック" charset="0"/>
              </a:rPr>
              <a:t>Fast, simple, secure search</a:t>
            </a:r>
          </a:p>
          <a:p>
            <a:r>
              <a:rPr lang="en-US" sz="1200" kern="1200">
                <a:solidFill>
                  <a:schemeClr val="tx1"/>
                </a:solidFill>
                <a:effectLst/>
                <a:latin typeface="+mn-lt"/>
                <a:ea typeface="ＭＳ Ｐゴシック" charset="0"/>
                <a:cs typeface="ＭＳ Ｐゴシック" charset="0"/>
              </a:rPr>
              <a:t>When users search, matches are retrieved and sent to the user's device before they are decrypted.</a:t>
            </a:r>
          </a:p>
          <a:p>
            <a:endParaRPr lang="en-US" sz="1200" kern="1200">
              <a:solidFill>
                <a:schemeClr val="tx1"/>
              </a:solidFill>
              <a:effectLst/>
              <a:latin typeface="+mn-lt"/>
              <a:ea typeface="ＭＳ Ｐゴシック" charset="0"/>
              <a:cs typeface="ＭＳ Ｐゴシック" charset="0"/>
            </a:endParaRPr>
          </a:p>
          <a:p>
            <a:r>
              <a:rPr lang="en-US" sz="1200" b="1" kern="1200">
                <a:solidFill>
                  <a:schemeClr val="tx1"/>
                </a:solidFill>
                <a:effectLst/>
                <a:latin typeface="+mn-lt"/>
                <a:ea typeface="ＭＳ Ｐゴシック" charset="0"/>
                <a:cs typeface="ＭＳ Ｐゴシック" charset="0"/>
              </a:rPr>
              <a:t>User identity and access</a:t>
            </a:r>
          </a:p>
          <a:p>
            <a:r>
              <a:rPr lang="en-US" sz="1200" kern="1200">
                <a:solidFill>
                  <a:schemeClr val="tx1"/>
                </a:solidFill>
                <a:effectLst/>
                <a:latin typeface="+mn-lt"/>
                <a:ea typeface="ＭＳ Ｐゴシック" charset="0"/>
                <a:cs typeface="ＭＳ Ｐゴシック" charset="0"/>
              </a:rPr>
              <a:t>Provision users manually or automatically. Only authenticated users can view messages and files in </a:t>
            </a:r>
            <a:r>
              <a:rPr lang="en-US" sz="1200" kern="1200" err="1">
                <a:solidFill>
                  <a:schemeClr val="tx1"/>
                </a:solidFill>
                <a:effectLst/>
                <a:latin typeface="+mn-lt"/>
                <a:ea typeface="ＭＳ Ｐゴシック" charset="0"/>
                <a:cs typeface="ＭＳ Ｐゴシック" charset="0"/>
              </a:rPr>
              <a:t>Webex</a:t>
            </a:r>
            <a:r>
              <a:rPr lang="en-US" sz="1200" kern="1200">
                <a:solidFill>
                  <a:schemeClr val="tx1"/>
                </a:solidFill>
                <a:effectLst/>
                <a:latin typeface="+mn-lt"/>
                <a:ea typeface="ＭＳ Ｐゴシック" charset="0"/>
                <a:cs typeface="ＭＳ Ｐゴシック" charset="0"/>
              </a:rPr>
              <a:t> Teams spaces.</a:t>
            </a:r>
          </a:p>
          <a:p>
            <a:endParaRPr lang="en-US" sz="1200" b="1" kern="1200">
              <a:solidFill>
                <a:schemeClr val="tx1"/>
              </a:solidFill>
              <a:effectLst/>
              <a:latin typeface="+mn-lt"/>
              <a:ea typeface="ＭＳ Ｐゴシック" charset="0"/>
              <a:cs typeface="ＭＳ Ｐゴシック" charset="0"/>
            </a:endParaRPr>
          </a:p>
          <a:p>
            <a:r>
              <a:rPr lang="en-US" sz="1200" b="1" kern="1200">
                <a:solidFill>
                  <a:schemeClr val="tx1"/>
                </a:solidFill>
                <a:effectLst/>
                <a:latin typeface="+mn-lt"/>
                <a:ea typeface="ＭＳ Ｐゴシック" charset="0"/>
                <a:cs typeface="ＭＳ Ｐゴシック" charset="0"/>
              </a:rPr>
              <a:t>Device and browser protection</a:t>
            </a:r>
          </a:p>
          <a:p>
            <a:r>
              <a:rPr lang="en-US" sz="1200" kern="1200">
                <a:solidFill>
                  <a:schemeClr val="tx1"/>
                </a:solidFill>
                <a:effectLst/>
                <a:latin typeface="+mn-lt"/>
                <a:ea typeface="ＭＳ Ｐゴシック" charset="0"/>
                <a:cs typeface="ＭＳ Ｐゴシック" charset="0"/>
              </a:rPr>
              <a:t>Customize security controls, including idle timeout, device PIN enforcement, and remote wipe of </a:t>
            </a:r>
            <a:r>
              <a:rPr lang="en-US" sz="1200" kern="1200" err="1">
                <a:solidFill>
                  <a:schemeClr val="tx1"/>
                </a:solidFill>
                <a:effectLst/>
                <a:latin typeface="+mn-lt"/>
                <a:ea typeface="ＭＳ Ｐゴシック" charset="0"/>
                <a:cs typeface="ＭＳ Ｐゴシック" charset="0"/>
              </a:rPr>
              <a:t>Webex</a:t>
            </a:r>
            <a:r>
              <a:rPr lang="en-US" sz="1200" kern="1200">
                <a:solidFill>
                  <a:schemeClr val="tx1"/>
                </a:solidFill>
                <a:effectLst/>
                <a:latin typeface="+mn-lt"/>
                <a:ea typeface="ＭＳ Ｐゴシック" charset="0"/>
                <a:cs typeface="ＭＳ Ｐゴシック" charset="0"/>
              </a:rPr>
              <a:t> Teams content.</a:t>
            </a:r>
          </a:p>
          <a:p>
            <a:endParaRPr lang="en-US" sz="1200" kern="1200">
              <a:solidFill>
                <a:schemeClr val="tx1"/>
              </a:solidFill>
              <a:effectLst/>
              <a:latin typeface="+mn-lt"/>
              <a:ea typeface="ＭＳ Ｐゴシック" charset="0"/>
              <a:cs typeface="ＭＳ Ｐゴシック" charset="0"/>
            </a:endParaRPr>
          </a:p>
          <a:p>
            <a:r>
              <a:rPr lang="en-US" sz="1200" b="1" kern="1200">
                <a:solidFill>
                  <a:schemeClr val="tx1"/>
                </a:solidFill>
                <a:effectLst/>
                <a:latin typeface="+mn-lt"/>
                <a:ea typeface="ＭＳ Ｐゴシック" charset="0"/>
                <a:cs typeface="ＭＳ Ｐゴシック" charset="0"/>
              </a:rPr>
              <a:t>Flexible retention and archiving</a:t>
            </a:r>
          </a:p>
          <a:p>
            <a:r>
              <a:rPr lang="en-US" sz="1200" kern="1200">
                <a:solidFill>
                  <a:schemeClr val="tx1"/>
                </a:solidFill>
                <a:effectLst/>
                <a:latin typeface="+mn-lt"/>
                <a:ea typeface="ＭＳ Ｐゴシック" charset="0"/>
                <a:cs typeface="ＭＳ Ｐゴシック" charset="0"/>
              </a:rPr>
              <a:t>Store content indefinitely, until a user deletes it, or per your policy. Use the API to poll for events to archive application content. </a:t>
            </a:r>
          </a:p>
          <a:p>
            <a:r>
              <a:rPr lang="en-US" sz="1200" kern="1200">
                <a:solidFill>
                  <a:schemeClr val="tx1"/>
                </a:solidFill>
                <a:effectLst/>
                <a:latin typeface="+mn-lt"/>
                <a:ea typeface="ＭＳ Ｐゴシック" charset="0"/>
                <a:cs typeface="ＭＳ Ｐゴシック" charset="0"/>
              </a:rPr>
              <a:t> </a:t>
            </a:r>
          </a:p>
          <a:p>
            <a:r>
              <a:rPr lang="en-US" sz="1200" b="1" kern="1200">
                <a:solidFill>
                  <a:schemeClr val="tx1"/>
                </a:solidFill>
                <a:effectLst/>
                <a:latin typeface="+mn-lt"/>
                <a:ea typeface="ＭＳ Ｐゴシック" charset="0"/>
                <a:cs typeface="ＭＳ Ｐゴシック" charset="0"/>
              </a:rPr>
              <a:t>eDiscovery</a:t>
            </a:r>
          </a:p>
          <a:p>
            <a:pPr fontAlgn="base"/>
            <a:r>
              <a:rPr lang="en-US" sz="1200" kern="1200">
                <a:solidFill>
                  <a:schemeClr val="tx1"/>
                </a:solidFill>
                <a:effectLst/>
                <a:latin typeface="+mn-lt"/>
                <a:ea typeface="ＭＳ Ｐゴシック" charset="0"/>
                <a:cs typeface="ＭＳ Ｐゴシック" charset="0"/>
              </a:rPr>
              <a:t>Administrators can search and extract any content, including data such as timestamps, space IDs, and participant IDs.</a:t>
            </a:r>
          </a:p>
          <a:p>
            <a:endParaRPr lang="en-US" sz="1200" kern="1200">
              <a:solidFill>
                <a:schemeClr val="tx1"/>
              </a:solidFill>
              <a:effectLst/>
              <a:latin typeface="+mn-lt"/>
              <a:ea typeface="ＭＳ Ｐゴシック" charset="0"/>
              <a:cs typeface="ＭＳ Ｐゴシック" charset="0"/>
            </a:endParaRPr>
          </a:p>
          <a:p>
            <a:endParaRPr lang="en-US" sz="1200" kern="1200">
              <a:solidFill>
                <a:schemeClr val="tx1"/>
              </a:solidFill>
              <a:effectLst/>
              <a:latin typeface="+mn-lt"/>
              <a:ea typeface="ＭＳ Ｐゴシック" charset="0"/>
              <a:cs typeface="ＭＳ Ｐゴシック" charset="0"/>
            </a:endParaRPr>
          </a:p>
          <a:p>
            <a:endParaRPr lang="en-US" sz="1200" kern="1200">
              <a:solidFill>
                <a:schemeClr val="tx1"/>
              </a:solidFill>
              <a:effectLst/>
              <a:latin typeface="+mn-lt"/>
              <a:ea typeface="ＭＳ Ｐゴシック" charset="0"/>
              <a:cs typeface="ＭＳ Ｐゴシック" charset="0"/>
            </a:endParaRPr>
          </a:p>
          <a:p>
            <a:endParaRPr lang="en-US" sz="1200" kern="1200">
              <a:solidFill>
                <a:schemeClr val="tx1"/>
              </a:solidFill>
              <a:effectLst/>
              <a:latin typeface="+mn-lt"/>
              <a:ea typeface="ＭＳ Ｐゴシック" charset="0"/>
              <a:cs typeface="ＭＳ Ｐゴシック" charset="0"/>
            </a:endParaRPr>
          </a:p>
          <a:p>
            <a:pPr marL="0" indent="0">
              <a:buFont typeface="Arial" charset="0"/>
              <a:buNone/>
            </a:pPr>
            <a:endParaRPr lang="en-US"/>
          </a:p>
          <a:p>
            <a:pPr marL="176679" indent="-176679">
              <a:buFont typeface="Arial" charset="0"/>
              <a:buChar char="•"/>
            </a:pPr>
            <a:endParaRPr lang="en-US" baseline="0"/>
          </a:p>
          <a:p>
            <a:pPr marL="0" indent="0">
              <a:buFont typeface="Arial" charset="0"/>
              <a:buNone/>
            </a:pPr>
            <a:endParaRPr lang="en-US" baseline="0"/>
          </a:p>
        </p:txBody>
      </p:sp>
      <p:sp>
        <p:nvSpPr>
          <p:cNvPr id="4" name="Slide Number Placeholder 3"/>
          <p:cNvSpPr>
            <a:spLocks noGrp="1"/>
          </p:cNvSpPr>
          <p:nvPr>
            <p:ph type="sldNum" sz="quarter" idx="10"/>
          </p:nvPr>
        </p:nvSpPr>
        <p:spPr/>
        <p:txBody>
          <a:bodyPr/>
          <a:lstStyle/>
          <a:p>
            <a:pPr defTabSz="471145">
              <a:defRPr/>
            </a:pPr>
            <a:fld id="{7B2FCB79-2C0C-F84D-A224-30C295992FCE}" type="slidenum">
              <a:rPr lang="en-US">
                <a:solidFill>
                  <a:prstClr val="black"/>
                </a:solidFill>
                <a:latin typeface="Calibri"/>
              </a:rPr>
              <a:pPr defTabSz="471145">
                <a:defRPr/>
              </a:pPr>
              <a:t>35</a:t>
            </a:fld>
            <a:endParaRPr lang="en-US">
              <a:solidFill>
                <a:prstClr val="black"/>
              </a:solidFill>
              <a:latin typeface="Calibri"/>
            </a:endParaRPr>
          </a:p>
        </p:txBody>
      </p:sp>
    </p:spTree>
    <p:extLst>
      <p:ext uri="{BB962C8B-B14F-4D97-AF65-F5344CB8AC3E}">
        <p14:creationId xmlns:p14="http://schemas.microsoft.com/office/powerpoint/2010/main" val="1722359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280427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a:t>
            </a:r>
            <a:r>
              <a:rPr lang="en-US" sz="1200" err="1"/>
              <a:t>Voicea</a:t>
            </a:r>
            <a:r>
              <a:rPr lang="en-US" sz="1200"/>
              <a:t> acquisition reflects Cisco’s vison of Cognitive Collaboration, interoperability, and workplace transformation through combining the power of AI, ML, software, hardware, and the network to remove friction and get work done faster and smarter.</a:t>
            </a:r>
          </a:p>
          <a:p>
            <a:endParaRPr lang="en-US"/>
          </a:p>
          <a:p>
            <a:r>
              <a:rPr lang="en-US" err="1"/>
              <a:t>Voicea</a:t>
            </a:r>
            <a:r>
              <a:rPr lang="en-US"/>
              <a:t> is an open platform, like Webex.  Its service allows users to leverage voice commands within a meeting and update popular systems of record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Language processing and speech recognition further automates key productivity and workflow integrations </a:t>
            </a:r>
          </a:p>
          <a:p>
            <a:endParaRPr lang="en-US"/>
          </a:p>
          <a:p>
            <a:r>
              <a:rPr lang="en-US"/>
              <a:t>Examples include:  </a:t>
            </a:r>
          </a:p>
          <a:p>
            <a:pPr marL="171450" indent="-171450">
              <a:buFont typeface="Arial" panose="020B0604020202020204" pitchFamily="34" charset="0"/>
              <a:buChar char="•"/>
            </a:pPr>
            <a:r>
              <a:rPr lang="en-US"/>
              <a:t>booking </a:t>
            </a:r>
            <a:r>
              <a:rPr lang="en-US" err="1"/>
              <a:t>followup</a:t>
            </a:r>
            <a:r>
              <a:rPr lang="en-US"/>
              <a:t> meetings into calendaring applications</a:t>
            </a:r>
          </a:p>
          <a:p>
            <a:pPr marL="171450" indent="-171450">
              <a:buFont typeface="Arial" panose="020B0604020202020204" pitchFamily="34" charset="0"/>
              <a:buChar char="•"/>
            </a:pPr>
            <a:r>
              <a:rPr lang="en-US"/>
              <a:t>Creating </a:t>
            </a:r>
            <a:r>
              <a:rPr lang="en-US" err="1"/>
              <a:t>followup</a:t>
            </a:r>
            <a:r>
              <a:rPr lang="en-US"/>
              <a:t>  item/reminder in task management platform </a:t>
            </a:r>
          </a:p>
          <a:p>
            <a:pPr marL="171450" indent="-171450">
              <a:buFont typeface="Arial" panose="020B0604020202020204" pitchFamily="34" charset="0"/>
              <a:buChar char="•"/>
            </a:pPr>
            <a:r>
              <a:rPr lang="en-US"/>
              <a:t>Updating CRM with notes or follow up from call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acquisition reflects Cisco’s vison of Cognitive Collaboration, interoperability, and workplace transformation through combining the power of AI, ML, software, hardware, and the network to remove friction and get work done faster and smarter.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These advanced capabilities include meeting transcription, voice search, meeting highlights, and automatically capturing and initiating action items.  All of this while preserving the highest data privacy and security standards.  Now teams can have efficient meetings by turning talk into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This AI/Cognitive Collaboration solution will unlock the power of data within business conversations across Cisco’s voice assets. This will allow businesses to discover information from past conversations, create more actionable meetings, improve productivity, and enhance the team experience all in a highly-secure Cisco certified environment that adds data privacy for management of sensitive meeting/company information.</a:t>
            </a:r>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0"/>
              </a:rPr>
              <a:t>Cisco Live 2016</a:t>
            </a:r>
          </a:p>
        </p:txBody>
      </p:sp>
      <p:sp>
        <p:nvSpPr>
          <p:cNvPr id="5" name="Date Placeholder 4"/>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A678A70-1ADF-49A4-B9C3-3E7AAF35E53B}" type="datetime1">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4/7/20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ADFA4A4-C10A-49FC-AF1A-861163FEA0B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6802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committed to continuous enhancements to user experiences across our portfolio.</a:t>
            </a:r>
          </a:p>
          <a:p>
            <a:endParaRPr lang="en-US"/>
          </a:p>
          <a:p>
            <a:r>
              <a:rPr lang="en-US"/>
              <a:t>Agile development cycle means we’re introducing many features on a monthly and quarterly basis.  </a:t>
            </a:r>
          </a:p>
          <a:p>
            <a:endParaRPr lang="en-US"/>
          </a:p>
          <a:p>
            <a:r>
              <a:rPr lang="en-US"/>
              <a:t>If you joined us for the CTG roadmap review several weeks ago you got a peek into our roadmap of features,  </a:t>
            </a:r>
          </a:p>
          <a:p>
            <a:endParaRPr lang="en-US"/>
          </a:p>
          <a:p>
            <a:r>
              <a:rPr lang="en-US"/>
              <a:t>We wanted to call out a few here to illustrate our commitment to winning the hearts and minds of our customers…minimizing  with Fast AND effective user experiences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201563-AAAB-40CD-BDCC-8F71254210F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5426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https://help.webex.com/en-us/nwtulzs/Schedule-a-Cisco-Webex-Meeting-from-Your-Calendar</a:t>
            </a:r>
            <a:r>
              <a:rPr lang="en-US"/>
              <a:t> </a:t>
            </a:r>
          </a:p>
        </p:txBody>
      </p:sp>
      <p:sp>
        <p:nvSpPr>
          <p:cNvPr id="4" name="Slide Number Placeholder 3"/>
          <p:cNvSpPr>
            <a:spLocks noGrp="1"/>
          </p:cNvSpPr>
          <p:nvPr>
            <p:ph type="sldNum" sz="quarter" idx="5"/>
          </p:nvPr>
        </p:nvSpPr>
        <p:spPr/>
        <p:txBody>
          <a:bodyPr/>
          <a:lstStyle/>
          <a:p>
            <a:fld id="{3B51EA87-FD11-8541-93D3-EC60BACA7FE3}" type="slidenum">
              <a:rPr lang="en-US" smtClean="0"/>
              <a:t>8</a:t>
            </a:fld>
            <a:endParaRPr lang="en-US"/>
          </a:p>
        </p:txBody>
      </p:sp>
    </p:spTree>
    <p:extLst>
      <p:ext uri="{BB962C8B-B14F-4D97-AF65-F5344CB8AC3E}">
        <p14:creationId xmlns:p14="http://schemas.microsoft.com/office/powerpoint/2010/main" val="187970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15A72-6A39-7C4F-9AE0-7E33B8C66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11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https://help.webex.com/en-us/5hbazy/Switch-Between-Video-Layouts-in-Cisco-Webex-Meetings-and-Cisco-Webex-Events</a:t>
            </a:r>
            <a:r>
              <a:rPr lang="en-US"/>
              <a:t> </a:t>
            </a:r>
          </a:p>
        </p:txBody>
      </p:sp>
      <p:sp>
        <p:nvSpPr>
          <p:cNvPr id="4" name="Slide Number Placeholder 3"/>
          <p:cNvSpPr>
            <a:spLocks noGrp="1"/>
          </p:cNvSpPr>
          <p:nvPr>
            <p:ph type="sldNum" sz="quarter" idx="5"/>
          </p:nvPr>
        </p:nvSpPr>
        <p:spPr/>
        <p:txBody>
          <a:bodyPr/>
          <a:lstStyle/>
          <a:p>
            <a:fld id="{3B51EA87-FD11-8541-93D3-EC60BACA7FE3}" type="slidenum">
              <a:rPr lang="en-US" smtClean="0"/>
              <a:t>10</a:t>
            </a:fld>
            <a:endParaRPr lang="en-US"/>
          </a:p>
        </p:txBody>
      </p:sp>
    </p:spTree>
    <p:extLst>
      <p:ext uri="{BB962C8B-B14F-4D97-AF65-F5344CB8AC3E}">
        <p14:creationId xmlns:p14="http://schemas.microsoft.com/office/powerpoint/2010/main" val="204971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https://apps.apple.com/us/app/cisco-webex-meetings/id298844386</a:t>
            </a:r>
            <a:r>
              <a:rPr lang="en-US"/>
              <a:t> </a:t>
            </a:r>
          </a:p>
          <a:p>
            <a:endParaRPr lang="en-US"/>
          </a:p>
          <a:p>
            <a:r>
              <a:rPr lang="en-US">
                <a:hlinkClick r:id="rId4"/>
              </a:rPr>
              <a:t>https://play.google.com/store/apps/details?id=com.cisco.webex.meetings&amp;hl=en_US</a:t>
            </a:r>
            <a:r>
              <a:rPr lang="en-US"/>
              <a:t> </a:t>
            </a:r>
          </a:p>
        </p:txBody>
      </p:sp>
      <p:sp>
        <p:nvSpPr>
          <p:cNvPr id="4" name="Slide Number Placeholder 3"/>
          <p:cNvSpPr>
            <a:spLocks noGrp="1"/>
          </p:cNvSpPr>
          <p:nvPr>
            <p:ph type="sldNum" sz="quarter" idx="5"/>
          </p:nvPr>
        </p:nvSpPr>
        <p:spPr/>
        <p:txBody>
          <a:bodyPr/>
          <a:lstStyle/>
          <a:p>
            <a:fld id="{3B51EA87-FD11-8541-93D3-EC60BACA7FE3}" type="slidenum">
              <a:rPr lang="en-US" smtClean="0"/>
              <a:t>11</a:t>
            </a:fld>
            <a:endParaRPr lang="en-US"/>
          </a:p>
        </p:txBody>
      </p:sp>
    </p:spTree>
    <p:extLst>
      <p:ext uri="{BB962C8B-B14F-4D97-AF65-F5344CB8AC3E}">
        <p14:creationId xmlns:p14="http://schemas.microsoft.com/office/powerpoint/2010/main" val="73586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Cognitive collaboration is modernizing meeting experiences </a:t>
            </a:r>
            <a:r>
              <a:rPr lang="en-US" u="sng"/>
              <a:t>before during and after </a:t>
            </a:r>
            <a:r>
              <a:rPr lang="en-US"/>
              <a:t>– using our powerful </a:t>
            </a:r>
            <a:r>
              <a:rPr lang="en-US" u="sng"/>
              <a:t>voice intelligence engine across the Webex platform.</a:t>
            </a:r>
          </a:p>
          <a:p>
            <a:endParaRPr lang="en-US"/>
          </a:p>
          <a:p>
            <a:r>
              <a:rPr lang="en-US"/>
              <a:t>Users gain a consistent visual experience – you’ll note the </a:t>
            </a:r>
            <a:r>
              <a:rPr lang="en-US" b="1"/>
              <a:t>Webex Assistant character is visible on Webex Room Devices and in Webex Meetings.  </a:t>
            </a:r>
            <a:r>
              <a:rPr lang="en-US" b="0"/>
              <a:t>Common wake word -  Hey Webex, Ok Webex…  ( Understands commands in context – </a:t>
            </a:r>
            <a:r>
              <a:rPr lang="en-US" b="0" err="1"/>
              <a:t>ie</a:t>
            </a:r>
            <a:r>
              <a:rPr lang="en-US" b="0"/>
              <a:t> commands before or after meeting in the conference room, commands in-the Webex Meetings to take notes, action items, highlights.. –user experience is one assistant, not two )</a:t>
            </a:r>
          </a:p>
          <a:p>
            <a:endParaRPr lang="en-US"/>
          </a:p>
          <a:p>
            <a:r>
              <a:rPr lang="en-US"/>
              <a:t>With integrated advanced voice intelligence users can be more focused and engaged in the discussion – not the technology or in taking notes. Great ideas, action items are not lost or delayed – in fact this helps to accelerate follow-up as well as increase productivity </a:t>
            </a:r>
          </a:p>
          <a:p>
            <a:r>
              <a:rPr lang="en-US"/>
              <a:t>And it helps organizations multiple the value of ever interaction – with post meeting features …</a:t>
            </a:r>
          </a:p>
          <a:p>
            <a:endParaRPr lang="en-US"/>
          </a:p>
          <a:p>
            <a:endParaRPr lang="en-US"/>
          </a:p>
          <a:p>
            <a:r>
              <a:rPr lang="en-US" i="1" u="sng"/>
              <a:t>Transition</a:t>
            </a:r>
            <a:r>
              <a:rPr lang="en-US" u="sng"/>
              <a:t>.. </a:t>
            </a:r>
            <a:r>
              <a:rPr lang="en-US" b="1"/>
              <a:t>But there is more to this story than just meetings</a:t>
            </a:r>
            <a:r>
              <a:rPr lang="en-US"/>
              <a:t>.  We are helping organizations unlock the power of collaboration across meetings and even calls for Contact Center operations staff… </a:t>
            </a:r>
          </a:p>
        </p:txBody>
      </p:sp>
      <p:sp>
        <p:nvSpPr>
          <p:cNvPr id="4" name="Slide Number Placeholder 3"/>
          <p:cNvSpPr>
            <a:spLocks noGrp="1"/>
          </p:cNvSpPr>
          <p:nvPr>
            <p:ph type="sldNum" sz="quarter" idx="5"/>
          </p:nvPr>
        </p:nvSpPr>
        <p:spPr/>
        <p:txBody>
          <a:bodyPr/>
          <a:lstStyle/>
          <a:p>
            <a:fld id="{1484382F-37FD-4BDA-B795-83A692BB5C95}" type="slidenum">
              <a:rPr lang="en-US" smtClean="0"/>
              <a:t>12</a:t>
            </a:fld>
            <a:endParaRPr lang="en-US"/>
          </a:p>
        </p:txBody>
      </p:sp>
    </p:spTree>
    <p:extLst>
      <p:ext uri="{BB962C8B-B14F-4D97-AF65-F5344CB8AC3E}">
        <p14:creationId xmlns:p14="http://schemas.microsoft.com/office/powerpoint/2010/main" val="3176922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8" name="Imagen 1">
            <a:extLst>
              <a:ext uri="{FF2B5EF4-FFF2-40B4-BE49-F238E27FC236}">
                <a16:creationId xmlns:a16="http://schemas.microsoft.com/office/drawing/2014/main" id="{2EE511D3-CF5B-495A-A4F9-044986B847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ángulo 2">
            <a:extLst>
              <a:ext uri="{FF2B5EF4-FFF2-40B4-BE49-F238E27FC236}">
                <a16:creationId xmlns:a16="http://schemas.microsoft.com/office/drawing/2014/main" id="{E009C364-A77B-478B-B751-61A934C82EA8}"/>
              </a:ext>
            </a:extLst>
          </p:cNvPr>
          <p:cNvSpPr/>
          <p:nvPr userDrawn="1"/>
        </p:nvSpPr>
        <p:spPr>
          <a:xfrm>
            <a:off x="0" y="0"/>
            <a:ext cx="12192000" cy="6858000"/>
          </a:xfrm>
          <a:prstGeom prst="rect">
            <a:avLst/>
          </a:prstGeom>
          <a:solidFill>
            <a:schemeClr val="bg1">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Subtitle 2"/>
          <p:cNvSpPr>
            <a:spLocks noGrp="1"/>
          </p:cNvSpPr>
          <p:nvPr>
            <p:ph type="subTitle" idx="1" hasCustomPrompt="1"/>
          </p:nvPr>
        </p:nvSpPr>
        <p:spPr>
          <a:xfrm>
            <a:off x="625997" y="5158359"/>
            <a:ext cx="11061895" cy="384175"/>
          </a:xfrm>
          <a:prstGeom prst="rect">
            <a:avLst/>
          </a:prstGeom>
        </p:spPr>
        <p:txBody>
          <a:bodyPr lIns="91420" tIns="45710" rIns="91420" bIns="45710" anchor="b" anchorCtr="0">
            <a:noAutofit/>
          </a:bodyPr>
          <a:lstStyle>
            <a:lvl1pPr marL="0" indent="0" algn="l">
              <a:buNone/>
              <a:defRPr sz="2133" b="0" i="0">
                <a:solidFill>
                  <a:schemeClr val="tx1"/>
                </a:solidFill>
                <a:latin typeface="+mn-lt"/>
                <a:cs typeface="CiscoSansTT ExtraLight"/>
              </a:defRPr>
            </a:lvl1pPr>
            <a:lvl2pPr marL="457119" indent="0" algn="ctr">
              <a:buNone/>
              <a:defRPr>
                <a:solidFill>
                  <a:schemeClr val="tx1">
                    <a:tint val="75000"/>
                  </a:schemeClr>
                </a:solidFill>
              </a:defRPr>
            </a:lvl2pPr>
            <a:lvl3pPr marL="914248" indent="0" algn="ctr">
              <a:buNone/>
              <a:defRPr>
                <a:solidFill>
                  <a:schemeClr val="tx1">
                    <a:tint val="75000"/>
                  </a:schemeClr>
                </a:solidFill>
              </a:defRPr>
            </a:lvl3pPr>
            <a:lvl4pPr marL="1371370" indent="0" algn="ctr">
              <a:buNone/>
              <a:defRPr>
                <a:solidFill>
                  <a:schemeClr val="tx1">
                    <a:tint val="75000"/>
                  </a:schemeClr>
                </a:solidFill>
              </a:defRPr>
            </a:lvl4pPr>
            <a:lvl5pPr marL="1828497" indent="0" algn="ctr">
              <a:buNone/>
              <a:defRPr>
                <a:solidFill>
                  <a:schemeClr val="tx1">
                    <a:tint val="75000"/>
                  </a:schemeClr>
                </a:solidFill>
              </a:defRPr>
            </a:lvl5pPr>
            <a:lvl6pPr marL="2285615" indent="0" algn="ctr">
              <a:buNone/>
              <a:defRPr>
                <a:solidFill>
                  <a:schemeClr val="tx1">
                    <a:tint val="75000"/>
                  </a:schemeClr>
                </a:solidFill>
              </a:defRPr>
            </a:lvl6pPr>
            <a:lvl7pPr marL="2742745" indent="0" algn="ctr">
              <a:buNone/>
              <a:defRPr>
                <a:solidFill>
                  <a:schemeClr val="tx1">
                    <a:tint val="75000"/>
                  </a:schemeClr>
                </a:solidFill>
              </a:defRPr>
            </a:lvl7pPr>
            <a:lvl8pPr marL="3199867" indent="0" algn="ctr">
              <a:buNone/>
              <a:defRPr>
                <a:solidFill>
                  <a:schemeClr val="tx1">
                    <a:tint val="75000"/>
                  </a:schemeClr>
                </a:solidFill>
              </a:defRPr>
            </a:lvl8pPr>
            <a:lvl9pPr marL="365699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7" y="5478355"/>
            <a:ext cx="11061895"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7" y="5798351"/>
            <a:ext cx="11061895"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5"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tx2"/>
                </a:solidFill>
                <a:latin typeface="+mj-lt"/>
                <a:cs typeface="CiscoSansTT ExtraLight"/>
              </a:defRPr>
            </a:lvl1pPr>
            <a:lvl2pPr marL="406355" indent="0">
              <a:buNone/>
              <a:defRPr/>
            </a:lvl2pPr>
            <a:lvl3pPr marL="569840" indent="0">
              <a:buNone/>
              <a:defRPr/>
            </a:lvl3pPr>
            <a:lvl4pPr marL="688891" indent="0">
              <a:buNone/>
              <a:defRPr/>
            </a:lvl4pPr>
            <a:lvl5pPr marL="801588" indent="0">
              <a:buNone/>
              <a:defRPr/>
            </a:lvl5pPr>
          </a:lstStyle>
          <a:p>
            <a:pPr lvl="0"/>
            <a:r>
              <a:rPr lang="en-GB"/>
              <a:t>Subtitle Goes Here</a:t>
            </a:r>
          </a:p>
        </p:txBody>
      </p:sp>
      <p:sp>
        <p:nvSpPr>
          <p:cNvPr id="20" name="Title 1"/>
          <p:cNvSpPr>
            <a:spLocks noGrp="1"/>
          </p:cNvSpPr>
          <p:nvPr>
            <p:ph type="ctrTitle" hasCustomPrompt="1"/>
          </p:nvPr>
        </p:nvSpPr>
        <p:spPr>
          <a:xfrm>
            <a:off x="567688" y="3519969"/>
            <a:ext cx="11120203" cy="859640"/>
          </a:xfrm>
          <a:prstGeom prst="rect">
            <a:avLst/>
          </a:prstGeom>
        </p:spPr>
        <p:txBody>
          <a:bodyPr anchor="b"/>
          <a:lstStyle>
            <a:lvl1pPr marL="0" indent="0" algn="l">
              <a:lnSpc>
                <a:spcPct val="90000"/>
              </a:lnSpc>
              <a:buFont typeface="Arial" panose="020B0604020202020204" pitchFamily="34" charset="0"/>
              <a:buNone/>
              <a:defRPr sz="4667" b="0" i="0" spc="0" baseline="0">
                <a:solidFill>
                  <a:schemeClr val="tx1"/>
                </a:solidFill>
                <a:latin typeface="+mj-lt"/>
                <a:cs typeface="CiscoSansTT ExtraLight"/>
              </a:defRPr>
            </a:lvl1pPr>
          </a:lstStyle>
          <a:p>
            <a:r>
              <a:rPr lang="en-GB"/>
              <a:t>Presentation Title Goes Here</a:t>
            </a:r>
            <a:endParaRPr lang="en-US"/>
          </a:p>
        </p:txBody>
      </p:sp>
      <p:pic>
        <p:nvPicPr>
          <p:cNvPr id="10" name="Picture 9">
            <a:extLst>
              <a:ext uri="{FF2B5EF4-FFF2-40B4-BE49-F238E27FC236}">
                <a16:creationId xmlns:a16="http://schemas.microsoft.com/office/drawing/2014/main" id="{63633D58-6E9D-4D71-A476-C22C487C11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5995" y="574901"/>
            <a:ext cx="1060704" cy="560591"/>
          </a:xfrm>
          <a:prstGeom prst="rect">
            <a:avLst/>
          </a:prstGeom>
        </p:spPr>
      </p:pic>
    </p:spTree>
    <p:extLst>
      <p:ext uri="{BB962C8B-B14F-4D97-AF65-F5344CB8AC3E}">
        <p14:creationId xmlns:p14="http://schemas.microsoft.com/office/powerpoint/2010/main" val="230673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13852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166902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7235241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7477655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730128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27933189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5687149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077971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6266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0693303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40503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_Heavy Text">
  <p:cSld name="Bullet_Heavy Text">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711199" y="1607864"/>
            <a:ext cx="5181600" cy="4110792"/>
          </a:xfrm>
          <a:prstGeom prst="rect">
            <a:avLst/>
          </a:prstGeom>
          <a:noFill/>
          <a:ln>
            <a:noFill/>
          </a:ln>
        </p:spPr>
        <p:txBody>
          <a:bodyPr spcFirstLastPara="1" wrap="square" lIns="0" tIns="45700" rIns="0" bIns="45700" anchor="t" anchorCtr="0"/>
          <a:lstStyle>
            <a:lvl1pPr marL="609539" marR="0" lvl="0" indent="-406361" algn="l" rtl="0">
              <a:lnSpc>
                <a:spcPct val="95000"/>
              </a:lnSpc>
              <a:spcBef>
                <a:spcPts val="1480"/>
              </a:spcBef>
              <a:spcAft>
                <a:spcPts val="0"/>
              </a:spcAft>
              <a:buClr>
                <a:schemeClr val="dk1"/>
              </a:buClr>
              <a:buSzPts val="1200"/>
              <a:buFont typeface="Arial"/>
              <a:buChar char="•"/>
              <a:defRPr sz="2667" b="0" i="0" u="none" strike="noStrike" cap="none">
                <a:solidFill>
                  <a:schemeClr val="dk1"/>
                </a:solidFill>
                <a:latin typeface="Arial"/>
                <a:ea typeface="Arial"/>
                <a:cs typeface="Arial"/>
                <a:sym typeface="Arial"/>
              </a:defRPr>
            </a:lvl1pPr>
            <a:lvl2pPr marL="1219080" marR="0" lvl="1" indent="-396201" algn="l" rtl="0">
              <a:lnSpc>
                <a:spcPct val="95000"/>
              </a:lnSpc>
              <a:spcBef>
                <a:spcPts val="600"/>
              </a:spcBef>
              <a:spcAft>
                <a:spcPts val="0"/>
              </a:spcAft>
              <a:buClr>
                <a:schemeClr val="dk1"/>
              </a:buClr>
              <a:buSzPts val="1080"/>
              <a:buFont typeface="Arial"/>
              <a:buChar char="•"/>
              <a:defRPr sz="2400" b="0" i="0" u="none" strike="noStrike" cap="none">
                <a:solidFill>
                  <a:schemeClr val="dk1"/>
                </a:solidFill>
                <a:latin typeface="Arial"/>
                <a:ea typeface="Arial"/>
                <a:cs typeface="Arial"/>
                <a:sym typeface="Arial"/>
              </a:defRPr>
            </a:lvl2pPr>
            <a:lvl3pPr marL="1828618" marR="0" lvl="2" indent="-386042" algn="l" rtl="0">
              <a:lnSpc>
                <a:spcPct val="95000"/>
              </a:lnSpc>
              <a:spcBef>
                <a:spcPts val="833"/>
              </a:spcBef>
              <a:spcAft>
                <a:spcPts val="0"/>
              </a:spcAft>
              <a:buClr>
                <a:schemeClr val="dk1"/>
              </a:buClr>
              <a:buSzPts val="960"/>
              <a:buFont typeface="Arial"/>
              <a:buChar char="•"/>
              <a:defRPr sz="2133" b="0" i="0" u="none" strike="noStrike" cap="none">
                <a:solidFill>
                  <a:schemeClr val="dk1"/>
                </a:solidFill>
                <a:latin typeface="Arial"/>
                <a:ea typeface="Arial"/>
                <a:cs typeface="Arial"/>
                <a:sym typeface="Arial"/>
              </a:defRPr>
            </a:lvl3pPr>
            <a:lvl4pPr marL="2438158" marR="0" lvl="3" indent="-375881" algn="l" rtl="0">
              <a:lnSpc>
                <a:spcPct val="95000"/>
              </a:lnSpc>
              <a:spcBef>
                <a:spcPts val="833"/>
              </a:spcBef>
              <a:spcAft>
                <a:spcPts val="0"/>
              </a:spcAft>
              <a:buClr>
                <a:schemeClr val="dk1"/>
              </a:buClr>
              <a:buSzPts val="840"/>
              <a:buFont typeface="Arial"/>
              <a:buChar char="•"/>
              <a:defRPr sz="1867" b="0" i="0" u="none" strike="noStrike" cap="none">
                <a:solidFill>
                  <a:schemeClr val="dk1"/>
                </a:solidFill>
                <a:latin typeface="Arial"/>
                <a:ea typeface="Arial"/>
                <a:cs typeface="Arial"/>
                <a:sym typeface="Arial"/>
              </a:defRPr>
            </a:lvl4pPr>
            <a:lvl5pPr marL="3047696" marR="0" lvl="4" indent="-365726" algn="l" rtl="0">
              <a:lnSpc>
                <a:spcPct val="95000"/>
              </a:lnSpc>
              <a:spcBef>
                <a:spcPts val="833"/>
              </a:spcBef>
              <a:spcAft>
                <a:spcPts val="0"/>
              </a:spcAft>
              <a:buClr>
                <a:schemeClr val="dk1"/>
              </a:buClr>
              <a:buSzPts val="720"/>
              <a:buFont typeface="Arial"/>
              <a:buChar char="•"/>
              <a:defRPr sz="1600" b="0" i="0" u="none" strike="noStrike" cap="none">
                <a:solidFill>
                  <a:schemeClr val="dk1"/>
                </a:solidFill>
                <a:latin typeface="Arial"/>
                <a:ea typeface="Arial"/>
                <a:cs typeface="Arial"/>
                <a:sym typeface="Arial"/>
              </a:defRPr>
            </a:lvl5pPr>
            <a:lvl6pPr marL="3657235" marR="0" lvl="5" indent="-380962" algn="l" rtl="0">
              <a:lnSpc>
                <a:spcPct val="100000"/>
              </a:lnSpc>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6773" marR="0" lvl="6" indent="-372496" algn="l" rtl="0">
              <a:lnSpc>
                <a:spcPct val="100000"/>
              </a:lnSpc>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313" marR="0" lvl="7" indent="-304768"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5854" marR="0" lvl="8" indent="-431757"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body" idx="2"/>
          </p:nvPr>
        </p:nvSpPr>
        <p:spPr>
          <a:xfrm>
            <a:off x="6341155" y="1607864"/>
            <a:ext cx="5181600" cy="4110792"/>
          </a:xfrm>
          <a:prstGeom prst="rect">
            <a:avLst/>
          </a:prstGeom>
          <a:noFill/>
          <a:ln>
            <a:noFill/>
          </a:ln>
        </p:spPr>
        <p:txBody>
          <a:bodyPr spcFirstLastPara="1" wrap="square" lIns="0" tIns="45700" rIns="0" bIns="45700" anchor="t" anchorCtr="0"/>
          <a:lstStyle>
            <a:lvl1pPr marL="609539" marR="0" lvl="0" indent="-406361" algn="l" rtl="0">
              <a:lnSpc>
                <a:spcPct val="95000"/>
              </a:lnSpc>
              <a:spcBef>
                <a:spcPts val="1480"/>
              </a:spcBef>
              <a:spcAft>
                <a:spcPts val="0"/>
              </a:spcAft>
              <a:buClr>
                <a:schemeClr val="dk1"/>
              </a:buClr>
              <a:buSzPts val="1200"/>
              <a:buFont typeface="Arial"/>
              <a:buChar char="•"/>
              <a:defRPr sz="2667" b="0" i="0" u="none" strike="noStrike" cap="none">
                <a:solidFill>
                  <a:schemeClr val="dk1"/>
                </a:solidFill>
                <a:latin typeface="Arial"/>
                <a:ea typeface="Arial"/>
                <a:cs typeface="Arial"/>
                <a:sym typeface="Arial"/>
              </a:defRPr>
            </a:lvl1pPr>
            <a:lvl2pPr marL="1219080" marR="0" lvl="1" indent="-396201" algn="l" rtl="0">
              <a:lnSpc>
                <a:spcPct val="95000"/>
              </a:lnSpc>
              <a:spcBef>
                <a:spcPts val="600"/>
              </a:spcBef>
              <a:spcAft>
                <a:spcPts val="0"/>
              </a:spcAft>
              <a:buClr>
                <a:schemeClr val="dk1"/>
              </a:buClr>
              <a:buSzPts val="1080"/>
              <a:buFont typeface="Arial"/>
              <a:buChar char="•"/>
              <a:defRPr sz="2400" b="0" i="0" u="none" strike="noStrike" cap="none">
                <a:solidFill>
                  <a:schemeClr val="dk1"/>
                </a:solidFill>
                <a:latin typeface="Arial"/>
                <a:ea typeface="Arial"/>
                <a:cs typeface="Arial"/>
                <a:sym typeface="Arial"/>
              </a:defRPr>
            </a:lvl2pPr>
            <a:lvl3pPr marL="1828618" marR="0" lvl="2" indent="-386042" algn="l" rtl="0">
              <a:lnSpc>
                <a:spcPct val="95000"/>
              </a:lnSpc>
              <a:spcBef>
                <a:spcPts val="833"/>
              </a:spcBef>
              <a:spcAft>
                <a:spcPts val="0"/>
              </a:spcAft>
              <a:buClr>
                <a:schemeClr val="dk1"/>
              </a:buClr>
              <a:buSzPts val="960"/>
              <a:buFont typeface="Arial"/>
              <a:buChar char="•"/>
              <a:defRPr sz="2133" b="0" i="0" u="none" strike="noStrike" cap="none">
                <a:solidFill>
                  <a:schemeClr val="dk1"/>
                </a:solidFill>
                <a:latin typeface="Arial"/>
                <a:ea typeface="Arial"/>
                <a:cs typeface="Arial"/>
                <a:sym typeface="Arial"/>
              </a:defRPr>
            </a:lvl3pPr>
            <a:lvl4pPr marL="2438158" marR="0" lvl="3" indent="-375881" algn="l" rtl="0">
              <a:lnSpc>
                <a:spcPct val="95000"/>
              </a:lnSpc>
              <a:spcBef>
                <a:spcPts val="833"/>
              </a:spcBef>
              <a:spcAft>
                <a:spcPts val="0"/>
              </a:spcAft>
              <a:buClr>
                <a:schemeClr val="dk1"/>
              </a:buClr>
              <a:buSzPts val="840"/>
              <a:buFont typeface="Arial"/>
              <a:buChar char="•"/>
              <a:defRPr sz="1867" b="0" i="0" u="none" strike="noStrike" cap="none">
                <a:solidFill>
                  <a:schemeClr val="dk1"/>
                </a:solidFill>
                <a:latin typeface="Arial"/>
                <a:ea typeface="Arial"/>
                <a:cs typeface="Arial"/>
                <a:sym typeface="Arial"/>
              </a:defRPr>
            </a:lvl4pPr>
            <a:lvl5pPr marL="3047696" marR="0" lvl="4" indent="-365726" algn="l" rtl="0">
              <a:lnSpc>
                <a:spcPct val="95000"/>
              </a:lnSpc>
              <a:spcBef>
                <a:spcPts val="833"/>
              </a:spcBef>
              <a:spcAft>
                <a:spcPts val="0"/>
              </a:spcAft>
              <a:buClr>
                <a:schemeClr val="dk1"/>
              </a:buClr>
              <a:buSzPts val="720"/>
              <a:buFont typeface="Arial"/>
              <a:buChar char="•"/>
              <a:defRPr sz="1600" b="0" i="0" u="none" strike="noStrike" cap="none">
                <a:solidFill>
                  <a:schemeClr val="dk1"/>
                </a:solidFill>
                <a:latin typeface="Arial"/>
                <a:ea typeface="Arial"/>
                <a:cs typeface="Arial"/>
                <a:sym typeface="Arial"/>
              </a:defRPr>
            </a:lvl5pPr>
            <a:lvl6pPr marL="3657235" marR="0" lvl="5" indent="-380962" algn="l" rtl="0">
              <a:lnSpc>
                <a:spcPct val="100000"/>
              </a:lnSpc>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6773" marR="0" lvl="6" indent="-372496" algn="l" rtl="0">
              <a:lnSpc>
                <a:spcPct val="100000"/>
              </a:lnSpc>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313" marR="0" lvl="7" indent="-304768"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5854" marR="0" lvl="8" indent="-431757"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title"/>
          </p:nvPr>
        </p:nvSpPr>
        <p:spPr>
          <a:xfrm>
            <a:off x="583688" y="455089"/>
            <a:ext cx="11127317" cy="975783"/>
          </a:xfrm>
          <a:prstGeom prst="rect">
            <a:avLst/>
          </a:prstGeom>
          <a:noFill/>
          <a:ln>
            <a:noFill/>
          </a:ln>
        </p:spPr>
        <p:txBody>
          <a:bodyPr spcFirstLastPara="1" wrap="square" lIns="91400" tIns="45700" rIns="91400" bIns="45700" anchor="ctr" anchorCtr="0"/>
          <a:lstStyle>
            <a:lvl1pPr lvl="0" algn="l">
              <a:lnSpc>
                <a:spcPct val="80000"/>
              </a:lnSpc>
              <a:spcBef>
                <a:spcPts val="0"/>
              </a:spcBef>
              <a:spcAft>
                <a:spcPts val="0"/>
              </a:spcAft>
              <a:buSzPts val="1400"/>
              <a:buNone/>
              <a:defRPr sz="3733">
                <a:solidFill>
                  <a:schemeClr val="dk2"/>
                </a:solidFill>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80898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14882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GB"/>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04423480"/>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547687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15752413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92968030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10" name="Rectangle 4"/>
          <p:cNvSpPr>
            <a:spLocks noChangeArrowheads="1"/>
          </p:cNvSpPr>
          <p:nvPr userDrawn="1"/>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98238020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0421485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8" name="Rectangle 4"/>
          <p:cNvSpPr>
            <a:spLocks noChangeArrowheads="1"/>
          </p:cNvSpPr>
          <p:nvPr userDrawn="1"/>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405412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2533066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144035926"/>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75405424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415457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4650595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33605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1299093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1711177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75000"/>
                </a:schemeClr>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87093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2286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85848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525310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4144436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128339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653788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739118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593107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786788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13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602317"/>
            <a:ext cx="10820400" cy="3739704"/>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894666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78882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602317"/>
            <a:ext cx="11040076" cy="4293328"/>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531737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US"/>
              <a:t>Click to edit Master title style</a:t>
            </a:r>
            <a:endParaRPr lang="en-GB"/>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576084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30196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717949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47370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98035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p>
        </p:txBody>
      </p:sp>
      <p:sp>
        <p:nvSpPr>
          <p:cNvPr id="6"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676906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5"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91771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p>
        </p:txBody>
      </p:sp>
      <p:sp>
        <p:nvSpPr>
          <p:cNvPr id="6"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198371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7"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825416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6"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92461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120039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Seg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1CC3B-A878-5742-9BDC-D2837D400B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6891"/>
          <a:stretch/>
        </p:blipFill>
        <p:spPr>
          <a:xfrm>
            <a:off x="-15233" y="-4234"/>
            <a:ext cx="8903531" cy="6858000"/>
          </a:xfrm>
          <a:prstGeom prst="rect">
            <a:avLst/>
          </a:prstGeom>
        </p:spPr>
      </p:pic>
      <p:pic>
        <p:nvPicPr>
          <p:cNvPr id="4" name="Picture 3" descr="A person standing in front of a computer&#10;&#10;Description automatically generated">
            <a:extLst>
              <a:ext uri="{FF2B5EF4-FFF2-40B4-BE49-F238E27FC236}">
                <a16:creationId xmlns:a16="http://schemas.microsoft.com/office/drawing/2014/main" id="{2C2CB12B-C07B-6247-9194-5DF1E31A41A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679"/>
          <a:stretch/>
        </p:blipFill>
        <p:spPr>
          <a:xfrm>
            <a:off x="-15234" y="-4234"/>
            <a:ext cx="10383415" cy="6858000"/>
          </a:xfrm>
          <a:prstGeom prst="rect">
            <a:avLst/>
          </a:prstGeom>
        </p:spPr>
      </p:pic>
      <p:sp>
        <p:nvSpPr>
          <p:cNvPr id="8" name="Freeform: Shape 29">
            <a:extLst>
              <a:ext uri="{FF2B5EF4-FFF2-40B4-BE49-F238E27FC236}">
                <a16:creationId xmlns:a16="http://schemas.microsoft.com/office/drawing/2014/main" id="{FECB736E-565A-4A51-9FE0-16175A8E8343}"/>
              </a:ext>
            </a:extLst>
          </p:cNvPr>
          <p:cNvSpPr/>
          <p:nvPr userDrawn="1"/>
        </p:nvSpPr>
        <p:spPr>
          <a:xfrm flipH="1">
            <a:off x="4436533" y="-4234"/>
            <a:ext cx="7755467" cy="6866467"/>
          </a:xfrm>
          <a:custGeom>
            <a:avLst/>
            <a:gdLst>
              <a:gd name="connsiteX0" fmla="*/ 0 w 5816600"/>
              <a:gd name="connsiteY0" fmla="*/ 0 h 5143500"/>
              <a:gd name="connsiteX1" fmla="*/ 4636688 w 5816600"/>
              <a:gd name="connsiteY1" fmla="*/ 0 h 5143500"/>
              <a:gd name="connsiteX2" fmla="*/ 4663459 w 5816600"/>
              <a:gd name="connsiteY2" fmla="*/ 22447 h 5143500"/>
              <a:gd name="connsiteX3" fmla="*/ 5816600 w 5816600"/>
              <a:gd name="connsiteY3" fmla="*/ 2590800 h 5143500"/>
              <a:gd name="connsiteX4" fmla="*/ 4917565 w 5816600"/>
              <a:gd name="connsiteY4" fmla="*/ 4901217 h 5143500"/>
              <a:gd name="connsiteX5" fmla="*/ 4678880 w 5816600"/>
              <a:gd name="connsiteY5" fmla="*/ 5143500 h 5143500"/>
              <a:gd name="connsiteX6" fmla="*/ 0 w 5816600"/>
              <a:gd name="connsiteY6" fmla="*/ 5143500 h 5143500"/>
              <a:gd name="connsiteX7" fmla="*/ 0 w 5816600"/>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5143500">
                <a:moveTo>
                  <a:pt x="0" y="0"/>
                </a:moveTo>
                <a:lnTo>
                  <a:pt x="4636688" y="0"/>
                </a:lnTo>
                <a:lnTo>
                  <a:pt x="4663459" y="22447"/>
                </a:lnTo>
                <a:cubicBezTo>
                  <a:pt x="5375929" y="679746"/>
                  <a:pt x="5816600" y="1587796"/>
                  <a:pt x="5816600" y="2590800"/>
                </a:cubicBezTo>
                <a:cubicBezTo>
                  <a:pt x="5816600" y="3468429"/>
                  <a:pt x="5479211" y="4273358"/>
                  <a:pt x="4917565" y="4901217"/>
                </a:cubicBezTo>
                <a:lnTo>
                  <a:pt x="4678880"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Title 1"/>
          <p:cNvSpPr>
            <a:spLocks noGrp="1"/>
          </p:cNvSpPr>
          <p:nvPr>
            <p:ph type="ctrTitle" hasCustomPrompt="1"/>
          </p:nvPr>
        </p:nvSpPr>
        <p:spPr>
          <a:xfrm>
            <a:off x="5813855" y="2437618"/>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0" name="Rectangle 4"/>
          <p:cNvSpPr>
            <a:spLocks noChangeArrowheads="1"/>
          </p:cNvSpPr>
          <p:nvPr userDrawn="1"/>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44325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pic>
        <p:nvPicPr>
          <p:cNvPr id="11" name="Imagen 5">
            <a:extLst>
              <a:ext uri="{FF2B5EF4-FFF2-40B4-BE49-F238E27FC236}">
                <a16:creationId xmlns:a16="http://schemas.microsoft.com/office/drawing/2014/main" id="{AA79D6E3-23C2-4D81-AD54-F3DCD542E3C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8324532" cy="6866467"/>
          </a:xfrm>
          <a:prstGeom prst="rect">
            <a:avLst/>
          </a:prstGeom>
        </p:spPr>
      </p:pic>
      <p:sp>
        <p:nvSpPr>
          <p:cNvPr id="8" name="Freeform: Shape 29">
            <a:extLst>
              <a:ext uri="{FF2B5EF4-FFF2-40B4-BE49-F238E27FC236}">
                <a16:creationId xmlns:a16="http://schemas.microsoft.com/office/drawing/2014/main" id="{FECB736E-565A-4A51-9FE0-16175A8E8343}"/>
              </a:ext>
            </a:extLst>
          </p:cNvPr>
          <p:cNvSpPr/>
          <p:nvPr userDrawn="1"/>
        </p:nvSpPr>
        <p:spPr>
          <a:xfrm flipH="1">
            <a:off x="4436533" y="-4234"/>
            <a:ext cx="7755467" cy="6866467"/>
          </a:xfrm>
          <a:custGeom>
            <a:avLst/>
            <a:gdLst>
              <a:gd name="connsiteX0" fmla="*/ 0 w 5816600"/>
              <a:gd name="connsiteY0" fmla="*/ 0 h 5143500"/>
              <a:gd name="connsiteX1" fmla="*/ 4636688 w 5816600"/>
              <a:gd name="connsiteY1" fmla="*/ 0 h 5143500"/>
              <a:gd name="connsiteX2" fmla="*/ 4663459 w 5816600"/>
              <a:gd name="connsiteY2" fmla="*/ 22447 h 5143500"/>
              <a:gd name="connsiteX3" fmla="*/ 5816600 w 5816600"/>
              <a:gd name="connsiteY3" fmla="*/ 2590800 h 5143500"/>
              <a:gd name="connsiteX4" fmla="*/ 4917565 w 5816600"/>
              <a:gd name="connsiteY4" fmla="*/ 4901217 h 5143500"/>
              <a:gd name="connsiteX5" fmla="*/ 4678880 w 5816600"/>
              <a:gd name="connsiteY5" fmla="*/ 5143500 h 5143500"/>
              <a:gd name="connsiteX6" fmla="*/ 0 w 5816600"/>
              <a:gd name="connsiteY6" fmla="*/ 5143500 h 5143500"/>
              <a:gd name="connsiteX7" fmla="*/ 0 w 5816600"/>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5143500">
                <a:moveTo>
                  <a:pt x="0" y="0"/>
                </a:moveTo>
                <a:lnTo>
                  <a:pt x="4636688" y="0"/>
                </a:lnTo>
                <a:lnTo>
                  <a:pt x="4663459" y="22447"/>
                </a:lnTo>
                <a:cubicBezTo>
                  <a:pt x="5375929" y="679746"/>
                  <a:pt x="5816600" y="1587796"/>
                  <a:pt x="5816600" y="2590800"/>
                </a:cubicBezTo>
                <a:cubicBezTo>
                  <a:pt x="5816600" y="3468429"/>
                  <a:pt x="5479211" y="4273358"/>
                  <a:pt x="4917565" y="4901217"/>
                </a:cubicBezTo>
                <a:lnTo>
                  <a:pt x="4678880"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Title 1"/>
          <p:cNvSpPr>
            <a:spLocks noGrp="1"/>
          </p:cNvSpPr>
          <p:nvPr>
            <p:ph type="ctrTitle" hasCustomPrompt="1"/>
          </p:nvPr>
        </p:nvSpPr>
        <p:spPr>
          <a:xfrm>
            <a:off x="5813855" y="2437618"/>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0" name="Rectangle 4"/>
          <p:cNvSpPr>
            <a:spLocks noChangeArrowheads="1"/>
          </p:cNvSpPr>
          <p:nvPr userDrawn="1"/>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789111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2E9551-1244-8A47-8F5F-D1B92D640AF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8468"/>
            <a:ext cx="10139641" cy="6866467"/>
          </a:xfrm>
          <a:prstGeom prst="rect">
            <a:avLst/>
          </a:prstGeom>
        </p:spPr>
      </p:pic>
      <p:sp>
        <p:nvSpPr>
          <p:cNvPr id="8" name="Freeform: Shape 29">
            <a:extLst>
              <a:ext uri="{FF2B5EF4-FFF2-40B4-BE49-F238E27FC236}">
                <a16:creationId xmlns:a16="http://schemas.microsoft.com/office/drawing/2014/main" id="{FECB736E-565A-4A51-9FE0-16175A8E8343}"/>
              </a:ext>
            </a:extLst>
          </p:cNvPr>
          <p:cNvSpPr/>
          <p:nvPr userDrawn="1"/>
        </p:nvSpPr>
        <p:spPr>
          <a:xfrm flipH="1">
            <a:off x="4436533" y="-4234"/>
            <a:ext cx="7755467" cy="6866467"/>
          </a:xfrm>
          <a:custGeom>
            <a:avLst/>
            <a:gdLst>
              <a:gd name="connsiteX0" fmla="*/ 0 w 5816600"/>
              <a:gd name="connsiteY0" fmla="*/ 0 h 5143500"/>
              <a:gd name="connsiteX1" fmla="*/ 4636688 w 5816600"/>
              <a:gd name="connsiteY1" fmla="*/ 0 h 5143500"/>
              <a:gd name="connsiteX2" fmla="*/ 4663459 w 5816600"/>
              <a:gd name="connsiteY2" fmla="*/ 22447 h 5143500"/>
              <a:gd name="connsiteX3" fmla="*/ 5816600 w 5816600"/>
              <a:gd name="connsiteY3" fmla="*/ 2590800 h 5143500"/>
              <a:gd name="connsiteX4" fmla="*/ 4917565 w 5816600"/>
              <a:gd name="connsiteY4" fmla="*/ 4901217 h 5143500"/>
              <a:gd name="connsiteX5" fmla="*/ 4678880 w 5816600"/>
              <a:gd name="connsiteY5" fmla="*/ 5143500 h 5143500"/>
              <a:gd name="connsiteX6" fmla="*/ 0 w 5816600"/>
              <a:gd name="connsiteY6" fmla="*/ 5143500 h 5143500"/>
              <a:gd name="connsiteX7" fmla="*/ 0 w 5816600"/>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5143500">
                <a:moveTo>
                  <a:pt x="0" y="0"/>
                </a:moveTo>
                <a:lnTo>
                  <a:pt x="4636688" y="0"/>
                </a:lnTo>
                <a:lnTo>
                  <a:pt x="4663459" y="22447"/>
                </a:lnTo>
                <a:cubicBezTo>
                  <a:pt x="5375929" y="679746"/>
                  <a:pt x="5816600" y="1587796"/>
                  <a:pt x="5816600" y="2590800"/>
                </a:cubicBezTo>
                <a:cubicBezTo>
                  <a:pt x="5816600" y="3468429"/>
                  <a:pt x="5479211" y="4273358"/>
                  <a:pt x="4917565" y="4901217"/>
                </a:cubicBezTo>
                <a:lnTo>
                  <a:pt x="4678880"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Title 1"/>
          <p:cNvSpPr>
            <a:spLocks noGrp="1"/>
          </p:cNvSpPr>
          <p:nvPr>
            <p:ph type="ctrTitle" hasCustomPrompt="1"/>
          </p:nvPr>
        </p:nvSpPr>
        <p:spPr>
          <a:xfrm>
            <a:off x="5813855" y="2437618"/>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0" name="Rectangle 4"/>
          <p:cNvSpPr>
            <a:spLocks noChangeArrowheads="1"/>
          </p:cNvSpPr>
          <p:nvPr userDrawn="1"/>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817534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8604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F21FD-2148-C648-9D54-FC99667B19DF}"/>
              </a:ext>
            </a:extLst>
          </p:cNvPr>
          <p:cNvPicPr>
            <a:picLocks noChangeAspect="1"/>
          </p:cNvPicPr>
          <p:nvPr userDrawn="1"/>
        </p:nvPicPr>
        <p:blipFill>
          <a:blip r:embed="rId2"/>
          <a:stretch>
            <a:fillRect/>
          </a:stretch>
        </p:blipFill>
        <p:spPr>
          <a:xfrm>
            <a:off x="-18306" y="0"/>
            <a:ext cx="10287000" cy="6858000"/>
          </a:xfrm>
          <a:prstGeom prst="rect">
            <a:avLst/>
          </a:prstGeom>
        </p:spPr>
      </p:pic>
      <p:sp>
        <p:nvSpPr>
          <p:cNvPr id="8" name="Freeform: Shape 29">
            <a:extLst>
              <a:ext uri="{FF2B5EF4-FFF2-40B4-BE49-F238E27FC236}">
                <a16:creationId xmlns:a16="http://schemas.microsoft.com/office/drawing/2014/main" id="{FECB736E-565A-4A51-9FE0-16175A8E8343}"/>
              </a:ext>
            </a:extLst>
          </p:cNvPr>
          <p:cNvSpPr/>
          <p:nvPr userDrawn="1"/>
        </p:nvSpPr>
        <p:spPr>
          <a:xfrm flipH="1">
            <a:off x="4436533" y="-4234"/>
            <a:ext cx="7755467" cy="6866467"/>
          </a:xfrm>
          <a:custGeom>
            <a:avLst/>
            <a:gdLst>
              <a:gd name="connsiteX0" fmla="*/ 0 w 5816600"/>
              <a:gd name="connsiteY0" fmla="*/ 0 h 5143500"/>
              <a:gd name="connsiteX1" fmla="*/ 4636688 w 5816600"/>
              <a:gd name="connsiteY1" fmla="*/ 0 h 5143500"/>
              <a:gd name="connsiteX2" fmla="*/ 4663459 w 5816600"/>
              <a:gd name="connsiteY2" fmla="*/ 22447 h 5143500"/>
              <a:gd name="connsiteX3" fmla="*/ 5816600 w 5816600"/>
              <a:gd name="connsiteY3" fmla="*/ 2590800 h 5143500"/>
              <a:gd name="connsiteX4" fmla="*/ 4917565 w 5816600"/>
              <a:gd name="connsiteY4" fmla="*/ 4901217 h 5143500"/>
              <a:gd name="connsiteX5" fmla="*/ 4678880 w 5816600"/>
              <a:gd name="connsiteY5" fmla="*/ 5143500 h 5143500"/>
              <a:gd name="connsiteX6" fmla="*/ 0 w 5816600"/>
              <a:gd name="connsiteY6" fmla="*/ 5143500 h 5143500"/>
              <a:gd name="connsiteX7" fmla="*/ 0 w 5816600"/>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5143500">
                <a:moveTo>
                  <a:pt x="0" y="0"/>
                </a:moveTo>
                <a:lnTo>
                  <a:pt x="4636688" y="0"/>
                </a:lnTo>
                <a:lnTo>
                  <a:pt x="4663459" y="22447"/>
                </a:lnTo>
                <a:cubicBezTo>
                  <a:pt x="5375929" y="679746"/>
                  <a:pt x="5816600" y="1587796"/>
                  <a:pt x="5816600" y="2590800"/>
                </a:cubicBezTo>
                <a:cubicBezTo>
                  <a:pt x="5816600" y="3468429"/>
                  <a:pt x="5479211" y="4273358"/>
                  <a:pt x="4917565" y="4901217"/>
                </a:cubicBezTo>
                <a:lnTo>
                  <a:pt x="4678880"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Title 1"/>
          <p:cNvSpPr>
            <a:spLocks noGrp="1"/>
          </p:cNvSpPr>
          <p:nvPr>
            <p:ph type="ctrTitle" hasCustomPrompt="1"/>
          </p:nvPr>
        </p:nvSpPr>
        <p:spPr>
          <a:xfrm>
            <a:off x="5813855" y="2437618"/>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0" name="Rectangle 4"/>
          <p:cNvSpPr>
            <a:spLocks noChangeArrowheads="1"/>
          </p:cNvSpPr>
          <p:nvPr userDrawn="1"/>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043860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148971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ll Statement Banner 4">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6988A9-4A15-5342-A24D-14ADA1A05E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383898" y="5221411"/>
            <a:ext cx="11377367" cy="465808"/>
          </a:xfrm>
          <a:prstGeom prst="rect">
            <a:avLst/>
          </a:prstGeom>
        </p:spPr>
        <p:txBody>
          <a:bodyPr wrap="square" lIns="91420" tIns="45710" rIns="91420" bIns="45710" anchor="b" anchorCtr="0">
            <a:noAutofit/>
          </a:bodyPr>
          <a:lstStyle>
            <a:lvl1pPr marL="0" indent="0" algn="ctr" defTabSz="80472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383897" y="2054070"/>
            <a:ext cx="11377368" cy="3038449"/>
          </a:xfrm>
          <a:prstGeom prst="rect">
            <a:avLst/>
          </a:prstGeom>
        </p:spPr>
        <p:txBody>
          <a:bodyPr>
            <a:noAutofit/>
          </a:bodyPr>
          <a:lstStyle>
            <a:lvl1pPr marL="0" indent="0" algn="ctr">
              <a:lnSpc>
                <a:spcPct val="90000"/>
              </a:lnSpc>
              <a:defRPr sz="5333" b="0" i="0" spc="0" baseline="0">
                <a:solidFill>
                  <a:schemeClr val="tx1"/>
                </a:solidFill>
                <a:latin typeface="+mj-lt"/>
                <a:cs typeface="CiscoSans Thin"/>
              </a:defRPr>
            </a:lvl1pPr>
          </a:lstStyle>
          <a:p>
            <a:r>
              <a:rPr lang="en-US"/>
              <a:t>Click to edit Master title style</a:t>
            </a:r>
          </a:p>
        </p:txBody>
      </p:sp>
      <p:sp>
        <p:nvSpPr>
          <p:cNvPr id="8" name="Rectangle 4">
            <a:extLst>
              <a:ext uri="{FF2B5EF4-FFF2-40B4-BE49-F238E27FC236}">
                <a16:creationId xmlns:a16="http://schemas.microsoft.com/office/drawing/2014/main" id="{547884B9-50D7-0640-B5A2-7F2525BADFB6}"/>
              </a:ext>
            </a:extLst>
          </p:cNvPr>
          <p:cNvSpPr>
            <a:spLocks noChangeArrowheads="1"/>
          </p:cNvSpPr>
          <p:nvPr userDrawn="1"/>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497624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59325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357046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86" y="0"/>
            <a:ext cx="12210735" cy="6858000"/>
          </a:xfrm>
          <a:prstGeom prst="rect">
            <a:avLst/>
          </a:prstGeom>
        </p:spPr>
      </p:pic>
      <p:sp>
        <p:nvSpPr>
          <p:cNvPr id="26" name="Rectangle"/>
          <p:cNvSpPr/>
          <p:nvPr userDrawn="1"/>
        </p:nvSpPr>
        <p:spPr>
          <a:xfrm rot="10800000" flipH="1">
            <a:off x="2738" y="0"/>
            <a:ext cx="12189263" cy="6858000"/>
          </a:xfrm>
          <a:prstGeom prst="rect">
            <a:avLst/>
          </a:prstGeom>
          <a:gradFill>
            <a:gsLst>
              <a:gs pos="0">
                <a:srgbClr val="000000">
                  <a:alpha val="79000"/>
                </a:srgbClr>
              </a:gs>
              <a:gs pos="97000">
                <a:srgbClr val="000000">
                  <a:alpha val="15000"/>
                </a:srgbClr>
              </a:gs>
            </a:gsLst>
            <a:lin ang="5400000"/>
          </a:gradFill>
          <a:ln w="12700">
            <a:miter lim="400000"/>
          </a:ln>
        </p:spPr>
        <p:txBody>
          <a:bodyPr lIns="60959" rIns="60959" anchor="ctr"/>
          <a:lstStyle/>
          <a:p>
            <a:pPr algn="ctr" defTabSz="228596">
              <a:defRPr sz="400">
                <a:solidFill>
                  <a:srgbClr val="FFC000"/>
                </a:solidFill>
              </a:defRPr>
            </a:pPr>
            <a:endParaRPr sz="533"/>
          </a:p>
        </p:txBody>
      </p:sp>
      <p:sp>
        <p:nvSpPr>
          <p:cNvPr id="10" name="Text Placeholder 38"/>
          <p:cNvSpPr>
            <a:spLocks noGrp="1"/>
          </p:cNvSpPr>
          <p:nvPr>
            <p:ph type="body" sz="quarter" idx="11" hasCustomPrompt="1"/>
          </p:nvPr>
        </p:nvSpPr>
        <p:spPr>
          <a:xfrm>
            <a:off x="625995" y="5442601"/>
            <a:ext cx="9672387" cy="423800"/>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1" name="Subtitle 2"/>
          <p:cNvSpPr>
            <a:spLocks noGrp="1"/>
          </p:cNvSpPr>
          <p:nvPr>
            <p:ph type="subTitle" idx="1" hasCustomPrompt="1"/>
          </p:nvPr>
        </p:nvSpPr>
        <p:spPr>
          <a:xfrm>
            <a:off x="625995" y="5122605"/>
            <a:ext cx="9672387" cy="423800"/>
          </a:xfrm>
          <a:prstGeom prst="rect">
            <a:avLst/>
          </a:prstGeom>
        </p:spPr>
        <p:txBody>
          <a:bodyPr lIns="91420" tIns="45710" rIns="91420" bIns="45710" anchor="b" anchorCtr="0">
            <a:noAutofit/>
          </a:bodyPr>
          <a:lstStyle>
            <a:lvl1pPr marL="0" indent="0" algn="l">
              <a:buNone/>
              <a:defRPr sz="2133" b="0" i="0">
                <a:solidFill>
                  <a:schemeClr val="tx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2" name="Text Placeholder 40"/>
          <p:cNvSpPr>
            <a:spLocks noGrp="1"/>
          </p:cNvSpPr>
          <p:nvPr>
            <p:ph type="body" sz="quarter" idx="12" hasCustomPrompt="1"/>
          </p:nvPr>
        </p:nvSpPr>
        <p:spPr>
          <a:xfrm>
            <a:off x="625996" y="5798350"/>
            <a:ext cx="9674073" cy="387717"/>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3" name="Text Placeholder 2"/>
          <p:cNvSpPr>
            <a:spLocks noGrp="1"/>
          </p:cNvSpPr>
          <p:nvPr>
            <p:ph type="body" sz="quarter" idx="13" hasCustomPrompt="1"/>
          </p:nvPr>
        </p:nvSpPr>
        <p:spPr>
          <a:xfrm>
            <a:off x="617723" y="4281951"/>
            <a:ext cx="9681308" cy="402344"/>
          </a:xfrm>
          <a:prstGeom prst="rect">
            <a:avLst/>
          </a:prstGeom>
        </p:spPr>
        <p:txBody>
          <a:bodyPr lIns="91420" tIns="45710" rIns="91420" bIns="45710"/>
          <a:lstStyle>
            <a:lvl1pPr marL="0" indent="0">
              <a:buFont typeface="Arial" panose="020B0604020202020204" pitchFamily="34" charset="0"/>
              <a:buNone/>
              <a:defRPr sz="2933" b="0" i="0" baseline="0">
                <a:solidFill>
                  <a:schemeClr val="accent5"/>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14" name="Title 1"/>
          <p:cNvSpPr>
            <a:spLocks noGrp="1"/>
          </p:cNvSpPr>
          <p:nvPr>
            <p:ph type="ctrTitle" hasCustomPrompt="1"/>
          </p:nvPr>
        </p:nvSpPr>
        <p:spPr>
          <a:xfrm>
            <a:off x="635011" y="3519969"/>
            <a:ext cx="9663371" cy="867567"/>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tx1"/>
                </a:solidFill>
                <a:latin typeface="+mj-lt"/>
                <a:cs typeface="CiscoSansTT ExtraLight"/>
              </a:defRPr>
            </a:lvl1pPr>
          </a:lstStyle>
          <a:p>
            <a:r>
              <a:rPr lang="en-GB"/>
              <a:t>Presentation Title Goes Here</a:t>
            </a:r>
            <a:endParaRPr lang="en-US"/>
          </a:p>
        </p:txBody>
      </p:sp>
    </p:spTree>
    <p:extLst>
      <p:ext uri="{BB962C8B-B14F-4D97-AF65-F5344CB8AC3E}">
        <p14:creationId xmlns:p14="http://schemas.microsoft.com/office/powerpoint/2010/main" val="2993647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75000"/>
                </a:schemeClr>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57039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Quote Slide">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75000"/>
                </a:schemeClr>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739029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652308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36904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687640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072388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849047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4000890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2955129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662829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Imagen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85" y="0"/>
            <a:ext cx="12202885" cy="6858000"/>
          </a:xfrm>
          <a:prstGeom prst="rect">
            <a:avLst/>
          </a:prstGeom>
        </p:spPr>
      </p:pic>
      <p:sp>
        <p:nvSpPr>
          <p:cNvPr id="19" name="Rectangle"/>
          <p:cNvSpPr/>
          <p:nvPr userDrawn="1"/>
        </p:nvSpPr>
        <p:spPr>
          <a:xfrm flipH="1" flipV="1">
            <a:off x="2738" y="0"/>
            <a:ext cx="12189263" cy="6858000"/>
          </a:xfrm>
          <a:prstGeom prst="rect">
            <a:avLst/>
          </a:prstGeom>
          <a:gradFill>
            <a:gsLst>
              <a:gs pos="0">
                <a:srgbClr val="000000">
                  <a:alpha val="79000"/>
                </a:srgbClr>
              </a:gs>
              <a:gs pos="97000">
                <a:srgbClr val="000000">
                  <a:alpha val="15000"/>
                </a:srgbClr>
              </a:gs>
            </a:gsLst>
            <a:lin ang="5400000"/>
          </a:gradFill>
          <a:ln w="12700">
            <a:miter lim="400000"/>
          </a:ln>
        </p:spPr>
        <p:txBody>
          <a:bodyPr lIns="60959" rIns="60959" anchor="ctr"/>
          <a:lstStyle/>
          <a:p>
            <a:pPr algn="ctr" defTabSz="228596">
              <a:defRPr sz="400">
                <a:solidFill>
                  <a:srgbClr val="FFC000"/>
                </a:solidFill>
              </a:defRPr>
            </a:pPr>
            <a:endParaRPr sz="533"/>
          </a:p>
        </p:txBody>
      </p:sp>
      <p:sp>
        <p:nvSpPr>
          <p:cNvPr id="10" name="Text Placeholder 38"/>
          <p:cNvSpPr>
            <a:spLocks noGrp="1"/>
          </p:cNvSpPr>
          <p:nvPr>
            <p:ph type="body" sz="quarter" idx="11" hasCustomPrompt="1"/>
          </p:nvPr>
        </p:nvSpPr>
        <p:spPr>
          <a:xfrm>
            <a:off x="625995" y="5442601"/>
            <a:ext cx="9672387" cy="423800"/>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1" name="Subtitle 2"/>
          <p:cNvSpPr>
            <a:spLocks noGrp="1"/>
          </p:cNvSpPr>
          <p:nvPr>
            <p:ph type="subTitle" idx="1" hasCustomPrompt="1"/>
          </p:nvPr>
        </p:nvSpPr>
        <p:spPr>
          <a:xfrm>
            <a:off x="625995" y="5122605"/>
            <a:ext cx="9672387" cy="423800"/>
          </a:xfrm>
          <a:prstGeom prst="rect">
            <a:avLst/>
          </a:prstGeom>
        </p:spPr>
        <p:txBody>
          <a:bodyPr lIns="91420" tIns="45710" rIns="91420" bIns="45710" anchor="b" anchorCtr="0">
            <a:noAutofit/>
          </a:bodyPr>
          <a:lstStyle>
            <a:lvl1pPr marL="0" indent="0" algn="l">
              <a:buNone/>
              <a:defRPr sz="2133" b="0" i="0">
                <a:solidFill>
                  <a:schemeClr val="tx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2" name="Text Placeholder 40"/>
          <p:cNvSpPr>
            <a:spLocks noGrp="1"/>
          </p:cNvSpPr>
          <p:nvPr>
            <p:ph type="body" sz="quarter" idx="12" hasCustomPrompt="1"/>
          </p:nvPr>
        </p:nvSpPr>
        <p:spPr>
          <a:xfrm>
            <a:off x="625996" y="5798350"/>
            <a:ext cx="9674073" cy="387717"/>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3" name="Text Placeholder 2"/>
          <p:cNvSpPr>
            <a:spLocks noGrp="1"/>
          </p:cNvSpPr>
          <p:nvPr>
            <p:ph type="body" sz="quarter" idx="13" hasCustomPrompt="1"/>
          </p:nvPr>
        </p:nvSpPr>
        <p:spPr>
          <a:xfrm>
            <a:off x="617723" y="4281951"/>
            <a:ext cx="9681308" cy="402344"/>
          </a:xfrm>
          <a:prstGeom prst="rect">
            <a:avLst/>
          </a:prstGeom>
        </p:spPr>
        <p:txBody>
          <a:bodyPr lIns="91420" tIns="45710" rIns="91420" bIns="45710"/>
          <a:lstStyle>
            <a:lvl1pPr marL="0" indent="0">
              <a:buFont typeface="Arial" panose="020B0604020202020204" pitchFamily="34" charset="0"/>
              <a:buNone/>
              <a:defRPr sz="2933" b="0" i="0" baseline="0">
                <a:solidFill>
                  <a:schemeClr val="accent5"/>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14" name="Title 1"/>
          <p:cNvSpPr>
            <a:spLocks noGrp="1"/>
          </p:cNvSpPr>
          <p:nvPr>
            <p:ph type="ctrTitle" hasCustomPrompt="1"/>
          </p:nvPr>
        </p:nvSpPr>
        <p:spPr>
          <a:xfrm>
            <a:off x="635011" y="3519969"/>
            <a:ext cx="9663371" cy="867567"/>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tx1"/>
                </a:solidFill>
                <a:latin typeface="+mj-lt"/>
                <a:cs typeface="CiscoSansTT ExtraLight"/>
              </a:defRPr>
            </a:lvl1pPr>
          </a:lstStyle>
          <a:p>
            <a:r>
              <a:rPr lang="en-GB"/>
              <a:t>Presentation Title Goes Here</a:t>
            </a:r>
            <a:endParaRPr lang="en-US"/>
          </a:p>
        </p:txBody>
      </p:sp>
    </p:spTree>
    <p:extLst>
      <p:ext uri="{BB962C8B-B14F-4D97-AF65-F5344CB8AC3E}">
        <p14:creationId xmlns:p14="http://schemas.microsoft.com/office/powerpoint/2010/main" val="3925266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728948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90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602317"/>
            <a:ext cx="10820400" cy="3739704"/>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4073146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867706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602317"/>
            <a:ext cx="11040076" cy="4293328"/>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63908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160902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263822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48433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57711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137194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54793" y="-8467"/>
            <a:ext cx="9437208" cy="6878729"/>
          </a:xfrm>
          <a:prstGeom prst="rect">
            <a:avLst/>
          </a:prstGeom>
        </p:spPr>
      </p:pic>
      <p:sp>
        <p:nvSpPr>
          <p:cNvPr id="10" name="Freeform: Shape 29">
            <a:extLst>
              <a:ext uri="{FF2B5EF4-FFF2-40B4-BE49-F238E27FC236}">
                <a16:creationId xmlns:a16="http://schemas.microsoft.com/office/drawing/2014/main" id="{FECB736E-565A-4A51-9FE0-16175A8E8343}"/>
              </a:ext>
            </a:extLst>
          </p:cNvPr>
          <p:cNvSpPr/>
          <p:nvPr userDrawn="1"/>
        </p:nvSpPr>
        <p:spPr>
          <a:xfrm>
            <a:off x="0" y="-8467"/>
            <a:ext cx="7755467" cy="6866467"/>
          </a:xfrm>
          <a:custGeom>
            <a:avLst/>
            <a:gdLst>
              <a:gd name="connsiteX0" fmla="*/ 0 w 5816600"/>
              <a:gd name="connsiteY0" fmla="*/ 0 h 5143500"/>
              <a:gd name="connsiteX1" fmla="*/ 4636688 w 5816600"/>
              <a:gd name="connsiteY1" fmla="*/ 0 h 5143500"/>
              <a:gd name="connsiteX2" fmla="*/ 4663459 w 5816600"/>
              <a:gd name="connsiteY2" fmla="*/ 22447 h 5143500"/>
              <a:gd name="connsiteX3" fmla="*/ 5816600 w 5816600"/>
              <a:gd name="connsiteY3" fmla="*/ 2590800 h 5143500"/>
              <a:gd name="connsiteX4" fmla="*/ 4917565 w 5816600"/>
              <a:gd name="connsiteY4" fmla="*/ 4901217 h 5143500"/>
              <a:gd name="connsiteX5" fmla="*/ 4678880 w 5816600"/>
              <a:gd name="connsiteY5" fmla="*/ 5143500 h 5143500"/>
              <a:gd name="connsiteX6" fmla="*/ 0 w 5816600"/>
              <a:gd name="connsiteY6" fmla="*/ 5143500 h 5143500"/>
              <a:gd name="connsiteX7" fmla="*/ 0 w 5816600"/>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5143500">
                <a:moveTo>
                  <a:pt x="0" y="0"/>
                </a:moveTo>
                <a:lnTo>
                  <a:pt x="4636688" y="0"/>
                </a:lnTo>
                <a:lnTo>
                  <a:pt x="4663459" y="22447"/>
                </a:lnTo>
                <a:cubicBezTo>
                  <a:pt x="5375929" y="679746"/>
                  <a:pt x="5816600" y="1587796"/>
                  <a:pt x="5816600" y="2590800"/>
                </a:cubicBezTo>
                <a:cubicBezTo>
                  <a:pt x="5816600" y="3468429"/>
                  <a:pt x="5479211" y="4273358"/>
                  <a:pt x="4917565" y="4901217"/>
                </a:cubicBezTo>
                <a:lnTo>
                  <a:pt x="4678880"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20"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
        <p:nvSpPr>
          <p:cNvPr id="11" name="Title 1"/>
          <p:cNvSpPr>
            <a:spLocks noGrp="1"/>
          </p:cNvSpPr>
          <p:nvPr>
            <p:ph type="ctrTitle" hasCustomPrompt="1"/>
          </p:nvPr>
        </p:nvSpPr>
        <p:spPr>
          <a:xfrm>
            <a:off x="899451" y="2437617"/>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Use this slide</a:t>
            </a:r>
            <a:br>
              <a:rPr lang="en-GB"/>
            </a:br>
            <a:r>
              <a:rPr lang="en-GB"/>
              <a:t>for transitions</a:t>
            </a:r>
            <a:endParaRPr lang="en-US"/>
          </a:p>
        </p:txBody>
      </p:sp>
    </p:spTree>
    <p:extLst>
      <p:ext uri="{BB962C8B-B14F-4D97-AF65-F5344CB8AC3E}">
        <p14:creationId xmlns:p14="http://schemas.microsoft.com/office/powerpoint/2010/main" val="1966445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56628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403829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864020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1608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235523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ullet_Heavy Text">
  <p:cSld name="Bullet_Heavy Text">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711199" y="1607864"/>
            <a:ext cx="5181600" cy="4110792"/>
          </a:xfrm>
          <a:prstGeom prst="rect">
            <a:avLst/>
          </a:prstGeom>
          <a:noFill/>
          <a:ln>
            <a:noFill/>
          </a:ln>
        </p:spPr>
        <p:txBody>
          <a:bodyPr spcFirstLastPara="1" wrap="square" lIns="0" tIns="45700" rIns="0" bIns="45700" anchor="t" anchorCtr="0"/>
          <a:lstStyle>
            <a:lvl1pPr marL="609570" marR="0" lvl="0" indent="-406381" algn="l" rtl="0">
              <a:lnSpc>
                <a:spcPct val="95000"/>
              </a:lnSpc>
              <a:spcBef>
                <a:spcPts val="1480"/>
              </a:spcBef>
              <a:spcAft>
                <a:spcPts val="0"/>
              </a:spcAft>
              <a:buClr>
                <a:schemeClr val="dk1"/>
              </a:buClr>
              <a:buSzPts val="1200"/>
              <a:buFont typeface="Arial"/>
              <a:buChar char="•"/>
              <a:defRPr sz="2667" b="0" i="0" u="none" strike="noStrike" cap="none">
                <a:solidFill>
                  <a:schemeClr val="dk1"/>
                </a:solidFill>
                <a:latin typeface="Arial"/>
                <a:ea typeface="Arial"/>
                <a:cs typeface="Arial"/>
                <a:sym typeface="Arial"/>
              </a:defRPr>
            </a:lvl1pPr>
            <a:lvl2pPr marL="1219140" marR="0" lvl="1" indent="-396221" algn="l" rtl="0">
              <a:lnSpc>
                <a:spcPct val="95000"/>
              </a:lnSpc>
              <a:spcBef>
                <a:spcPts val="600"/>
              </a:spcBef>
              <a:spcAft>
                <a:spcPts val="0"/>
              </a:spcAft>
              <a:buClr>
                <a:schemeClr val="dk1"/>
              </a:buClr>
              <a:buSzPts val="1080"/>
              <a:buFont typeface="Arial"/>
              <a:buChar char="•"/>
              <a:defRPr sz="2400" b="0" i="0" u="none" strike="noStrike" cap="none">
                <a:solidFill>
                  <a:schemeClr val="dk1"/>
                </a:solidFill>
                <a:latin typeface="Arial"/>
                <a:ea typeface="Arial"/>
                <a:cs typeface="Arial"/>
                <a:sym typeface="Arial"/>
              </a:defRPr>
            </a:lvl2pPr>
            <a:lvl3pPr marL="1828709" marR="0" lvl="2" indent="-386061" algn="l" rtl="0">
              <a:lnSpc>
                <a:spcPct val="95000"/>
              </a:lnSpc>
              <a:spcBef>
                <a:spcPts val="833"/>
              </a:spcBef>
              <a:spcAft>
                <a:spcPts val="0"/>
              </a:spcAft>
              <a:buClr>
                <a:schemeClr val="dk1"/>
              </a:buClr>
              <a:buSzPts val="960"/>
              <a:buFont typeface="Arial"/>
              <a:buChar char="•"/>
              <a:defRPr sz="2133" b="0" i="0" u="none" strike="noStrike" cap="none">
                <a:solidFill>
                  <a:schemeClr val="dk1"/>
                </a:solidFill>
                <a:latin typeface="Arial"/>
                <a:ea typeface="Arial"/>
                <a:cs typeface="Arial"/>
                <a:sym typeface="Arial"/>
              </a:defRPr>
            </a:lvl3pPr>
            <a:lvl4pPr marL="2438278" marR="0" lvl="3" indent="-375900" algn="l" rtl="0">
              <a:lnSpc>
                <a:spcPct val="95000"/>
              </a:lnSpc>
              <a:spcBef>
                <a:spcPts val="833"/>
              </a:spcBef>
              <a:spcAft>
                <a:spcPts val="0"/>
              </a:spcAft>
              <a:buClr>
                <a:schemeClr val="dk1"/>
              </a:buClr>
              <a:buSzPts val="840"/>
              <a:buFont typeface="Arial"/>
              <a:buChar char="•"/>
              <a:defRPr sz="1867" b="0" i="0" u="none" strike="noStrike" cap="none">
                <a:solidFill>
                  <a:schemeClr val="dk1"/>
                </a:solidFill>
                <a:latin typeface="Arial"/>
                <a:ea typeface="Arial"/>
                <a:cs typeface="Arial"/>
                <a:sym typeface="Arial"/>
              </a:defRPr>
            </a:lvl4pPr>
            <a:lvl5pPr marL="3047848" marR="0" lvl="4" indent="-365742" algn="l" rtl="0">
              <a:lnSpc>
                <a:spcPct val="95000"/>
              </a:lnSpc>
              <a:spcBef>
                <a:spcPts val="833"/>
              </a:spcBef>
              <a:spcAft>
                <a:spcPts val="0"/>
              </a:spcAft>
              <a:buClr>
                <a:schemeClr val="dk1"/>
              </a:buClr>
              <a:buSzPts val="720"/>
              <a:buFont typeface="Arial"/>
              <a:buChar char="•"/>
              <a:defRPr sz="1600" b="0" i="0" u="none" strike="noStrike" cap="none">
                <a:solidFill>
                  <a:schemeClr val="dk1"/>
                </a:solidFill>
                <a:latin typeface="Arial"/>
                <a:ea typeface="Arial"/>
                <a:cs typeface="Arial"/>
                <a:sym typeface="Arial"/>
              </a:defRPr>
            </a:lvl5pPr>
            <a:lvl6pPr marL="3657418" marR="0" lvl="5" indent="-380981" algn="l" rtl="0">
              <a:lnSpc>
                <a:spcPct val="100000"/>
              </a:lnSpc>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6987" marR="0" lvl="6" indent="-372515" algn="l" rtl="0">
              <a:lnSpc>
                <a:spcPct val="100000"/>
              </a:lnSpc>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557" marR="0" lvl="7" indent="-304784"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126" marR="0" lvl="8" indent="-43177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body" idx="2"/>
          </p:nvPr>
        </p:nvSpPr>
        <p:spPr>
          <a:xfrm>
            <a:off x="6341155" y="1607864"/>
            <a:ext cx="5181600" cy="4110792"/>
          </a:xfrm>
          <a:prstGeom prst="rect">
            <a:avLst/>
          </a:prstGeom>
          <a:noFill/>
          <a:ln>
            <a:noFill/>
          </a:ln>
        </p:spPr>
        <p:txBody>
          <a:bodyPr spcFirstLastPara="1" wrap="square" lIns="0" tIns="45700" rIns="0" bIns="45700" anchor="t" anchorCtr="0"/>
          <a:lstStyle>
            <a:lvl1pPr marL="609570" marR="0" lvl="0" indent="-406381" algn="l" rtl="0">
              <a:lnSpc>
                <a:spcPct val="95000"/>
              </a:lnSpc>
              <a:spcBef>
                <a:spcPts val="1480"/>
              </a:spcBef>
              <a:spcAft>
                <a:spcPts val="0"/>
              </a:spcAft>
              <a:buClr>
                <a:schemeClr val="dk1"/>
              </a:buClr>
              <a:buSzPts val="1200"/>
              <a:buFont typeface="Arial"/>
              <a:buChar char="•"/>
              <a:defRPr sz="2667" b="0" i="0" u="none" strike="noStrike" cap="none">
                <a:solidFill>
                  <a:schemeClr val="dk1"/>
                </a:solidFill>
                <a:latin typeface="Arial"/>
                <a:ea typeface="Arial"/>
                <a:cs typeface="Arial"/>
                <a:sym typeface="Arial"/>
              </a:defRPr>
            </a:lvl1pPr>
            <a:lvl2pPr marL="1219140" marR="0" lvl="1" indent="-396221" algn="l" rtl="0">
              <a:lnSpc>
                <a:spcPct val="95000"/>
              </a:lnSpc>
              <a:spcBef>
                <a:spcPts val="600"/>
              </a:spcBef>
              <a:spcAft>
                <a:spcPts val="0"/>
              </a:spcAft>
              <a:buClr>
                <a:schemeClr val="dk1"/>
              </a:buClr>
              <a:buSzPts val="1080"/>
              <a:buFont typeface="Arial"/>
              <a:buChar char="•"/>
              <a:defRPr sz="2400" b="0" i="0" u="none" strike="noStrike" cap="none">
                <a:solidFill>
                  <a:schemeClr val="dk1"/>
                </a:solidFill>
                <a:latin typeface="Arial"/>
                <a:ea typeface="Arial"/>
                <a:cs typeface="Arial"/>
                <a:sym typeface="Arial"/>
              </a:defRPr>
            </a:lvl2pPr>
            <a:lvl3pPr marL="1828709" marR="0" lvl="2" indent="-386061" algn="l" rtl="0">
              <a:lnSpc>
                <a:spcPct val="95000"/>
              </a:lnSpc>
              <a:spcBef>
                <a:spcPts val="833"/>
              </a:spcBef>
              <a:spcAft>
                <a:spcPts val="0"/>
              </a:spcAft>
              <a:buClr>
                <a:schemeClr val="dk1"/>
              </a:buClr>
              <a:buSzPts val="960"/>
              <a:buFont typeface="Arial"/>
              <a:buChar char="•"/>
              <a:defRPr sz="2133" b="0" i="0" u="none" strike="noStrike" cap="none">
                <a:solidFill>
                  <a:schemeClr val="dk1"/>
                </a:solidFill>
                <a:latin typeface="Arial"/>
                <a:ea typeface="Arial"/>
                <a:cs typeface="Arial"/>
                <a:sym typeface="Arial"/>
              </a:defRPr>
            </a:lvl3pPr>
            <a:lvl4pPr marL="2438278" marR="0" lvl="3" indent="-375900" algn="l" rtl="0">
              <a:lnSpc>
                <a:spcPct val="95000"/>
              </a:lnSpc>
              <a:spcBef>
                <a:spcPts val="833"/>
              </a:spcBef>
              <a:spcAft>
                <a:spcPts val="0"/>
              </a:spcAft>
              <a:buClr>
                <a:schemeClr val="dk1"/>
              </a:buClr>
              <a:buSzPts val="840"/>
              <a:buFont typeface="Arial"/>
              <a:buChar char="•"/>
              <a:defRPr sz="1867" b="0" i="0" u="none" strike="noStrike" cap="none">
                <a:solidFill>
                  <a:schemeClr val="dk1"/>
                </a:solidFill>
                <a:latin typeface="Arial"/>
                <a:ea typeface="Arial"/>
                <a:cs typeface="Arial"/>
                <a:sym typeface="Arial"/>
              </a:defRPr>
            </a:lvl4pPr>
            <a:lvl5pPr marL="3047848" marR="0" lvl="4" indent="-365742" algn="l" rtl="0">
              <a:lnSpc>
                <a:spcPct val="95000"/>
              </a:lnSpc>
              <a:spcBef>
                <a:spcPts val="833"/>
              </a:spcBef>
              <a:spcAft>
                <a:spcPts val="0"/>
              </a:spcAft>
              <a:buClr>
                <a:schemeClr val="dk1"/>
              </a:buClr>
              <a:buSzPts val="720"/>
              <a:buFont typeface="Arial"/>
              <a:buChar char="•"/>
              <a:defRPr sz="1600" b="0" i="0" u="none" strike="noStrike" cap="none">
                <a:solidFill>
                  <a:schemeClr val="dk1"/>
                </a:solidFill>
                <a:latin typeface="Arial"/>
                <a:ea typeface="Arial"/>
                <a:cs typeface="Arial"/>
                <a:sym typeface="Arial"/>
              </a:defRPr>
            </a:lvl5pPr>
            <a:lvl6pPr marL="3657418" marR="0" lvl="5" indent="-380981" algn="l" rtl="0">
              <a:lnSpc>
                <a:spcPct val="100000"/>
              </a:lnSpc>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6987" marR="0" lvl="6" indent="-372515" algn="l" rtl="0">
              <a:lnSpc>
                <a:spcPct val="100000"/>
              </a:lnSpc>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557" marR="0" lvl="7" indent="-304784"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126" marR="0" lvl="8" indent="-43177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title"/>
          </p:nvPr>
        </p:nvSpPr>
        <p:spPr>
          <a:xfrm>
            <a:off x="583688" y="455086"/>
            <a:ext cx="11127317" cy="975783"/>
          </a:xfrm>
          <a:prstGeom prst="rect">
            <a:avLst/>
          </a:prstGeom>
          <a:noFill/>
          <a:ln>
            <a:noFill/>
          </a:ln>
        </p:spPr>
        <p:txBody>
          <a:bodyPr spcFirstLastPara="1" wrap="square" lIns="91400" tIns="45700" rIns="91400" bIns="45700" anchor="ctr" anchorCtr="0"/>
          <a:lstStyle>
            <a:lvl1pPr lvl="0" algn="l">
              <a:lnSpc>
                <a:spcPct val="80000"/>
              </a:lnSpc>
              <a:spcBef>
                <a:spcPts val="0"/>
              </a:spcBef>
              <a:spcAft>
                <a:spcPts val="0"/>
              </a:spcAft>
              <a:buSzPts val="1400"/>
              <a:buNone/>
              <a:defRPr sz="3733">
                <a:solidFill>
                  <a:schemeClr val="dk2"/>
                </a:solidFill>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9312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052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Segue">
    <p:bg>
      <p:bgPr>
        <a:solidFill>
          <a:schemeClr val="bg2">
            <a:lumMod val="75000"/>
          </a:schemeClr>
        </a:solidFill>
        <a:effectLst/>
      </p:bgPr>
    </p:bg>
    <p:spTree>
      <p:nvGrpSpPr>
        <p:cNvPr id="1" name=""/>
        <p:cNvGrpSpPr/>
        <p:nvPr/>
      </p:nvGrpSpPr>
      <p:grpSpPr>
        <a:xfrm>
          <a:off x="0" y="0"/>
          <a:ext cx="0" cy="0"/>
          <a:chOff x="0" y="0"/>
          <a:chExt cx="0" cy="0"/>
        </a:xfrm>
      </p:grpSpPr>
      <p:sp>
        <p:nvSpPr>
          <p:cNvPr id="10" name="Rectangle 4"/>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D274D">
                  <a:lumMod val="75000"/>
                </a:srgbClr>
              </a:solidFill>
              <a:effectLst/>
              <a:uLnTx/>
              <a:uFillTx/>
              <a:latin typeface="CiscoSansTT ExtraLight"/>
              <a:ea typeface="+mn-ea"/>
              <a:cs typeface="+mn-cs"/>
            </a:endParaRPr>
          </a:p>
        </p:txBody>
      </p:sp>
      <p:sp>
        <p:nvSpPr>
          <p:cNvPr id="4"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marL="0" marR="0" lvl="0" indent="0" algn="l" defTabSz="8143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FFFFFF">
                    <a:lumMod val="65000"/>
                  </a:srgbClr>
                </a:solidFill>
                <a:effectLst/>
                <a:uLnTx/>
                <a:uFillTx/>
                <a:latin typeface="CiscoSansTT ExtraLight"/>
                <a:ea typeface="ＭＳ Ｐゴシック" charset="0"/>
                <a:cs typeface="CiscoSans Thin"/>
              </a:rPr>
              <a:t>© 2019  Cisco and/or its affiliates. All rights reserved.   Cisco Confidential</a:t>
            </a:r>
          </a:p>
        </p:txBody>
      </p:sp>
      <p:pic>
        <p:nvPicPr>
          <p:cNvPr id="11" name="Imagen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21260" y="-1"/>
            <a:ext cx="3770741" cy="6858001"/>
          </a:xfrm>
          <a:prstGeom prst="rect">
            <a:avLst/>
          </a:prstGeom>
        </p:spPr>
      </p:pic>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383897" y="5221411"/>
            <a:ext cx="7869979"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383897" y="2054069"/>
            <a:ext cx="7869979" cy="3038449"/>
          </a:xfrm>
          <a:prstGeom prst="rect">
            <a:avLst/>
          </a:prstGeom>
        </p:spPr>
        <p:txBody>
          <a:bodyPr>
            <a:noAutofit/>
          </a:bodyPr>
          <a:lstStyle>
            <a:lvl1pPr marL="0" indent="0" algn="l">
              <a:lnSpc>
                <a:spcPct val="90000"/>
              </a:lnSpc>
              <a:defRPr sz="5333" b="0" i="0"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292341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egue">
    <p:bg>
      <p:bgPr>
        <a:solidFill>
          <a:schemeClr val="bg2">
            <a:lumMod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270C5E-EF42-9942-8891-639044F6B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2543"/>
          <a:stretch/>
        </p:blipFill>
        <p:spPr>
          <a:xfrm>
            <a:off x="-55493" y="-1"/>
            <a:ext cx="12247493" cy="6858001"/>
          </a:xfrm>
          <a:prstGeom prst="rect">
            <a:avLst/>
          </a:prstGeom>
        </p:spPr>
      </p:pic>
      <p:sp>
        <p:nvSpPr>
          <p:cNvPr id="9" name="Rectangle 8">
            <a:extLst>
              <a:ext uri="{FF2B5EF4-FFF2-40B4-BE49-F238E27FC236}">
                <a16:creationId xmlns:a16="http://schemas.microsoft.com/office/drawing/2014/main" id="{A51E4BF5-9BF7-124A-9F91-4AC0C17B2C2D}"/>
              </a:ext>
            </a:extLst>
          </p:cNvPr>
          <p:cNvSpPr/>
          <p:nvPr userDrawn="1"/>
        </p:nvSpPr>
        <p:spPr>
          <a:xfrm flipH="1">
            <a:off x="839324" y="-547"/>
            <a:ext cx="11352675" cy="6858000"/>
          </a:xfrm>
          <a:prstGeom prst="rect">
            <a:avLst/>
          </a:prstGeom>
          <a:gradFill flip="none" rotWithShape="1">
            <a:gsLst>
              <a:gs pos="0">
                <a:schemeClr val="bg1">
                  <a:lumMod val="50000"/>
                  <a:alpha val="0"/>
                </a:schemeClr>
              </a:gs>
              <a:gs pos="77000">
                <a:schemeClr val="bg1">
                  <a:lumMod val="50000"/>
                </a:schemeClr>
              </a:gs>
            </a:gsLst>
            <a:lin ang="10800000" scaled="0"/>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ＭＳ Ｐゴシック" charset="0"/>
              <a:cs typeface="+mn-cs"/>
            </a:endParaRPr>
          </a:p>
        </p:txBody>
      </p:sp>
      <p:sp>
        <p:nvSpPr>
          <p:cNvPr id="4"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marL="0" marR="0" lvl="0" indent="0" algn="l" defTabSz="8143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FFFFFF">
                    <a:lumMod val="65000"/>
                  </a:srgbClr>
                </a:solidFill>
                <a:effectLst/>
                <a:uLnTx/>
                <a:uFillTx/>
                <a:latin typeface="CiscoSansTT ExtraLight"/>
                <a:ea typeface="ＭＳ Ｐゴシック" charset="0"/>
                <a:cs typeface="CiscoSans Thin"/>
              </a:rPr>
              <a:t>© 2019  Cisco and/or its affiliates. All rights reserved.   Cisco Confidential</a:t>
            </a:r>
          </a:p>
        </p:txBody>
      </p:sp>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3482696" y="5221411"/>
            <a:ext cx="7869979"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3482697" y="2054069"/>
            <a:ext cx="7869979" cy="3038449"/>
          </a:xfrm>
          <a:prstGeom prst="rect">
            <a:avLst/>
          </a:prstGeom>
        </p:spPr>
        <p:txBody>
          <a:bodyPr>
            <a:noAutofit/>
          </a:bodyPr>
          <a:lstStyle>
            <a:lvl1pPr marL="0" indent="0" algn="l">
              <a:lnSpc>
                <a:spcPct val="90000"/>
              </a:lnSpc>
              <a:defRPr sz="5333" b="0" i="0"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702317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gue">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E4F30D96-5138-AB4B-A4D6-A97BA64E36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marL="0" marR="0" lvl="0" indent="0" algn="l" defTabSz="8143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FFFFFF">
                    <a:lumMod val="65000"/>
                  </a:srgbClr>
                </a:solidFill>
                <a:effectLst/>
                <a:uLnTx/>
                <a:uFillTx/>
                <a:latin typeface="CiscoSansTT ExtraLight"/>
                <a:ea typeface="ＭＳ Ｐゴシック" charset="0"/>
                <a:cs typeface="CiscoSans Thin"/>
              </a:rPr>
              <a:t>© 2020  Cisco and/or its affiliates. All rights reserved.   Cisco Confidential</a:t>
            </a:r>
          </a:p>
        </p:txBody>
      </p:sp>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636906" y="6123999"/>
            <a:ext cx="7869979"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636906" y="1659227"/>
            <a:ext cx="5040880" cy="3038449"/>
          </a:xfrm>
          <a:prstGeom prst="rect">
            <a:avLst/>
          </a:prstGeom>
        </p:spPr>
        <p:txBody>
          <a:bodyPr>
            <a:noAutofit/>
          </a:bodyPr>
          <a:lstStyle>
            <a:lvl1pPr marL="0" indent="0" algn="l">
              <a:lnSpc>
                <a:spcPct val="90000"/>
              </a:lnSpc>
              <a:defRPr sz="5333" b="0" i="0" spc="0" baseline="0">
                <a:solidFill>
                  <a:schemeClr val="tx2"/>
                </a:solidFill>
                <a:latin typeface="+mj-lt"/>
                <a:cs typeface="CiscoSans Thin"/>
              </a:defRPr>
            </a:lvl1pPr>
          </a:lstStyle>
          <a:p>
            <a:r>
              <a:rPr lang="en-US"/>
              <a:t>Click to edit Master title style</a:t>
            </a:r>
          </a:p>
        </p:txBody>
      </p:sp>
      <p:pic>
        <p:nvPicPr>
          <p:cNvPr id="8" name="Picture 7">
            <a:extLst>
              <a:ext uri="{FF2B5EF4-FFF2-40B4-BE49-F238E27FC236}">
                <a16:creationId xmlns:a16="http://schemas.microsoft.com/office/drawing/2014/main" id="{DFEF8E99-84CC-F14F-BCB7-33A847E54A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5995" y="574901"/>
            <a:ext cx="1060704" cy="560591"/>
          </a:xfrm>
          <a:prstGeom prst="rect">
            <a:avLst/>
          </a:prstGeom>
        </p:spPr>
      </p:pic>
    </p:spTree>
    <p:extLst>
      <p:ext uri="{BB962C8B-B14F-4D97-AF65-F5344CB8AC3E}">
        <p14:creationId xmlns:p14="http://schemas.microsoft.com/office/powerpoint/2010/main" val="2902312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a:ext>
            </a:extLst>
          </a:blip>
          <a:srcRect r="-10950"/>
          <a:stretch/>
        </p:blipFill>
        <p:spPr>
          <a:xfrm>
            <a:off x="0" y="0"/>
            <a:ext cx="8314267" cy="6858000"/>
          </a:xfrm>
          <a:prstGeom prst="rect">
            <a:avLst/>
          </a:prstGeom>
        </p:spPr>
      </p:pic>
      <p:sp>
        <p:nvSpPr>
          <p:cNvPr id="8" name="Freeform: Shape 29">
            <a:extLst>
              <a:ext uri="{FF2B5EF4-FFF2-40B4-BE49-F238E27FC236}">
                <a16:creationId xmlns:a16="http://schemas.microsoft.com/office/drawing/2014/main" id="{FECB736E-565A-4A51-9FE0-16175A8E8343}"/>
              </a:ext>
            </a:extLst>
          </p:cNvPr>
          <p:cNvSpPr/>
          <p:nvPr userDrawn="1"/>
        </p:nvSpPr>
        <p:spPr>
          <a:xfrm flipH="1">
            <a:off x="4436533" y="-4234"/>
            <a:ext cx="7755467" cy="6866467"/>
          </a:xfrm>
          <a:custGeom>
            <a:avLst/>
            <a:gdLst>
              <a:gd name="connsiteX0" fmla="*/ 0 w 5816600"/>
              <a:gd name="connsiteY0" fmla="*/ 0 h 5143500"/>
              <a:gd name="connsiteX1" fmla="*/ 4636688 w 5816600"/>
              <a:gd name="connsiteY1" fmla="*/ 0 h 5143500"/>
              <a:gd name="connsiteX2" fmla="*/ 4663459 w 5816600"/>
              <a:gd name="connsiteY2" fmla="*/ 22447 h 5143500"/>
              <a:gd name="connsiteX3" fmla="*/ 5816600 w 5816600"/>
              <a:gd name="connsiteY3" fmla="*/ 2590800 h 5143500"/>
              <a:gd name="connsiteX4" fmla="*/ 4917565 w 5816600"/>
              <a:gd name="connsiteY4" fmla="*/ 4901217 h 5143500"/>
              <a:gd name="connsiteX5" fmla="*/ 4678880 w 5816600"/>
              <a:gd name="connsiteY5" fmla="*/ 5143500 h 5143500"/>
              <a:gd name="connsiteX6" fmla="*/ 0 w 5816600"/>
              <a:gd name="connsiteY6" fmla="*/ 5143500 h 5143500"/>
              <a:gd name="connsiteX7" fmla="*/ 0 w 5816600"/>
              <a:gd name="connsiteY7"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5143500">
                <a:moveTo>
                  <a:pt x="0" y="0"/>
                </a:moveTo>
                <a:lnTo>
                  <a:pt x="4636688" y="0"/>
                </a:lnTo>
                <a:lnTo>
                  <a:pt x="4663459" y="22447"/>
                </a:lnTo>
                <a:cubicBezTo>
                  <a:pt x="5375929" y="679746"/>
                  <a:pt x="5816600" y="1587796"/>
                  <a:pt x="5816600" y="2590800"/>
                </a:cubicBezTo>
                <a:cubicBezTo>
                  <a:pt x="5816600" y="3468429"/>
                  <a:pt x="5479211" y="4273358"/>
                  <a:pt x="4917565" y="4901217"/>
                </a:cubicBezTo>
                <a:lnTo>
                  <a:pt x="4678880"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9" name="Title 1"/>
          <p:cNvSpPr>
            <a:spLocks noGrp="1"/>
          </p:cNvSpPr>
          <p:nvPr>
            <p:ph type="ctrTitle" hasCustomPrompt="1"/>
          </p:nvPr>
        </p:nvSpPr>
        <p:spPr>
          <a:xfrm>
            <a:off x="5813855" y="2437617"/>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0"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46553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_MidBlue bugs noAr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630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List item 2">
    <p:bg>
      <p:bgPr>
        <a:solidFill>
          <a:schemeClr val="tx2"/>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D656667-099E-1F4E-BF62-4FADB002FCD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0562293" cy="6858000"/>
          </a:xfrm>
          <a:prstGeom prst="rect">
            <a:avLst/>
          </a:prstGeom>
        </p:spPr>
      </p:pic>
      <p:sp>
        <p:nvSpPr>
          <p:cNvPr id="7" name="Rectangle 6">
            <a:extLst>
              <a:ext uri="{FF2B5EF4-FFF2-40B4-BE49-F238E27FC236}">
                <a16:creationId xmlns:a16="http://schemas.microsoft.com/office/drawing/2014/main" id="{A9F2E7A2-581F-CD41-B6B7-CAC44AF583FC}"/>
              </a:ext>
            </a:extLst>
          </p:cNvPr>
          <p:cNvSpPr/>
          <p:nvPr userDrawn="1"/>
        </p:nvSpPr>
        <p:spPr>
          <a:xfrm>
            <a:off x="6274636" y="0"/>
            <a:ext cx="591736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5">
            <a:extLst>
              <a:ext uri="{FF2B5EF4-FFF2-40B4-BE49-F238E27FC236}">
                <a16:creationId xmlns:a16="http://schemas.microsoft.com/office/drawing/2014/main" id="{27F230D0-CFD7-234F-B77A-CED118D8D52D}"/>
              </a:ext>
            </a:extLst>
          </p:cNvPr>
          <p:cNvSpPr>
            <a:spLocks noGrp="1"/>
          </p:cNvSpPr>
          <p:nvPr>
            <p:ph type="body" sz="quarter" idx="10"/>
          </p:nvPr>
        </p:nvSpPr>
        <p:spPr>
          <a:xfrm>
            <a:off x="6796618" y="709083"/>
            <a:ext cx="4734983" cy="5412316"/>
          </a:xfrm>
          <a:prstGeom prst="rect">
            <a:avLst/>
          </a:prstGeom>
        </p:spPr>
        <p:txBody>
          <a:bodyPr lIns="0" rIns="0" anchor="ctr" anchorCtr="0"/>
          <a:lstStyle>
            <a:lvl1pPr>
              <a:defRPr lang="en-US" sz="3200" dirty="0"/>
            </a:lvl1pPr>
            <a:lvl2pPr>
              <a:defRPr lang="en-US" sz="3200" dirty="0"/>
            </a:lvl2pPr>
            <a:lvl3pPr>
              <a:defRPr lang="en-US" sz="2667" dirty="0"/>
            </a:lvl3pPr>
            <a:lvl4pPr>
              <a:defRPr lang="en-US" sz="2400" dirty="0"/>
            </a:lvl4pPr>
            <a:lvl5pPr>
              <a:defRPr lang="en-US" sz="2400" dirty="0"/>
            </a:lvl5pPr>
          </a:lstStyle>
          <a:p>
            <a:pPr lvl="0">
              <a:lnSpc>
                <a:spcPct val="100000"/>
              </a:lnSpc>
              <a:buClr>
                <a:schemeClr val="tx1"/>
              </a:buClr>
              <a:buSzPct val="60000"/>
              <a:buFont typeface="Arial" panose="020B0604020202020204" pitchFamily="34" charset="0"/>
              <a:tabLst>
                <a:tab pos="304792" algn="l"/>
              </a:tabLst>
            </a:pPr>
            <a:r>
              <a:rPr lang="en-US"/>
              <a:t>Click to edit Master text styles</a:t>
            </a:r>
          </a:p>
          <a:p>
            <a:pPr marL="461422" lvl="1" indent="-228594">
              <a:lnSpc>
                <a:spcPct val="100000"/>
              </a:lnSpc>
              <a:buClr>
                <a:schemeClr val="tx1"/>
              </a:buClr>
              <a:buSzPct val="60000"/>
              <a:buFont typeface="Arial" panose="020B0604020202020204" pitchFamily="34" charset="0"/>
            </a:pPr>
            <a:r>
              <a:rPr lang="en-US"/>
              <a:t>Second level</a:t>
            </a:r>
          </a:p>
          <a:p>
            <a:pPr marL="609585" lvl="2" indent="-156629">
              <a:lnSpc>
                <a:spcPct val="100000"/>
              </a:lnSpc>
              <a:buClr>
                <a:schemeClr val="tx1"/>
              </a:buClr>
              <a:buSzPct val="60000"/>
              <a:buFont typeface="Arial" panose="020B0604020202020204" pitchFamily="34" charset="0"/>
            </a:pPr>
            <a:r>
              <a:rPr lang="en-US"/>
              <a:t>Third level</a:t>
            </a:r>
          </a:p>
          <a:p>
            <a:pPr marL="766214" lvl="3" indent="-156629">
              <a:lnSpc>
                <a:spcPct val="100000"/>
              </a:lnSpc>
              <a:buClr>
                <a:schemeClr val="tx1"/>
              </a:buClr>
              <a:buSzPct val="60000"/>
              <a:buFont typeface="Arial" panose="020B0604020202020204" pitchFamily="34" charset="0"/>
              <a:tabLst/>
            </a:pPr>
            <a:r>
              <a:rPr lang="en-US"/>
              <a:t>Fourth level</a:t>
            </a:r>
          </a:p>
          <a:p>
            <a:pPr marL="992693" lvl="4" indent="-150280">
              <a:lnSpc>
                <a:spcPct val="100000"/>
              </a:lnSpc>
              <a:buClr>
                <a:schemeClr val="tx1"/>
              </a:buClr>
              <a:buSzPct val="60000"/>
              <a:buFont typeface="Arial" panose="020B0604020202020204" pitchFamily="34" charset="0"/>
            </a:pPr>
            <a:r>
              <a:rPr lang="en-US"/>
              <a:t>Fifth level</a:t>
            </a:r>
          </a:p>
        </p:txBody>
      </p:sp>
      <p:sp>
        <p:nvSpPr>
          <p:cNvPr id="8" name="Rectangle 4">
            <a:extLst>
              <a:ext uri="{FF2B5EF4-FFF2-40B4-BE49-F238E27FC236}">
                <a16:creationId xmlns:a16="http://schemas.microsoft.com/office/drawing/2014/main" id="{877B82C8-DEA1-C843-9B9C-A774A41208C2}"/>
              </a:ext>
            </a:extLst>
          </p:cNvPr>
          <p:cNvSpPr>
            <a:spLocks noChangeArrowheads="1"/>
          </p:cNvSpPr>
          <p:nvPr userDrawn="1"/>
        </p:nvSpPr>
        <p:spPr bwMode="ltGray">
          <a:xfrm>
            <a:off x="7716132" y="6309486"/>
            <a:ext cx="4017029" cy="206025"/>
          </a:xfrm>
          <a:prstGeom prst="rect">
            <a:avLst/>
          </a:prstGeom>
          <a:noFill/>
          <a:ln w="9525">
            <a:noFill/>
            <a:miter lim="800000"/>
            <a:headEnd/>
            <a:tailEnd/>
          </a:ln>
          <a:effectLst/>
        </p:spPr>
        <p:txBody>
          <a:bodyPr wrap="square" lIns="82115" tIns="41056" rIns="82115" bIns="41056" anchor="b">
            <a:spAutoFit/>
          </a:bodyPr>
          <a:lstStyle/>
          <a:p>
            <a:pPr algn="r" defTabSz="814305" fontAlgn="auto">
              <a:spcBef>
                <a:spcPts val="0"/>
              </a:spcBef>
              <a:spcAft>
                <a:spcPts val="0"/>
              </a:spcAft>
              <a:defRPr/>
            </a:pPr>
            <a:r>
              <a:rPr lang="en-US" sz="800" spc="27" baseline="0">
                <a:solidFill>
                  <a:schemeClr val="tx1"/>
                </a:solidFill>
                <a:latin typeface="+mn-lt"/>
                <a:ea typeface="+mn-ea"/>
                <a:cs typeface="CiscoSans Thin"/>
              </a:rPr>
              <a:t>© 2020  Cisco and/or its affiliates. All rights reserved.   Cisco Confidential</a:t>
            </a:r>
          </a:p>
        </p:txBody>
      </p:sp>
      <p:sp>
        <p:nvSpPr>
          <p:cNvPr id="6" name="Title 3">
            <a:extLst>
              <a:ext uri="{FF2B5EF4-FFF2-40B4-BE49-F238E27FC236}">
                <a16:creationId xmlns:a16="http://schemas.microsoft.com/office/drawing/2014/main" id="{B24A8885-8392-F942-8575-32D4CC952BF5}"/>
              </a:ext>
            </a:extLst>
          </p:cNvPr>
          <p:cNvSpPr>
            <a:spLocks noGrp="1"/>
          </p:cNvSpPr>
          <p:nvPr>
            <p:ph type="title"/>
          </p:nvPr>
        </p:nvSpPr>
        <p:spPr>
          <a:xfrm>
            <a:off x="631299" y="3374477"/>
            <a:ext cx="5333677" cy="1874675"/>
          </a:xfrm>
        </p:spPr>
        <p:txBody>
          <a:bodyPr/>
          <a:lstStyle>
            <a:lvl1pPr>
              <a:defRPr lang="en-US" sz="5333" b="0" i="0" u="none" kern="1200" spc="0" baseline="0" dirty="0">
                <a:solidFill>
                  <a:schemeClr val="tx1"/>
                </a:solidFill>
                <a:latin typeface="+mj-lt"/>
                <a:ea typeface="CiscoSansTT Thin" charset="0"/>
                <a:cs typeface="CiscoSansTT Thin" charset="0"/>
              </a:defRPr>
            </a:lvl1pPr>
          </a:lstStyle>
          <a:p>
            <a:r>
              <a:rPr lang="en-US"/>
              <a:t>Click to edit Master title style</a:t>
            </a:r>
          </a:p>
        </p:txBody>
      </p:sp>
      <p:sp>
        <p:nvSpPr>
          <p:cNvPr id="9" name="Text Placeholder 17">
            <a:extLst>
              <a:ext uri="{FF2B5EF4-FFF2-40B4-BE49-F238E27FC236}">
                <a16:creationId xmlns:a16="http://schemas.microsoft.com/office/drawing/2014/main" id="{99CE55A8-3643-C448-9C06-326C6EFC3A0C}"/>
              </a:ext>
            </a:extLst>
          </p:cNvPr>
          <p:cNvSpPr>
            <a:spLocks noGrp="1"/>
          </p:cNvSpPr>
          <p:nvPr>
            <p:ph type="body" sz="quarter" idx="11"/>
          </p:nvPr>
        </p:nvSpPr>
        <p:spPr>
          <a:xfrm>
            <a:off x="629933" y="4914139"/>
            <a:ext cx="5287433" cy="392131"/>
          </a:xfrm>
          <a:prstGeom prst="rect">
            <a:avLst/>
          </a:prstGeom>
        </p:spPr>
        <p:txBody>
          <a:bodyPr anchor="ctr"/>
          <a:lstStyle>
            <a:lvl1pPr marL="0" indent="0">
              <a:spcBef>
                <a:spcPts val="0"/>
              </a:spcBef>
              <a:buNone/>
              <a:defRPr sz="2133"/>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3603688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544813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8" name="Imagen 1">
            <a:extLst>
              <a:ext uri="{FF2B5EF4-FFF2-40B4-BE49-F238E27FC236}">
                <a16:creationId xmlns:a16="http://schemas.microsoft.com/office/drawing/2014/main" id="{2EE511D3-CF5B-495A-A4F9-044986B847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ángulo 2">
            <a:extLst>
              <a:ext uri="{FF2B5EF4-FFF2-40B4-BE49-F238E27FC236}">
                <a16:creationId xmlns:a16="http://schemas.microsoft.com/office/drawing/2014/main" id="{E009C364-A77B-478B-B751-61A934C82EA8}"/>
              </a:ext>
            </a:extLst>
          </p:cNvPr>
          <p:cNvSpPr/>
          <p:nvPr userDrawn="1"/>
        </p:nvSpPr>
        <p:spPr>
          <a:xfrm>
            <a:off x="0" y="0"/>
            <a:ext cx="12192000" cy="6858000"/>
          </a:xfrm>
          <a:prstGeom prst="rect">
            <a:avLst/>
          </a:prstGeom>
          <a:solidFill>
            <a:schemeClr val="bg1">
              <a:alpha val="6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tx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accent5"/>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4667" b="0" i="0" spc="0" baseline="0">
                <a:solidFill>
                  <a:schemeClr val="tx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541030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5158358"/>
            <a:ext cx="7904029" cy="384175"/>
          </a:xfrm>
          <a:prstGeom prst="rect">
            <a:avLst/>
          </a:prstGeom>
        </p:spPr>
        <p:txBody>
          <a:bodyPr lIns="91420" tIns="45710" rIns="91420" bIns="45710" anchor="b" anchorCtr="0">
            <a:noAutofit/>
          </a:bodyPr>
          <a:lstStyle>
            <a:lvl1pPr marL="0" indent="0" algn="l">
              <a:buNone/>
              <a:defRPr sz="2133" b="0" i="0">
                <a:solidFill>
                  <a:schemeClr val="tx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6" y="5478354"/>
            <a:ext cx="7904029"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6" y="5798350"/>
            <a:ext cx="7904029"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7909940"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accent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7945692" cy="859640"/>
          </a:xfrm>
          <a:prstGeom prst="rect">
            <a:avLst/>
          </a:prstGeom>
        </p:spPr>
        <p:txBody>
          <a:bodyPr anchor="b"/>
          <a:lstStyle>
            <a:lvl1pPr marL="0" indent="0" algn="l">
              <a:lnSpc>
                <a:spcPct val="90000"/>
              </a:lnSpc>
              <a:buFont typeface="Arial" panose="020B0604020202020204" pitchFamily="34" charset="0"/>
              <a:buNone/>
              <a:defRPr sz="4667" b="0" i="0" spc="0" baseline="0">
                <a:solidFill>
                  <a:schemeClr val="tx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pic>
        <p:nvPicPr>
          <p:cNvPr id="9" name="Imagen 4">
            <a:extLst>
              <a:ext uri="{FF2B5EF4-FFF2-40B4-BE49-F238E27FC236}">
                <a16:creationId xmlns:a16="http://schemas.microsoft.com/office/drawing/2014/main" id="{16B77C66-DD4A-463C-BB33-B96B2CB720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22267" y="1"/>
            <a:ext cx="3369733" cy="6870607"/>
          </a:xfrm>
          <a:prstGeom prst="rect">
            <a:avLst/>
          </a:prstGeom>
        </p:spPr>
      </p:pic>
    </p:spTree>
    <p:extLst>
      <p:ext uri="{BB962C8B-B14F-4D97-AF65-F5344CB8AC3E}">
        <p14:creationId xmlns:p14="http://schemas.microsoft.com/office/powerpoint/2010/main" val="1786456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6" y="5158358"/>
            <a:ext cx="7904029" cy="384175"/>
          </a:xfrm>
          <a:prstGeom prst="rect">
            <a:avLst/>
          </a:prstGeom>
        </p:spPr>
        <p:txBody>
          <a:bodyPr lIns="91420" tIns="45710" rIns="91420" bIns="45710" anchor="b" anchorCtr="0">
            <a:noAutofit/>
          </a:bodyPr>
          <a:lstStyle>
            <a:lvl1pPr marL="0" indent="0" algn="l">
              <a:buNone/>
              <a:defRPr sz="2133" b="0" i="0">
                <a:solidFill>
                  <a:schemeClr val="tx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6" y="5478354"/>
            <a:ext cx="7904029"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6" y="5798350"/>
            <a:ext cx="7904029" cy="384175"/>
          </a:xfrm>
          <a:prstGeom prst="rect">
            <a:avLst/>
          </a:prstGeom>
        </p:spPr>
        <p:txBody>
          <a:bodyPr lIns="91420" tIns="45710" rIns="91420" bIns="45710"/>
          <a:lstStyle>
            <a:lvl1pPr marL="0" indent="0" algn="l">
              <a:buFontTx/>
              <a:buNone/>
              <a:defRPr lang="en-US" sz="2133" b="0" i="0" kern="1200" dirty="0" smtClean="0">
                <a:solidFill>
                  <a:schemeClr val="tx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7909940"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accent5"/>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7945692" cy="859640"/>
          </a:xfrm>
          <a:prstGeom prst="rect">
            <a:avLst/>
          </a:prstGeom>
        </p:spPr>
        <p:txBody>
          <a:bodyPr anchor="b"/>
          <a:lstStyle>
            <a:lvl1pPr marL="0" indent="0" algn="l">
              <a:lnSpc>
                <a:spcPct val="90000"/>
              </a:lnSpc>
              <a:buFont typeface="Arial" panose="020B0604020202020204" pitchFamily="34" charset="0"/>
              <a:buNone/>
              <a:defRPr sz="4667" b="0" i="0" spc="0" baseline="0">
                <a:solidFill>
                  <a:schemeClr val="tx1"/>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pic>
        <p:nvPicPr>
          <p:cNvPr id="10" name="Imagen 21">
            <a:extLst>
              <a:ext uri="{FF2B5EF4-FFF2-40B4-BE49-F238E27FC236}">
                <a16:creationId xmlns:a16="http://schemas.microsoft.com/office/drawing/2014/main" id="{E9E2A895-40BF-40D4-8A4A-58C2583401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22267" y="0"/>
            <a:ext cx="3369733" cy="6858000"/>
          </a:xfrm>
          <a:prstGeom prst="rect">
            <a:avLst/>
          </a:prstGeom>
        </p:spPr>
      </p:pic>
    </p:spTree>
    <p:extLst>
      <p:ext uri="{BB962C8B-B14F-4D97-AF65-F5344CB8AC3E}">
        <p14:creationId xmlns:p14="http://schemas.microsoft.com/office/powerpoint/2010/main" val="260408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Imagen 15">
            <a:extLst>
              <a:ext uri="{FF2B5EF4-FFF2-40B4-BE49-F238E27FC236}">
                <a16:creationId xmlns:a16="http://schemas.microsoft.com/office/drawing/2014/main" id="{AF5BEC36-3D22-4D99-B148-4C140D825C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5" name="Oval 4">
            <a:extLst>
              <a:ext uri="{FF2B5EF4-FFF2-40B4-BE49-F238E27FC236}">
                <a16:creationId xmlns:a16="http://schemas.microsoft.com/office/drawing/2014/main" id="{2AB4D47B-08BE-44D0-9B66-12121A9A7079}"/>
              </a:ext>
            </a:extLst>
          </p:cNvPr>
          <p:cNvSpPr/>
          <p:nvPr userDrawn="1"/>
        </p:nvSpPr>
        <p:spPr>
          <a:xfrm>
            <a:off x="5751232" y="389700"/>
            <a:ext cx="6122392" cy="6122392"/>
          </a:xfrm>
          <a:prstGeom prst="ellipse">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Title 1">
            <a:extLst>
              <a:ext uri="{FF2B5EF4-FFF2-40B4-BE49-F238E27FC236}">
                <a16:creationId xmlns:a16="http://schemas.microsoft.com/office/drawing/2014/main" id="{43298477-AE96-44D3-B53D-8C5C92D43C7F}"/>
              </a:ext>
            </a:extLst>
          </p:cNvPr>
          <p:cNvSpPr>
            <a:spLocks noGrp="1"/>
          </p:cNvSpPr>
          <p:nvPr>
            <p:ph type="ctrTitle" hasCustomPrompt="1"/>
          </p:nvPr>
        </p:nvSpPr>
        <p:spPr>
          <a:xfrm>
            <a:off x="6312016" y="2437617"/>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8" name="Rectangle 4">
            <a:extLst>
              <a:ext uri="{FF2B5EF4-FFF2-40B4-BE49-F238E27FC236}">
                <a16:creationId xmlns:a16="http://schemas.microsoft.com/office/drawing/2014/main" id="{5B7F2C36-2756-464B-8F0A-0B9CB9D4D370}"/>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56564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5B7F2C36-2756-464B-8F0A-0B9CB9D4D370}"/>
              </a:ext>
            </a:extLst>
          </p:cNvPr>
          <p:cNvSpPr>
            <a:spLocks noChangeArrowheads="1"/>
          </p:cNvSpPr>
          <p:nvPr userDrawn="1"/>
        </p:nvSpPr>
        <p:spPr bwMode="ltGray">
          <a:xfrm>
            <a:off x="629431"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pic>
        <p:nvPicPr>
          <p:cNvPr id="7" name="Imagen 2">
            <a:extLst>
              <a:ext uri="{FF2B5EF4-FFF2-40B4-BE49-F238E27FC236}">
                <a16:creationId xmlns:a16="http://schemas.microsoft.com/office/drawing/2014/main" id="{570BBB76-290D-4629-B30E-C76AE7D9C0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al 4">
            <a:extLst>
              <a:ext uri="{FF2B5EF4-FFF2-40B4-BE49-F238E27FC236}">
                <a16:creationId xmlns:a16="http://schemas.microsoft.com/office/drawing/2014/main" id="{0645A498-7896-4853-AEBC-5C749E3AF851}"/>
              </a:ext>
            </a:extLst>
          </p:cNvPr>
          <p:cNvSpPr/>
          <p:nvPr userDrawn="1"/>
        </p:nvSpPr>
        <p:spPr>
          <a:xfrm>
            <a:off x="338667" y="389700"/>
            <a:ext cx="6122392" cy="6122392"/>
          </a:xfrm>
          <a:prstGeom prst="ellipse">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Title 1">
            <a:extLst>
              <a:ext uri="{FF2B5EF4-FFF2-40B4-BE49-F238E27FC236}">
                <a16:creationId xmlns:a16="http://schemas.microsoft.com/office/drawing/2014/main" id="{B55AED52-3E88-4DFB-84EA-E45DA1C504D7}"/>
              </a:ext>
            </a:extLst>
          </p:cNvPr>
          <p:cNvSpPr>
            <a:spLocks noGrp="1"/>
          </p:cNvSpPr>
          <p:nvPr>
            <p:ph type="ctrTitle" hasCustomPrompt="1"/>
          </p:nvPr>
        </p:nvSpPr>
        <p:spPr>
          <a:xfrm>
            <a:off x="899451" y="2437617"/>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1" name="Rectangle 4">
            <a:extLst>
              <a:ext uri="{FF2B5EF4-FFF2-40B4-BE49-F238E27FC236}">
                <a16:creationId xmlns:a16="http://schemas.microsoft.com/office/drawing/2014/main" id="{316C2A9D-B3DA-476F-98DA-DA3497C47594}"/>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895052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A9AA3E-0069-9642-944D-41CE372C5A4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4">
            <a:extLst>
              <a:ext uri="{FF2B5EF4-FFF2-40B4-BE49-F238E27FC236}">
                <a16:creationId xmlns:a16="http://schemas.microsoft.com/office/drawing/2014/main" id="{5B7F2C36-2756-464B-8F0A-0B9CB9D4D370}"/>
              </a:ext>
            </a:extLst>
          </p:cNvPr>
          <p:cNvSpPr>
            <a:spLocks noChangeArrowheads="1"/>
          </p:cNvSpPr>
          <p:nvPr userDrawn="1"/>
        </p:nvSpPr>
        <p:spPr bwMode="ltGray">
          <a:xfrm>
            <a:off x="629431"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
        <p:nvSpPr>
          <p:cNvPr id="9" name="Oval 4">
            <a:extLst>
              <a:ext uri="{FF2B5EF4-FFF2-40B4-BE49-F238E27FC236}">
                <a16:creationId xmlns:a16="http://schemas.microsoft.com/office/drawing/2014/main" id="{0645A498-7896-4853-AEBC-5C749E3AF851}"/>
              </a:ext>
            </a:extLst>
          </p:cNvPr>
          <p:cNvSpPr/>
          <p:nvPr userDrawn="1"/>
        </p:nvSpPr>
        <p:spPr>
          <a:xfrm>
            <a:off x="338667" y="389700"/>
            <a:ext cx="6122392" cy="6122392"/>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Title 1">
            <a:extLst>
              <a:ext uri="{FF2B5EF4-FFF2-40B4-BE49-F238E27FC236}">
                <a16:creationId xmlns:a16="http://schemas.microsoft.com/office/drawing/2014/main" id="{B55AED52-3E88-4DFB-84EA-E45DA1C504D7}"/>
              </a:ext>
            </a:extLst>
          </p:cNvPr>
          <p:cNvSpPr>
            <a:spLocks noGrp="1"/>
          </p:cNvSpPr>
          <p:nvPr>
            <p:ph type="ctrTitle" hasCustomPrompt="1"/>
          </p:nvPr>
        </p:nvSpPr>
        <p:spPr>
          <a:xfrm>
            <a:off x="899451" y="2437617"/>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1"/>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1" name="Rectangle 4">
            <a:extLst>
              <a:ext uri="{FF2B5EF4-FFF2-40B4-BE49-F238E27FC236}">
                <a16:creationId xmlns:a16="http://schemas.microsoft.com/office/drawing/2014/main" id="{316C2A9D-B3DA-476F-98DA-DA3497C47594}"/>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02758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pic>
        <p:nvPicPr>
          <p:cNvPr id="3" name="Picture 2" descr="A person standing in front of a computer screen&#10;&#10;Description automatically generated">
            <a:extLst>
              <a:ext uri="{FF2B5EF4-FFF2-40B4-BE49-F238E27FC236}">
                <a16:creationId xmlns:a16="http://schemas.microsoft.com/office/drawing/2014/main" id="{E84FE036-DD37-EF47-8214-5D2F89569B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037" y="-1"/>
            <a:ext cx="12200021" cy="6858001"/>
          </a:xfrm>
          <a:prstGeom prst="rect">
            <a:avLst/>
          </a:prstGeom>
        </p:spPr>
      </p:pic>
      <p:sp>
        <p:nvSpPr>
          <p:cNvPr id="8" name="Rectangle 4">
            <a:extLst>
              <a:ext uri="{FF2B5EF4-FFF2-40B4-BE49-F238E27FC236}">
                <a16:creationId xmlns:a16="http://schemas.microsoft.com/office/drawing/2014/main" id="{5B7F2C36-2756-464B-8F0A-0B9CB9D4D370}"/>
              </a:ext>
            </a:extLst>
          </p:cNvPr>
          <p:cNvSpPr>
            <a:spLocks noChangeArrowheads="1"/>
          </p:cNvSpPr>
          <p:nvPr userDrawn="1"/>
        </p:nvSpPr>
        <p:spPr bwMode="ltGray">
          <a:xfrm>
            <a:off x="629431"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
        <p:nvSpPr>
          <p:cNvPr id="9" name="Oval 4">
            <a:extLst>
              <a:ext uri="{FF2B5EF4-FFF2-40B4-BE49-F238E27FC236}">
                <a16:creationId xmlns:a16="http://schemas.microsoft.com/office/drawing/2014/main" id="{0645A498-7896-4853-AEBC-5C749E3AF851}"/>
              </a:ext>
            </a:extLst>
          </p:cNvPr>
          <p:cNvSpPr/>
          <p:nvPr userDrawn="1"/>
        </p:nvSpPr>
        <p:spPr>
          <a:xfrm>
            <a:off x="338667" y="389700"/>
            <a:ext cx="6122392" cy="6122392"/>
          </a:xfrm>
          <a:prstGeom prst="ellips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Title 1">
            <a:extLst>
              <a:ext uri="{FF2B5EF4-FFF2-40B4-BE49-F238E27FC236}">
                <a16:creationId xmlns:a16="http://schemas.microsoft.com/office/drawing/2014/main" id="{B55AED52-3E88-4DFB-84EA-E45DA1C504D7}"/>
              </a:ext>
            </a:extLst>
          </p:cNvPr>
          <p:cNvSpPr>
            <a:spLocks noGrp="1"/>
          </p:cNvSpPr>
          <p:nvPr>
            <p:ph type="ctrTitle" hasCustomPrompt="1"/>
          </p:nvPr>
        </p:nvSpPr>
        <p:spPr>
          <a:xfrm>
            <a:off x="899451" y="2437617"/>
            <a:ext cx="5000824" cy="2026561"/>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a:t>Use this slide</a:t>
            </a:r>
            <a:br>
              <a:rPr lang="en-GB"/>
            </a:br>
            <a:r>
              <a:rPr lang="en-GB"/>
              <a:t>for transitions</a:t>
            </a:r>
            <a:endParaRPr lang="en-US"/>
          </a:p>
        </p:txBody>
      </p:sp>
      <p:sp>
        <p:nvSpPr>
          <p:cNvPr id="11" name="Rectangle 4">
            <a:extLst>
              <a:ext uri="{FF2B5EF4-FFF2-40B4-BE49-F238E27FC236}">
                <a16:creationId xmlns:a16="http://schemas.microsoft.com/office/drawing/2014/main" id="{316C2A9D-B3DA-476F-98DA-DA3497C47594}"/>
              </a:ext>
            </a:extLst>
          </p:cNvPr>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560423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cstate="print">
            <a:extLst>
              <a:ext uri="{28A0092B-C50C-407E-A947-70E740481C1C}">
                <a14:useLocalDpi xmlns:a14="http://schemas.microsoft.com/office/drawing/2010/main"/>
              </a:ext>
            </a:extLst>
          </a:blip>
          <a:srcRect b="-124"/>
          <a:stretch/>
        </p:blipFill>
        <p:spPr>
          <a:xfrm>
            <a:off x="1" y="-4233"/>
            <a:ext cx="12192001" cy="6866468"/>
          </a:xfrm>
          <a:prstGeom prst="rect">
            <a:avLst/>
          </a:prstGeom>
        </p:spPr>
      </p:pic>
      <p:sp>
        <p:nvSpPr>
          <p:cNvPr id="4" name="Rectángulo 3"/>
          <p:cNvSpPr/>
          <p:nvPr userDrawn="1"/>
        </p:nvSpPr>
        <p:spPr>
          <a:xfrm>
            <a:off x="-10886" y="-4233"/>
            <a:ext cx="12213771" cy="686646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Imagen 1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10844" y="1"/>
            <a:ext cx="6879771" cy="6866468"/>
          </a:xfrm>
          <a:prstGeom prst="ellipse">
            <a:avLst/>
          </a:prstGeom>
        </p:spPr>
      </p:pic>
      <p:sp>
        <p:nvSpPr>
          <p:cNvPr id="14"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
        <p:nvSpPr>
          <p:cNvPr id="15"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
        <p:nvSpPr>
          <p:cNvPr id="8" name="Title 1">
            <a:extLst>
              <a:ext uri="{FF2B5EF4-FFF2-40B4-BE49-F238E27FC236}">
                <a16:creationId xmlns:a16="http://schemas.microsoft.com/office/drawing/2014/main" id="{F079083D-5E8E-4E1A-A3CD-8A1B56279B99}"/>
              </a:ext>
            </a:extLst>
          </p:cNvPr>
          <p:cNvSpPr>
            <a:spLocks noGrp="1"/>
          </p:cNvSpPr>
          <p:nvPr>
            <p:ph type="ctrTitle" hasCustomPrompt="1"/>
          </p:nvPr>
        </p:nvSpPr>
        <p:spPr>
          <a:xfrm>
            <a:off x="690778" y="2415721"/>
            <a:ext cx="3718404" cy="2026561"/>
          </a:xfrm>
          <a:prstGeom prst="rect">
            <a:avLst/>
          </a:prstGeom>
          <a:noFill/>
        </p:spPr>
        <p:txBody>
          <a:bodyPr anchor="ctr">
            <a:noAutofit/>
          </a:bodyPr>
          <a:lstStyle>
            <a:lvl1pPr marL="0" indent="0" algn="l">
              <a:lnSpc>
                <a:spcPct val="90000"/>
              </a:lnSpc>
              <a:buFont typeface="Arial" panose="020B0604020202020204" pitchFamily="34" charset="0"/>
              <a:buNone/>
              <a:defRPr sz="3733" b="0" i="0" spc="0" baseline="0">
                <a:solidFill>
                  <a:schemeClr val="tx2"/>
                </a:solidFill>
                <a:latin typeface="+mj-lt"/>
                <a:ea typeface="CiscoSansTT Thin" charset="0"/>
                <a:cs typeface="CiscoSansTT Thin" charset="0"/>
              </a:defRPr>
            </a:lvl1pPr>
          </a:lstStyle>
          <a:p>
            <a:r>
              <a:rPr lang="en-GB"/>
              <a:t>Use this slide</a:t>
            </a:r>
            <a:br>
              <a:rPr lang="en-GB"/>
            </a:br>
            <a:r>
              <a:rPr lang="en-GB"/>
              <a:t>when pairing words with a picture</a:t>
            </a:r>
            <a:endParaRPr lang="en-US"/>
          </a:p>
        </p:txBody>
      </p:sp>
    </p:spTree>
    <p:extLst>
      <p:ext uri="{BB962C8B-B14F-4D97-AF65-F5344CB8AC3E}">
        <p14:creationId xmlns:p14="http://schemas.microsoft.com/office/powerpoint/2010/main" val="1622506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4121782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75000"/>
                </a:schemeClr>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40473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Quote Slide">
    <p:bg>
      <p:bgPr>
        <a:solidFill>
          <a:schemeClr val="accent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75000"/>
                </a:schemeClr>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47230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93887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825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243213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591858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809482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608895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713093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Half_Page_Picture_Full">
    <p:bg>
      <p:bgPr>
        <a:solidFill>
          <a:schemeClr val="bg2"/>
        </a:solid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23090" y="546100"/>
            <a:ext cx="5753617" cy="5753617"/>
          </a:xfrm>
          <a:prstGeom prst="ellipse">
            <a:avLst/>
          </a:prstGeom>
        </p:spPr>
      </p:pic>
      <p:sp>
        <p:nvSpPr>
          <p:cNvPr id="3" name="Title Placeholder 5"/>
          <p:cNvSpPr>
            <a:spLocks noGrp="1"/>
          </p:cNvSpPr>
          <p:nvPr>
            <p:ph type="title" hasCustomPrompt="1"/>
          </p:nvPr>
        </p:nvSpPr>
        <p:spPr bwMode="auto">
          <a:xfrm>
            <a:off x="392538" y="2212973"/>
            <a:ext cx="431488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3733" kern="1200" dirty="0">
                <a:solidFill>
                  <a:schemeClr val="accent1"/>
                </a:solidFill>
                <a:latin typeface="+mj-lt"/>
                <a:ea typeface="ＭＳ Ｐゴシック" charset="0"/>
                <a:cs typeface="Tipo de letra del sistema Fina" charset="0"/>
              </a:defRPr>
            </a:lvl1pPr>
          </a:lstStyle>
          <a:p>
            <a:pPr lvl="0"/>
            <a:r>
              <a:rPr lang="en-US">
                <a:solidFill>
                  <a:schemeClr val="accent1"/>
                </a:solidFill>
              </a:rPr>
              <a:t>Use this space         to provide </a:t>
            </a:r>
            <a:br>
              <a:rPr lang="en-US">
                <a:solidFill>
                  <a:schemeClr val="accent1"/>
                </a:solidFill>
              </a:rPr>
            </a:br>
            <a:r>
              <a:rPr lang="en-US">
                <a:solidFill>
                  <a:schemeClr val="accent1"/>
                </a:solidFill>
              </a:rPr>
              <a:t>a bit of detail</a:t>
            </a:r>
            <a:endParaRPr lang="en-GB"/>
          </a:p>
        </p:txBody>
      </p:sp>
    </p:spTree>
    <p:extLst>
      <p:ext uri="{BB962C8B-B14F-4D97-AF65-F5344CB8AC3E}">
        <p14:creationId xmlns:p14="http://schemas.microsoft.com/office/powerpoint/2010/main" val="1456578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37383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427718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791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602317"/>
            <a:ext cx="10820400" cy="3739704"/>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524931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975424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602317"/>
            <a:ext cx="11040076" cy="4293328"/>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6539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676324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105985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566528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8"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074555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s - Lef Text">
    <p:bg>
      <p:bgPr>
        <a:solidFill>
          <a:schemeClr val="bg1"/>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FB91D15-A431-E24C-94B5-247F62C99EB5}"/>
              </a:ext>
            </a:extLst>
          </p:cNvPr>
          <p:cNvSpPr/>
          <p:nvPr userDrawn="1"/>
        </p:nvSpPr>
        <p:spPr>
          <a:xfrm>
            <a:off x="9988976" y="455885"/>
            <a:ext cx="2524505" cy="498096"/>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3"/>
          <p:cNvSpPr>
            <a:spLocks noGrp="1"/>
          </p:cNvSpPr>
          <p:nvPr>
            <p:ph type="body" sz="quarter" idx="10"/>
          </p:nvPr>
        </p:nvSpPr>
        <p:spPr>
          <a:xfrm>
            <a:off x="1373078" y="1607863"/>
            <a:ext cx="4905509" cy="4524764"/>
          </a:xfrm>
          <a:prstGeom prst="rect">
            <a:avLst/>
          </a:prstGeom>
        </p:spPr>
        <p:txBody>
          <a:bodyPr lIns="0" tIns="45710" rIns="0" bIns="45710">
            <a:noAutofit/>
          </a:bodyPr>
          <a:lstStyle>
            <a:lvl1pPr marL="232828" indent="-156629">
              <a:lnSpc>
                <a:spcPct val="95000"/>
              </a:lnSpc>
              <a:spcBef>
                <a:spcPts val="1480"/>
              </a:spcBef>
              <a:buClr>
                <a:schemeClr val="accent1"/>
              </a:buClr>
              <a:buSzPct val="100000"/>
              <a:buFont typeface="Arial"/>
              <a:buChar char="•"/>
              <a:defRPr sz="2400" b="0" i="0">
                <a:solidFill>
                  <a:schemeClr val="tx1"/>
                </a:solidFill>
                <a:latin typeface="+mn-lt"/>
                <a:cs typeface="CiscoSans ExtraLight"/>
              </a:defRPr>
            </a:lvl1pPr>
            <a:lvl2pPr marL="385224" indent="-152396">
              <a:lnSpc>
                <a:spcPct val="95000"/>
              </a:lnSpc>
              <a:spcBef>
                <a:spcPts val="600"/>
              </a:spcBef>
              <a:buClr>
                <a:schemeClr val="accent1"/>
              </a:buClr>
              <a:buSzPct val="100000"/>
              <a:buFont typeface="Arial"/>
              <a:buChar char="•"/>
              <a:defRPr sz="2133" b="0" i="0">
                <a:solidFill>
                  <a:schemeClr val="tx1"/>
                </a:solidFill>
                <a:latin typeface="+mn-lt"/>
                <a:cs typeface="CiscoSans ExtraLight"/>
              </a:defRPr>
            </a:lvl2pPr>
            <a:lvl3pPr marL="537620" indent="-152396">
              <a:buClr>
                <a:schemeClr val="accent1"/>
              </a:buClr>
              <a:buSzPct val="100000"/>
              <a:buFont typeface="Arial"/>
              <a:buChar char="•"/>
              <a:defRPr sz="1867" b="0" i="0">
                <a:solidFill>
                  <a:schemeClr val="tx1"/>
                </a:solidFill>
                <a:latin typeface="+mn-lt"/>
                <a:cs typeface="CiscoSans ExtraLight"/>
              </a:defRPr>
            </a:lvl3pPr>
            <a:lvl4pPr marL="690016" indent="-152396">
              <a:buClr>
                <a:schemeClr val="accent1"/>
              </a:buClr>
              <a:buSzPct val="100000"/>
              <a:buFont typeface="Arial"/>
              <a:buChar char="•"/>
              <a:defRPr sz="1600" b="0" i="0">
                <a:solidFill>
                  <a:schemeClr val="tx1"/>
                </a:solidFill>
                <a:latin typeface="+mn-lt"/>
                <a:cs typeface="CiscoSans ExtraLight"/>
              </a:defRPr>
            </a:lvl4pPr>
            <a:lvl5pPr marL="842412" indent="-152396">
              <a:buClr>
                <a:schemeClr val="accent1"/>
              </a:buClr>
              <a:buSzPct val="100000"/>
              <a:buFont typeface="Arial"/>
              <a:buChar char="•"/>
              <a:defRPr sz="1467"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805496" y="1607863"/>
            <a:ext cx="4905509" cy="4524764"/>
          </a:xfrm>
          <a:prstGeom prst="rect">
            <a:avLst/>
          </a:prstGeom>
        </p:spPr>
        <p:txBody>
          <a:bodyPr lIns="0" tIns="45710" rIns="0" bIns="45710">
            <a:noAutofit/>
          </a:bodyPr>
          <a:lstStyle>
            <a:lvl1pPr marL="232828" indent="-156629">
              <a:lnSpc>
                <a:spcPct val="95000"/>
              </a:lnSpc>
              <a:spcBef>
                <a:spcPts val="1480"/>
              </a:spcBef>
              <a:buClr>
                <a:schemeClr val="accent1"/>
              </a:buClr>
              <a:buSzPct val="100000"/>
              <a:buFont typeface="Arial"/>
              <a:buChar char="•"/>
              <a:defRPr sz="2400" b="0" i="0" baseline="0">
                <a:solidFill>
                  <a:schemeClr val="tx1"/>
                </a:solidFill>
                <a:latin typeface="+mn-lt"/>
                <a:cs typeface="CiscoSans ExtraLight"/>
              </a:defRPr>
            </a:lvl1pPr>
            <a:lvl2pPr marL="385224" indent="-152396">
              <a:lnSpc>
                <a:spcPct val="95000"/>
              </a:lnSpc>
              <a:spcBef>
                <a:spcPts val="600"/>
              </a:spcBef>
              <a:buClr>
                <a:schemeClr val="accent1"/>
              </a:buClr>
              <a:buSzPct val="100000"/>
              <a:buFont typeface="Arial"/>
              <a:buChar char="•"/>
              <a:defRPr sz="2133" b="0" i="0">
                <a:solidFill>
                  <a:schemeClr val="tx1"/>
                </a:solidFill>
                <a:latin typeface="+mn-lt"/>
                <a:cs typeface="CiscoSans ExtraLight"/>
              </a:defRPr>
            </a:lvl2pPr>
            <a:lvl3pPr marL="537620" indent="-152396">
              <a:buClr>
                <a:schemeClr val="accent1"/>
              </a:buClr>
              <a:buSzPct val="100000"/>
              <a:buFont typeface="Arial"/>
              <a:buChar char="•"/>
              <a:defRPr sz="1867" b="0" i="0">
                <a:solidFill>
                  <a:schemeClr val="tx1"/>
                </a:solidFill>
                <a:latin typeface="+mn-lt"/>
                <a:cs typeface="CiscoSans ExtraLight"/>
              </a:defRPr>
            </a:lvl3pPr>
            <a:lvl4pPr marL="690016" indent="-152396">
              <a:buClr>
                <a:schemeClr val="accent1"/>
              </a:buClr>
              <a:buSzPct val="100000"/>
              <a:buFont typeface="Arial"/>
              <a:buChar char="•"/>
              <a:defRPr sz="1600" b="0" i="0">
                <a:solidFill>
                  <a:schemeClr val="tx1"/>
                </a:solidFill>
                <a:latin typeface="+mn-lt"/>
                <a:cs typeface="CiscoSans ExtraLight"/>
              </a:defRPr>
            </a:lvl4pPr>
            <a:lvl5pPr marL="842412" indent="-152396">
              <a:buClr>
                <a:schemeClr val="accent1"/>
              </a:buClr>
              <a:buSzPct val="100000"/>
              <a:buFont typeface="Arial"/>
              <a:buChar char="•"/>
              <a:defRPr sz="1467"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1373078" y="334607"/>
            <a:ext cx="8487372" cy="781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3733">
                <a:solidFill>
                  <a:schemeClr val="accent1"/>
                </a:solidFill>
              </a:defRPr>
            </a:lvl1pPr>
          </a:lstStyle>
          <a:p>
            <a:pPr lvl="0"/>
            <a:r>
              <a:rPr lang="en-US"/>
              <a:t>Click to edit Master title style</a:t>
            </a:r>
            <a:endParaRPr lang="en-GB"/>
          </a:p>
        </p:txBody>
      </p:sp>
      <p:grpSp>
        <p:nvGrpSpPr>
          <p:cNvPr id="18" name="Group 20">
            <a:extLst>
              <a:ext uri="{FF2B5EF4-FFF2-40B4-BE49-F238E27FC236}">
                <a16:creationId xmlns:a16="http://schemas.microsoft.com/office/drawing/2014/main" id="{CAA5B839-8792-7240-9D23-D161A7EAACA1}"/>
              </a:ext>
            </a:extLst>
          </p:cNvPr>
          <p:cNvGrpSpPr>
            <a:grpSpLocks noChangeAspect="1"/>
          </p:cNvGrpSpPr>
          <p:nvPr userDrawn="1"/>
        </p:nvGrpSpPr>
        <p:grpSpPr bwMode="auto">
          <a:xfrm>
            <a:off x="10161375" y="521222"/>
            <a:ext cx="300439" cy="332801"/>
            <a:chOff x="2289" y="966"/>
            <a:chExt cx="1179" cy="1306"/>
          </a:xfrm>
          <a:solidFill>
            <a:schemeClr val="accent2">
              <a:lumMod val="50000"/>
            </a:schemeClr>
          </a:solidFill>
        </p:grpSpPr>
        <p:sp>
          <p:nvSpPr>
            <p:cNvPr id="19" name="Freeform 21">
              <a:extLst>
                <a:ext uri="{FF2B5EF4-FFF2-40B4-BE49-F238E27FC236}">
                  <a16:creationId xmlns:a16="http://schemas.microsoft.com/office/drawing/2014/main" id="{E280D690-F010-1E4B-AE2C-F68537653589}"/>
                </a:ext>
              </a:extLst>
            </p:cNvPr>
            <p:cNvSpPr>
              <a:spLocks noEditPoints="1"/>
            </p:cNvSpPr>
            <p:nvPr/>
          </p:nvSpPr>
          <p:spPr bwMode="auto">
            <a:xfrm>
              <a:off x="2289" y="1122"/>
              <a:ext cx="1179" cy="1150"/>
            </a:xfrm>
            <a:custGeom>
              <a:avLst/>
              <a:gdLst>
                <a:gd name="T0" fmla="*/ 69 w 496"/>
                <a:gd name="T1" fmla="*/ 444 h 484"/>
                <a:gd name="T2" fmla="*/ 40 w 496"/>
                <a:gd name="T3" fmla="*/ 414 h 484"/>
                <a:gd name="T4" fmla="*/ 40 w 496"/>
                <a:gd name="T5" fmla="*/ 100 h 484"/>
                <a:gd name="T6" fmla="*/ 456 w 496"/>
                <a:gd name="T7" fmla="*/ 100 h 484"/>
                <a:gd name="T8" fmla="*/ 456 w 496"/>
                <a:gd name="T9" fmla="*/ 414 h 484"/>
                <a:gd name="T10" fmla="*/ 427 w 496"/>
                <a:gd name="T11" fmla="*/ 444 h 484"/>
                <a:gd name="T12" fmla="*/ 69 w 496"/>
                <a:gd name="T13" fmla="*/ 444 h 484"/>
                <a:gd name="T14" fmla="*/ 427 w 496"/>
                <a:gd name="T15" fmla="*/ 0 h 484"/>
                <a:gd name="T16" fmla="*/ 364 w 496"/>
                <a:gd name="T17" fmla="*/ 0 h 484"/>
                <a:gd name="T18" fmla="*/ 364 w 496"/>
                <a:gd name="T19" fmla="*/ 40 h 484"/>
                <a:gd name="T20" fmla="*/ 338 w 496"/>
                <a:gd name="T21" fmla="*/ 66 h 484"/>
                <a:gd name="T22" fmla="*/ 312 w 496"/>
                <a:gd name="T23" fmla="*/ 40 h 484"/>
                <a:gd name="T24" fmla="*/ 312 w 496"/>
                <a:gd name="T25" fmla="*/ 0 h 484"/>
                <a:gd name="T26" fmla="*/ 184 w 496"/>
                <a:gd name="T27" fmla="*/ 0 h 484"/>
                <a:gd name="T28" fmla="*/ 184 w 496"/>
                <a:gd name="T29" fmla="*/ 40 h 484"/>
                <a:gd name="T30" fmla="*/ 158 w 496"/>
                <a:gd name="T31" fmla="*/ 66 h 484"/>
                <a:gd name="T32" fmla="*/ 132 w 496"/>
                <a:gd name="T33" fmla="*/ 40 h 484"/>
                <a:gd name="T34" fmla="*/ 132 w 496"/>
                <a:gd name="T35" fmla="*/ 0 h 484"/>
                <a:gd name="T36" fmla="*/ 69 w 496"/>
                <a:gd name="T37" fmla="*/ 0 h 484"/>
                <a:gd name="T38" fmla="*/ 0 w 496"/>
                <a:gd name="T39" fmla="*/ 69 h 484"/>
                <a:gd name="T40" fmla="*/ 0 w 496"/>
                <a:gd name="T41" fmla="*/ 73 h 484"/>
                <a:gd name="T42" fmla="*/ 0 w 496"/>
                <a:gd name="T43" fmla="*/ 100 h 484"/>
                <a:gd name="T44" fmla="*/ 0 w 496"/>
                <a:gd name="T45" fmla="*/ 414 h 484"/>
                <a:gd name="T46" fmla="*/ 69 w 496"/>
                <a:gd name="T47" fmla="*/ 484 h 484"/>
                <a:gd name="T48" fmla="*/ 427 w 496"/>
                <a:gd name="T49" fmla="*/ 484 h 484"/>
                <a:gd name="T50" fmla="*/ 496 w 496"/>
                <a:gd name="T51" fmla="*/ 414 h 484"/>
                <a:gd name="T52" fmla="*/ 496 w 496"/>
                <a:gd name="T53" fmla="*/ 100 h 484"/>
                <a:gd name="T54" fmla="*/ 496 w 496"/>
                <a:gd name="T55" fmla="*/ 73 h 484"/>
                <a:gd name="T56" fmla="*/ 496 w 496"/>
                <a:gd name="T57" fmla="*/ 69 h 484"/>
                <a:gd name="T58" fmla="*/ 427 w 496"/>
                <a:gd name="T59"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6" h="484">
                  <a:moveTo>
                    <a:pt x="69" y="444"/>
                  </a:moveTo>
                  <a:cubicBezTo>
                    <a:pt x="53" y="444"/>
                    <a:pt x="40" y="431"/>
                    <a:pt x="40" y="414"/>
                  </a:cubicBezTo>
                  <a:cubicBezTo>
                    <a:pt x="40" y="100"/>
                    <a:pt x="40" y="100"/>
                    <a:pt x="40" y="100"/>
                  </a:cubicBezTo>
                  <a:cubicBezTo>
                    <a:pt x="456" y="100"/>
                    <a:pt x="456" y="100"/>
                    <a:pt x="456" y="100"/>
                  </a:cubicBezTo>
                  <a:cubicBezTo>
                    <a:pt x="456" y="414"/>
                    <a:pt x="456" y="414"/>
                    <a:pt x="456" y="414"/>
                  </a:cubicBezTo>
                  <a:cubicBezTo>
                    <a:pt x="456" y="431"/>
                    <a:pt x="443" y="444"/>
                    <a:pt x="427" y="444"/>
                  </a:cubicBezTo>
                  <a:cubicBezTo>
                    <a:pt x="69" y="444"/>
                    <a:pt x="69" y="444"/>
                    <a:pt x="69" y="444"/>
                  </a:cubicBezTo>
                  <a:moveTo>
                    <a:pt x="427" y="0"/>
                  </a:moveTo>
                  <a:cubicBezTo>
                    <a:pt x="364" y="0"/>
                    <a:pt x="364" y="0"/>
                    <a:pt x="364" y="0"/>
                  </a:cubicBezTo>
                  <a:cubicBezTo>
                    <a:pt x="364" y="40"/>
                    <a:pt x="364" y="40"/>
                    <a:pt x="364" y="40"/>
                  </a:cubicBezTo>
                  <a:cubicBezTo>
                    <a:pt x="364" y="54"/>
                    <a:pt x="352" y="66"/>
                    <a:pt x="338" y="66"/>
                  </a:cubicBezTo>
                  <a:cubicBezTo>
                    <a:pt x="324" y="66"/>
                    <a:pt x="312" y="54"/>
                    <a:pt x="312" y="40"/>
                  </a:cubicBezTo>
                  <a:cubicBezTo>
                    <a:pt x="312" y="0"/>
                    <a:pt x="312" y="0"/>
                    <a:pt x="312" y="0"/>
                  </a:cubicBezTo>
                  <a:cubicBezTo>
                    <a:pt x="184" y="0"/>
                    <a:pt x="184" y="0"/>
                    <a:pt x="184" y="0"/>
                  </a:cubicBezTo>
                  <a:cubicBezTo>
                    <a:pt x="184" y="40"/>
                    <a:pt x="184" y="40"/>
                    <a:pt x="184" y="40"/>
                  </a:cubicBezTo>
                  <a:cubicBezTo>
                    <a:pt x="184" y="54"/>
                    <a:pt x="172" y="66"/>
                    <a:pt x="158" y="66"/>
                  </a:cubicBezTo>
                  <a:cubicBezTo>
                    <a:pt x="144" y="66"/>
                    <a:pt x="132" y="54"/>
                    <a:pt x="132" y="40"/>
                  </a:cubicBezTo>
                  <a:cubicBezTo>
                    <a:pt x="132" y="0"/>
                    <a:pt x="132" y="0"/>
                    <a:pt x="132" y="0"/>
                  </a:cubicBezTo>
                  <a:cubicBezTo>
                    <a:pt x="69" y="0"/>
                    <a:pt x="69" y="0"/>
                    <a:pt x="69" y="0"/>
                  </a:cubicBezTo>
                  <a:cubicBezTo>
                    <a:pt x="31" y="0"/>
                    <a:pt x="0" y="31"/>
                    <a:pt x="0" y="69"/>
                  </a:cubicBezTo>
                  <a:cubicBezTo>
                    <a:pt x="0" y="73"/>
                    <a:pt x="0" y="73"/>
                    <a:pt x="0" y="73"/>
                  </a:cubicBezTo>
                  <a:cubicBezTo>
                    <a:pt x="0" y="100"/>
                    <a:pt x="0" y="100"/>
                    <a:pt x="0" y="100"/>
                  </a:cubicBezTo>
                  <a:cubicBezTo>
                    <a:pt x="0" y="414"/>
                    <a:pt x="0" y="414"/>
                    <a:pt x="0" y="414"/>
                  </a:cubicBezTo>
                  <a:cubicBezTo>
                    <a:pt x="0" y="453"/>
                    <a:pt x="31" y="484"/>
                    <a:pt x="69" y="484"/>
                  </a:cubicBezTo>
                  <a:cubicBezTo>
                    <a:pt x="427" y="484"/>
                    <a:pt x="427" y="484"/>
                    <a:pt x="427" y="484"/>
                  </a:cubicBezTo>
                  <a:cubicBezTo>
                    <a:pt x="465" y="484"/>
                    <a:pt x="496" y="453"/>
                    <a:pt x="496" y="414"/>
                  </a:cubicBezTo>
                  <a:cubicBezTo>
                    <a:pt x="496" y="100"/>
                    <a:pt x="496" y="100"/>
                    <a:pt x="496" y="100"/>
                  </a:cubicBezTo>
                  <a:cubicBezTo>
                    <a:pt x="496" y="73"/>
                    <a:pt x="496" y="73"/>
                    <a:pt x="496" y="73"/>
                  </a:cubicBezTo>
                  <a:cubicBezTo>
                    <a:pt x="496" y="69"/>
                    <a:pt x="496" y="69"/>
                    <a:pt x="496" y="69"/>
                  </a:cubicBezTo>
                  <a:cubicBezTo>
                    <a:pt x="496" y="31"/>
                    <a:pt x="465" y="0"/>
                    <a:pt x="427" y="0"/>
                  </a:cubicBezTo>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latin typeface="+mn-lt"/>
                <a:ea typeface="+mn-ea"/>
                <a:cs typeface="+mn-cs"/>
              </a:endParaRPr>
            </a:p>
          </p:txBody>
        </p:sp>
        <p:sp>
          <p:nvSpPr>
            <p:cNvPr id="20" name="Freeform 22">
              <a:extLst>
                <a:ext uri="{FF2B5EF4-FFF2-40B4-BE49-F238E27FC236}">
                  <a16:creationId xmlns:a16="http://schemas.microsoft.com/office/drawing/2014/main" id="{3FD58695-F19A-F84C-8A25-28E777D5002F}"/>
                </a:ext>
              </a:extLst>
            </p:cNvPr>
            <p:cNvSpPr>
              <a:spLocks/>
            </p:cNvSpPr>
            <p:nvPr/>
          </p:nvSpPr>
          <p:spPr bwMode="auto">
            <a:xfrm>
              <a:off x="2603" y="966"/>
              <a:ext cx="124" cy="156"/>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latin typeface="+mn-lt"/>
                <a:ea typeface="+mn-ea"/>
                <a:cs typeface="+mn-cs"/>
              </a:endParaRPr>
            </a:p>
          </p:txBody>
        </p:sp>
        <p:sp>
          <p:nvSpPr>
            <p:cNvPr id="21" name="Freeform 24">
              <a:extLst>
                <a:ext uri="{FF2B5EF4-FFF2-40B4-BE49-F238E27FC236}">
                  <a16:creationId xmlns:a16="http://schemas.microsoft.com/office/drawing/2014/main" id="{F1542414-67C9-954C-AEB2-517E4718D7E4}"/>
                </a:ext>
              </a:extLst>
            </p:cNvPr>
            <p:cNvSpPr>
              <a:spLocks/>
            </p:cNvSpPr>
            <p:nvPr/>
          </p:nvSpPr>
          <p:spPr bwMode="auto">
            <a:xfrm>
              <a:off x="3031" y="966"/>
              <a:ext cx="123" cy="156"/>
            </a:xfrm>
            <a:custGeom>
              <a:avLst/>
              <a:gdLst>
                <a:gd name="T0" fmla="*/ 26 w 52"/>
                <a:gd name="T1" fmla="*/ 0 h 66"/>
                <a:gd name="T2" fmla="*/ 0 w 52"/>
                <a:gd name="T3" fmla="*/ 26 h 66"/>
                <a:gd name="T4" fmla="*/ 0 w 52"/>
                <a:gd name="T5" fmla="*/ 66 h 66"/>
                <a:gd name="T6" fmla="*/ 52 w 52"/>
                <a:gd name="T7" fmla="*/ 66 h 66"/>
                <a:gd name="T8" fmla="*/ 52 w 52"/>
                <a:gd name="T9" fmla="*/ 26 h 66"/>
                <a:gd name="T10" fmla="*/ 26 w 52"/>
                <a:gd name="T11" fmla="*/ 0 h 66"/>
              </a:gdLst>
              <a:ahLst/>
              <a:cxnLst>
                <a:cxn ang="0">
                  <a:pos x="T0" y="T1"/>
                </a:cxn>
                <a:cxn ang="0">
                  <a:pos x="T2" y="T3"/>
                </a:cxn>
                <a:cxn ang="0">
                  <a:pos x="T4" y="T5"/>
                </a:cxn>
                <a:cxn ang="0">
                  <a:pos x="T6" y="T7"/>
                </a:cxn>
                <a:cxn ang="0">
                  <a:pos x="T8" y="T9"/>
                </a:cxn>
                <a:cxn ang="0">
                  <a:pos x="T10" y="T11"/>
                </a:cxn>
              </a:cxnLst>
              <a:rect l="0" t="0" r="r" b="b"/>
              <a:pathLst>
                <a:path w="52" h="66">
                  <a:moveTo>
                    <a:pt x="26" y="0"/>
                  </a:moveTo>
                  <a:cubicBezTo>
                    <a:pt x="12" y="0"/>
                    <a:pt x="0" y="11"/>
                    <a:pt x="0" y="26"/>
                  </a:cubicBezTo>
                  <a:cubicBezTo>
                    <a:pt x="0" y="66"/>
                    <a:pt x="0" y="66"/>
                    <a:pt x="0" y="66"/>
                  </a:cubicBezTo>
                  <a:cubicBezTo>
                    <a:pt x="52" y="66"/>
                    <a:pt x="52" y="66"/>
                    <a:pt x="52" y="66"/>
                  </a:cubicBezTo>
                  <a:cubicBezTo>
                    <a:pt x="52" y="26"/>
                    <a:pt x="52" y="26"/>
                    <a:pt x="52" y="26"/>
                  </a:cubicBezTo>
                  <a:cubicBezTo>
                    <a:pt x="52" y="11"/>
                    <a:pt x="40" y="0"/>
                    <a:pt x="26" y="0"/>
                  </a:cubicBezTo>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solidFill>
                  <a:schemeClr val="lt1"/>
                </a:solidFill>
                <a:latin typeface="+mn-lt"/>
                <a:ea typeface="+mn-ea"/>
                <a:cs typeface="+mn-cs"/>
              </a:endParaRPr>
            </a:p>
          </p:txBody>
        </p:sp>
      </p:grpSp>
      <p:sp>
        <p:nvSpPr>
          <p:cNvPr id="3" name="Text Placeholder 2">
            <a:extLst>
              <a:ext uri="{FF2B5EF4-FFF2-40B4-BE49-F238E27FC236}">
                <a16:creationId xmlns:a16="http://schemas.microsoft.com/office/drawing/2014/main" id="{DA6B6C45-DA7F-464E-A0D3-CE00AA864F43}"/>
              </a:ext>
            </a:extLst>
          </p:cNvPr>
          <p:cNvSpPr>
            <a:spLocks noGrp="1"/>
          </p:cNvSpPr>
          <p:nvPr>
            <p:ph type="body" sz="quarter" idx="12" hasCustomPrompt="1"/>
          </p:nvPr>
        </p:nvSpPr>
        <p:spPr>
          <a:xfrm>
            <a:off x="10498917" y="455885"/>
            <a:ext cx="1693083" cy="491067"/>
          </a:xfrm>
          <a:prstGeom prst="rect">
            <a:avLst/>
          </a:prstGeom>
        </p:spPr>
        <p:txBody>
          <a:bodyPr anchor="ctr"/>
          <a:lstStyle>
            <a:lvl1pPr marL="0" indent="0">
              <a:buFontTx/>
              <a:buNone/>
              <a:defRPr>
                <a:solidFill>
                  <a:schemeClr val="tx1"/>
                </a:solidFill>
              </a:defRPr>
            </a:lvl1pPr>
            <a:lvl2pPr marL="190495" indent="0">
              <a:buFontTx/>
              <a:buNone/>
              <a:defRPr>
                <a:solidFill>
                  <a:schemeClr val="bg2"/>
                </a:solidFill>
              </a:defRPr>
            </a:lvl2pPr>
            <a:lvl3pPr marL="349241" indent="0">
              <a:buFontTx/>
              <a:buNone/>
              <a:defRPr>
                <a:solidFill>
                  <a:schemeClr val="bg2"/>
                </a:solidFill>
              </a:defRPr>
            </a:lvl3pPr>
            <a:lvl4pPr marL="444489" indent="0">
              <a:buFontTx/>
              <a:buNone/>
              <a:defRPr>
                <a:solidFill>
                  <a:schemeClr val="bg2"/>
                </a:solidFill>
              </a:defRPr>
            </a:lvl4pPr>
            <a:lvl5pPr marL="539736" indent="0">
              <a:buFontTx/>
              <a:buNone/>
              <a:defRPr>
                <a:solidFill>
                  <a:schemeClr val="bg2"/>
                </a:solidFill>
              </a:defRPr>
            </a:lvl5pPr>
          </a:lstStyle>
          <a:p>
            <a:pPr lvl="0"/>
            <a:r>
              <a:rPr lang="en-US"/>
              <a:t>Month</a:t>
            </a:r>
          </a:p>
        </p:txBody>
      </p:sp>
      <p:grpSp>
        <p:nvGrpSpPr>
          <p:cNvPr id="30" name="Group 29">
            <a:extLst>
              <a:ext uri="{FF2B5EF4-FFF2-40B4-BE49-F238E27FC236}">
                <a16:creationId xmlns:a16="http://schemas.microsoft.com/office/drawing/2014/main" id="{49BF9362-34FD-E54D-A9CB-714CF554716E}"/>
              </a:ext>
            </a:extLst>
          </p:cNvPr>
          <p:cNvGrpSpPr/>
          <p:nvPr userDrawn="1"/>
        </p:nvGrpSpPr>
        <p:grpSpPr>
          <a:xfrm>
            <a:off x="-380545" y="346846"/>
            <a:ext cx="1640657" cy="4114969"/>
            <a:chOff x="3930845" y="1024382"/>
            <a:chExt cx="1230493" cy="3086227"/>
          </a:xfrm>
        </p:grpSpPr>
        <p:sp>
          <p:nvSpPr>
            <p:cNvPr id="26" name="Freeform 25">
              <a:extLst>
                <a:ext uri="{FF2B5EF4-FFF2-40B4-BE49-F238E27FC236}">
                  <a16:creationId xmlns:a16="http://schemas.microsoft.com/office/drawing/2014/main" id="{E70232B2-DA1E-ED4E-B58D-7763C3BC60E2}"/>
                </a:ext>
              </a:extLst>
            </p:cNvPr>
            <p:cNvSpPr/>
            <p:nvPr/>
          </p:nvSpPr>
          <p:spPr>
            <a:xfrm>
              <a:off x="4496121" y="1024763"/>
              <a:ext cx="547452" cy="546100"/>
            </a:xfrm>
            <a:custGeom>
              <a:avLst/>
              <a:gdLst>
                <a:gd name="connsiteX0" fmla="*/ 553690 w 547451"/>
                <a:gd name="connsiteY0" fmla="*/ 275463 h 546100"/>
                <a:gd name="connsiteX1" fmla="*/ 276781 w 547451"/>
                <a:gd name="connsiteY1" fmla="*/ 551053 h 546100"/>
                <a:gd name="connsiteX2" fmla="*/ 0 w 547451"/>
                <a:gd name="connsiteY2" fmla="*/ 275463 h 546100"/>
                <a:gd name="connsiteX3" fmla="*/ 276781 w 547451"/>
                <a:gd name="connsiteY3" fmla="*/ 0 h 546100"/>
                <a:gd name="connsiteX4" fmla="*/ 553690 w 547451"/>
                <a:gd name="connsiteY4" fmla="*/ 275463 h 54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451" h="546100">
                  <a:moveTo>
                    <a:pt x="553690" y="275463"/>
                  </a:moveTo>
                  <a:cubicBezTo>
                    <a:pt x="553690" y="427609"/>
                    <a:pt x="429559" y="551053"/>
                    <a:pt x="276781" y="551053"/>
                  </a:cubicBezTo>
                  <a:cubicBezTo>
                    <a:pt x="123877" y="551053"/>
                    <a:pt x="0" y="427736"/>
                    <a:pt x="0" y="275463"/>
                  </a:cubicBezTo>
                  <a:cubicBezTo>
                    <a:pt x="0" y="123317"/>
                    <a:pt x="123877" y="0"/>
                    <a:pt x="276781" y="0"/>
                  </a:cubicBezTo>
                  <a:cubicBezTo>
                    <a:pt x="429686" y="-127"/>
                    <a:pt x="553690" y="123190"/>
                    <a:pt x="553690" y="275463"/>
                  </a:cubicBezTo>
                  <a:close/>
                </a:path>
              </a:pathLst>
            </a:custGeom>
            <a:solidFill>
              <a:srgbClr val="00BCEB"/>
            </a:solidFill>
            <a:ln w="12726" cap="flat">
              <a:no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B0267C10-3343-B643-AA64-E007EF73312A}"/>
                </a:ext>
              </a:extLst>
            </p:cNvPr>
            <p:cNvSpPr/>
            <p:nvPr/>
          </p:nvSpPr>
          <p:spPr>
            <a:xfrm>
              <a:off x="4649789" y="1175004"/>
              <a:ext cx="394675" cy="393700"/>
            </a:xfrm>
            <a:custGeom>
              <a:avLst/>
              <a:gdLst>
                <a:gd name="connsiteX0" fmla="*/ 279837 w 394674"/>
                <a:gd name="connsiteY0" fmla="*/ 0 h 393700"/>
                <a:gd name="connsiteX1" fmla="*/ 316758 w 394674"/>
                <a:gd name="connsiteY1" fmla="*/ 153162 h 393700"/>
                <a:gd name="connsiteX2" fmla="*/ 192500 w 394674"/>
                <a:gd name="connsiteY2" fmla="*/ 312166 h 393700"/>
                <a:gd name="connsiteX3" fmla="*/ 0 w 394674"/>
                <a:gd name="connsiteY3" fmla="*/ 281432 h 393700"/>
                <a:gd name="connsiteX4" fmla="*/ 121713 w 394674"/>
                <a:gd name="connsiteY4" fmla="*/ 403225 h 393700"/>
                <a:gd name="connsiteX5" fmla="*/ 127697 w 394674"/>
                <a:gd name="connsiteY5" fmla="*/ 403352 h 393700"/>
                <a:gd name="connsiteX6" fmla="*/ 403459 w 394674"/>
                <a:gd name="connsiteY6" fmla="*/ 128778 h 393700"/>
                <a:gd name="connsiteX7" fmla="*/ 403459 w 394674"/>
                <a:gd name="connsiteY7" fmla="*/ 124587 h 393700"/>
                <a:gd name="connsiteX8" fmla="*/ 279837 w 394674"/>
                <a:gd name="connsiteY8" fmla="*/ 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674" h="393700">
                  <a:moveTo>
                    <a:pt x="279837" y="0"/>
                  </a:moveTo>
                  <a:cubicBezTo>
                    <a:pt x="316758" y="153162"/>
                    <a:pt x="316758" y="153162"/>
                    <a:pt x="316758" y="153162"/>
                  </a:cubicBezTo>
                  <a:cubicBezTo>
                    <a:pt x="192500" y="312166"/>
                    <a:pt x="192500" y="312166"/>
                    <a:pt x="192500" y="312166"/>
                  </a:cubicBezTo>
                  <a:cubicBezTo>
                    <a:pt x="0" y="281432"/>
                    <a:pt x="0" y="281432"/>
                    <a:pt x="0" y="281432"/>
                  </a:cubicBezTo>
                  <a:cubicBezTo>
                    <a:pt x="121713" y="403225"/>
                    <a:pt x="121713" y="403225"/>
                    <a:pt x="121713" y="403225"/>
                  </a:cubicBezTo>
                  <a:cubicBezTo>
                    <a:pt x="123877" y="403352"/>
                    <a:pt x="125787" y="403352"/>
                    <a:pt x="127697" y="403352"/>
                  </a:cubicBezTo>
                  <a:cubicBezTo>
                    <a:pt x="279965" y="403352"/>
                    <a:pt x="403459" y="280416"/>
                    <a:pt x="403459" y="128778"/>
                  </a:cubicBezTo>
                  <a:cubicBezTo>
                    <a:pt x="403459" y="127381"/>
                    <a:pt x="403459" y="126111"/>
                    <a:pt x="403459" y="124587"/>
                  </a:cubicBezTo>
                  <a:cubicBezTo>
                    <a:pt x="279837" y="0"/>
                    <a:pt x="279837" y="0"/>
                    <a:pt x="279837" y="0"/>
                  </a:cubicBezTo>
                  <a:close/>
                </a:path>
              </a:pathLst>
            </a:custGeom>
            <a:solidFill>
              <a:srgbClr val="008BD9"/>
            </a:solidFill>
            <a:ln w="12726" cap="flat">
              <a:no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CA09480C-CAF8-7841-A117-2AC4C72CF38E}"/>
                </a:ext>
              </a:extLst>
            </p:cNvPr>
            <p:cNvSpPr/>
            <p:nvPr/>
          </p:nvSpPr>
          <p:spPr>
            <a:xfrm>
              <a:off x="4435646" y="1024382"/>
              <a:ext cx="725692" cy="673100"/>
            </a:xfrm>
            <a:custGeom>
              <a:avLst/>
              <a:gdLst>
                <a:gd name="connsiteX0" fmla="*/ 0 w 725691"/>
                <a:gd name="connsiteY0" fmla="*/ 0 h 673100"/>
                <a:gd name="connsiteX1" fmla="*/ 738042 w 725691"/>
                <a:gd name="connsiteY1" fmla="*/ 0 h 673100"/>
                <a:gd name="connsiteX2" fmla="*/ 738042 w 725691"/>
                <a:gd name="connsiteY2" fmla="*/ 676148 h 673100"/>
                <a:gd name="connsiteX3" fmla="*/ 0 w 725691"/>
                <a:gd name="connsiteY3" fmla="*/ 676148 h 673100"/>
              </a:gdLst>
              <a:ahLst/>
              <a:cxnLst>
                <a:cxn ang="0">
                  <a:pos x="connsiteX0" y="connsiteY0"/>
                </a:cxn>
                <a:cxn ang="0">
                  <a:pos x="connsiteX1" y="connsiteY1"/>
                </a:cxn>
                <a:cxn ang="0">
                  <a:pos x="connsiteX2" y="connsiteY2"/>
                </a:cxn>
                <a:cxn ang="0">
                  <a:pos x="connsiteX3" y="connsiteY3"/>
                </a:cxn>
              </a:cxnLst>
              <a:rect l="l" t="t" r="r" b="b"/>
              <a:pathLst>
                <a:path w="725691" h="673100">
                  <a:moveTo>
                    <a:pt x="0" y="0"/>
                  </a:moveTo>
                  <a:lnTo>
                    <a:pt x="738042" y="0"/>
                  </a:lnTo>
                  <a:lnTo>
                    <a:pt x="738042" y="676148"/>
                  </a:lnTo>
                  <a:lnTo>
                    <a:pt x="0" y="676148"/>
                  </a:lnTo>
                  <a:close/>
                </a:path>
              </a:pathLst>
            </a:custGeom>
            <a:noFill/>
            <a:ln w="12726"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A1CAFB04-968C-214F-96F9-906A24184E2E}"/>
                </a:ext>
              </a:extLst>
            </p:cNvPr>
            <p:cNvSpPr/>
            <p:nvPr/>
          </p:nvSpPr>
          <p:spPr>
            <a:xfrm>
              <a:off x="3930845" y="1100709"/>
              <a:ext cx="1171292" cy="3009900"/>
            </a:xfrm>
            <a:custGeom>
              <a:avLst/>
              <a:gdLst>
                <a:gd name="connsiteX0" fmla="*/ 1177021 w 1171292"/>
                <a:gd name="connsiteY0" fmla="*/ 479425 h 3009900"/>
                <a:gd name="connsiteX1" fmla="*/ 1000054 w 1171292"/>
                <a:gd name="connsiteY1" fmla="*/ 317500 h 3009900"/>
                <a:gd name="connsiteX2" fmla="*/ 1039140 w 1171292"/>
                <a:gd name="connsiteY2" fmla="*/ 199517 h 3009900"/>
                <a:gd name="connsiteX3" fmla="*/ 980448 w 1171292"/>
                <a:gd name="connsiteY3" fmla="*/ 58420 h 3009900"/>
                <a:gd name="connsiteX4" fmla="*/ 838747 w 1171292"/>
                <a:gd name="connsiteY4" fmla="*/ 0 h 3009900"/>
                <a:gd name="connsiteX5" fmla="*/ 696919 w 1171292"/>
                <a:gd name="connsiteY5" fmla="*/ 58420 h 3009900"/>
                <a:gd name="connsiteX6" fmla="*/ 638354 w 1171292"/>
                <a:gd name="connsiteY6" fmla="*/ 199517 h 3009900"/>
                <a:gd name="connsiteX7" fmla="*/ 638609 w 1171292"/>
                <a:gd name="connsiteY7" fmla="*/ 199517 h 3009900"/>
                <a:gd name="connsiteX8" fmla="*/ 638609 w 1171292"/>
                <a:gd name="connsiteY8" fmla="*/ 199644 h 3009900"/>
                <a:gd name="connsiteX9" fmla="*/ 638609 w 1171292"/>
                <a:gd name="connsiteY9" fmla="*/ 2881630 h 3009900"/>
                <a:gd name="connsiteX10" fmla="*/ 549488 w 1171292"/>
                <a:gd name="connsiteY10" fmla="*/ 2970530 h 3009900"/>
                <a:gd name="connsiteX11" fmla="*/ 21007 w 1171292"/>
                <a:gd name="connsiteY11" fmla="*/ 2970530 h 3009900"/>
                <a:gd name="connsiteX12" fmla="*/ 0 w 1171292"/>
                <a:gd name="connsiteY12" fmla="*/ 2991358 h 3009900"/>
                <a:gd name="connsiteX13" fmla="*/ 21007 w 1171292"/>
                <a:gd name="connsiteY13" fmla="*/ 3012186 h 3009900"/>
                <a:gd name="connsiteX14" fmla="*/ 549488 w 1171292"/>
                <a:gd name="connsiteY14" fmla="*/ 3012186 h 3009900"/>
                <a:gd name="connsiteX15" fmla="*/ 680368 w 1171292"/>
                <a:gd name="connsiteY15" fmla="*/ 2881503 h 3009900"/>
                <a:gd name="connsiteX16" fmla="*/ 680368 w 1171292"/>
                <a:gd name="connsiteY16" fmla="*/ 199644 h 3009900"/>
                <a:gd name="connsiteX17" fmla="*/ 680368 w 1171292"/>
                <a:gd name="connsiteY17" fmla="*/ 199136 h 3009900"/>
                <a:gd name="connsiteX18" fmla="*/ 838620 w 1171292"/>
                <a:gd name="connsiteY18" fmla="*/ 41783 h 3009900"/>
                <a:gd name="connsiteX19" fmla="*/ 997126 w 1171292"/>
                <a:gd name="connsiteY19" fmla="*/ 199517 h 3009900"/>
                <a:gd name="connsiteX20" fmla="*/ 864337 w 1171292"/>
                <a:gd name="connsiteY20" fmla="*/ 355219 h 3009900"/>
                <a:gd name="connsiteX21" fmla="*/ 852369 w 1171292"/>
                <a:gd name="connsiteY21" fmla="*/ 356743 h 3009900"/>
                <a:gd name="connsiteX22" fmla="*/ 838492 w 1171292"/>
                <a:gd name="connsiteY22" fmla="*/ 357378 h 3009900"/>
                <a:gd name="connsiteX23" fmla="*/ 748481 w 1171292"/>
                <a:gd name="connsiteY23" fmla="*/ 329311 h 3009900"/>
                <a:gd name="connsiteX24" fmla="*/ 719071 w 1171292"/>
                <a:gd name="connsiteY24" fmla="*/ 333883 h 3009900"/>
                <a:gd name="connsiteX25" fmla="*/ 723782 w 1171292"/>
                <a:gd name="connsiteY25" fmla="*/ 363220 h 3009900"/>
                <a:gd name="connsiteX26" fmla="*/ 838492 w 1171292"/>
                <a:gd name="connsiteY26" fmla="*/ 399161 h 3009900"/>
                <a:gd name="connsiteX27" fmla="*/ 869557 w 1171292"/>
                <a:gd name="connsiteY27" fmla="*/ 396748 h 3009900"/>
                <a:gd name="connsiteX28" fmla="*/ 971536 w 1171292"/>
                <a:gd name="connsiteY28" fmla="*/ 348615 h 3009900"/>
                <a:gd name="connsiteX29" fmla="*/ 1148503 w 1171292"/>
                <a:gd name="connsiteY29" fmla="*/ 510413 h 3009900"/>
                <a:gd name="connsiteX30" fmla="*/ 1162635 w 1171292"/>
                <a:gd name="connsiteY30" fmla="*/ 515874 h 3009900"/>
                <a:gd name="connsiteX31" fmla="*/ 1178167 w 1171292"/>
                <a:gd name="connsiteY31" fmla="*/ 509143 h 3009900"/>
                <a:gd name="connsiteX32" fmla="*/ 1177021 w 1171292"/>
                <a:gd name="connsiteY32" fmla="*/ 479425 h 30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71292" h="3009900">
                  <a:moveTo>
                    <a:pt x="1177021" y="479425"/>
                  </a:moveTo>
                  <a:cubicBezTo>
                    <a:pt x="1177021" y="479425"/>
                    <a:pt x="1107635" y="414909"/>
                    <a:pt x="1000054" y="317500"/>
                  </a:cubicBezTo>
                  <a:cubicBezTo>
                    <a:pt x="1025263" y="283464"/>
                    <a:pt x="1039140" y="242570"/>
                    <a:pt x="1039140" y="199517"/>
                  </a:cubicBezTo>
                  <a:cubicBezTo>
                    <a:pt x="1039140" y="146304"/>
                    <a:pt x="1018387" y="96139"/>
                    <a:pt x="980448" y="58420"/>
                  </a:cubicBezTo>
                  <a:cubicBezTo>
                    <a:pt x="942508" y="20828"/>
                    <a:pt x="892219" y="0"/>
                    <a:pt x="838747" y="0"/>
                  </a:cubicBezTo>
                  <a:cubicBezTo>
                    <a:pt x="785275" y="0"/>
                    <a:pt x="734858" y="20955"/>
                    <a:pt x="696919" y="58420"/>
                  </a:cubicBezTo>
                  <a:cubicBezTo>
                    <a:pt x="659234" y="96139"/>
                    <a:pt x="638354" y="146304"/>
                    <a:pt x="638354" y="199517"/>
                  </a:cubicBezTo>
                  <a:lnTo>
                    <a:pt x="638609" y="199517"/>
                  </a:lnTo>
                  <a:cubicBezTo>
                    <a:pt x="638609" y="199517"/>
                    <a:pt x="638609" y="199644"/>
                    <a:pt x="638609" y="199644"/>
                  </a:cubicBezTo>
                  <a:lnTo>
                    <a:pt x="638609" y="2881630"/>
                  </a:lnTo>
                  <a:cubicBezTo>
                    <a:pt x="638609" y="2930652"/>
                    <a:pt x="598632" y="2970530"/>
                    <a:pt x="549488" y="2970530"/>
                  </a:cubicBezTo>
                  <a:lnTo>
                    <a:pt x="21007" y="2970530"/>
                  </a:lnTo>
                  <a:cubicBezTo>
                    <a:pt x="9421" y="2970530"/>
                    <a:pt x="0" y="2979928"/>
                    <a:pt x="0" y="2991358"/>
                  </a:cubicBezTo>
                  <a:cubicBezTo>
                    <a:pt x="0" y="3002788"/>
                    <a:pt x="9421" y="3012186"/>
                    <a:pt x="21007" y="3012186"/>
                  </a:cubicBezTo>
                  <a:lnTo>
                    <a:pt x="549488" y="3012186"/>
                  </a:lnTo>
                  <a:cubicBezTo>
                    <a:pt x="621676" y="3012186"/>
                    <a:pt x="680368" y="2953639"/>
                    <a:pt x="680368" y="2881503"/>
                  </a:cubicBezTo>
                  <a:lnTo>
                    <a:pt x="680368" y="199644"/>
                  </a:lnTo>
                  <a:cubicBezTo>
                    <a:pt x="680368" y="199517"/>
                    <a:pt x="680368" y="199263"/>
                    <a:pt x="680368" y="199136"/>
                  </a:cubicBezTo>
                  <a:cubicBezTo>
                    <a:pt x="680622" y="112395"/>
                    <a:pt x="751409" y="41783"/>
                    <a:pt x="838620" y="41783"/>
                  </a:cubicBezTo>
                  <a:cubicBezTo>
                    <a:pt x="925957" y="41783"/>
                    <a:pt x="997126" y="112649"/>
                    <a:pt x="997126" y="199517"/>
                  </a:cubicBezTo>
                  <a:cubicBezTo>
                    <a:pt x="997126" y="277749"/>
                    <a:pt x="939580" y="342900"/>
                    <a:pt x="864337" y="355219"/>
                  </a:cubicBezTo>
                  <a:cubicBezTo>
                    <a:pt x="860390" y="355854"/>
                    <a:pt x="856444" y="356362"/>
                    <a:pt x="852369" y="356743"/>
                  </a:cubicBezTo>
                  <a:cubicBezTo>
                    <a:pt x="847786" y="357124"/>
                    <a:pt x="843203" y="357378"/>
                    <a:pt x="838492" y="357378"/>
                  </a:cubicBezTo>
                  <a:cubicBezTo>
                    <a:pt x="805136" y="357378"/>
                    <a:pt x="774071" y="346964"/>
                    <a:pt x="748481" y="329311"/>
                  </a:cubicBezTo>
                  <a:cubicBezTo>
                    <a:pt x="738932" y="322707"/>
                    <a:pt x="725946" y="324485"/>
                    <a:pt x="719071" y="333883"/>
                  </a:cubicBezTo>
                  <a:cubicBezTo>
                    <a:pt x="712196" y="343281"/>
                    <a:pt x="714233" y="356616"/>
                    <a:pt x="723782" y="363220"/>
                  </a:cubicBezTo>
                  <a:cubicBezTo>
                    <a:pt x="757266" y="386461"/>
                    <a:pt x="796861" y="399161"/>
                    <a:pt x="838492" y="399161"/>
                  </a:cubicBezTo>
                  <a:cubicBezTo>
                    <a:pt x="848932" y="399161"/>
                    <a:pt x="859372" y="398399"/>
                    <a:pt x="869557" y="396748"/>
                  </a:cubicBezTo>
                  <a:cubicBezTo>
                    <a:pt x="907369" y="390906"/>
                    <a:pt x="942635" y="374269"/>
                    <a:pt x="971536" y="348615"/>
                  </a:cubicBezTo>
                  <a:cubicBezTo>
                    <a:pt x="998654" y="373761"/>
                    <a:pt x="1062438" y="432435"/>
                    <a:pt x="1148503" y="510413"/>
                  </a:cubicBezTo>
                  <a:cubicBezTo>
                    <a:pt x="1152577" y="514096"/>
                    <a:pt x="1157669" y="515874"/>
                    <a:pt x="1162635" y="515874"/>
                  </a:cubicBezTo>
                  <a:cubicBezTo>
                    <a:pt x="1168236" y="515874"/>
                    <a:pt x="1174093" y="513588"/>
                    <a:pt x="1178167" y="509143"/>
                  </a:cubicBezTo>
                  <a:cubicBezTo>
                    <a:pt x="1186188" y="500634"/>
                    <a:pt x="1185678" y="487172"/>
                    <a:pt x="1177021" y="479425"/>
                  </a:cubicBezTo>
                  <a:close/>
                </a:path>
              </a:pathLst>
            </a:custGeom>
            <a:solidFill>
              <a:srgbClr val="FFFFFF"/>
            </a:solidFill>
            <a:ln w="12726"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2407634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32213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921983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863421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777837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900644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979782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ullet_Heavy Text">
  <p:cSld name="Bullet_Heavy Text">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711199" y="1607864"/>
            <a:ext cx="5181600" cy="4110792"/>
          </a:xfrm>
          <a:prstGeom prst="rect">
            <a:avLst/>
          </a:prstGeom>
          <a:noFill/>
          <a:ln>
            <a:noFill/>
          </a:ln>
        </p:spPr>
        <p:txBody>
          <a:bodyPr spcFirstLastPara="1" wrap="square" lIns="0" tIns="45700" rIns="0" bIns="45700" anchor="t" anchorCtr="0"/>
          <a:lstStyle>
            <a:lvl1pPr marL="609570" marR="0" lvl="0" indent="-406381" algn="l" rtl="0">
              <a:lnSpc>
                <a:spcPct val="95000"/>
              </a:lnSpc>
              <a:spcBef>
                <a:spcPts val="1480"/>
              </a:spcBef>
              <a:spcAft>
                <a:spcPts val="0"/>
              </a:spcAft>
              <a:buClr>
                <a:schemeClr val="dk1"/>
              </a:buClr>
              <a:buSzPts val="1200"/>
              <a:buFont typeface="Arial"/>
              <a:buChar char="•"/>
              <a:defRPr sz="2667" b="0" i="0" u="none" strike="noStrike" cap="none">
                <a:solidFill>
                  <a:schemeClr val="dk1"/>
                </a:solidFill>
                <a:latin typeface="Arial"/>
                <a:ea typeface="Arial"/>
                <a:cs typeface="Arial"/>
                <a:sym typeface="Arial"/>
              </a:defRPr>
            </a:lvl1pPr>
            <a:lvl2pPr marL="1219140" marR="0" lvl="1" indent="-396221" algn="l" rtl="0">
              <a:lnSpc>
                <a:spcPct val="95000"/>
              </a:lnSpc>
              <a:spcBef>
                <a:spcPts val="600"/>
              </a:spcBef>
              <a:spcAft>
                <a:spcPts val="0"/>
              </a:spcAft>
              <a:buClr>
                <a:schemeClr val="dk1"/>
              </a:buClr>
              <a:buSzPts val="1080"/>
              <a:buFont typeface="Arial"/>
              <a:buChar char="•"/>
              <a:defRPr sz="2400" b="0" i="0" u="none" strike="noStrike" cap="none">
                <a:solidFill>
                  <a:schemeClr val="dk1"/>
                </a:solidFill>
                <a:latin typeface="Arial"/>
                <a:ea typeface="Arial"/>
                <a:cs typeface="Arial"/>
                <a:sym typeface="Arial"/>
              </a:defRPr>
            </a:lvl2pPr>
            <a:lvl3pPr marL="1828709" marR="0" lvl="2" indent="-386061" algn="l" rtl="0">
              <a:lnSpc>
                <a:spcPct val="95000"/>
              </a:lnSpc>
              <a:spcBef>
                <a:spcPts val="833"/>
              </a:spcBef>
              <a:spcAft>
                <a:spcPts val="0"/>
              </a:spcAft>
              <a:buClr>
                <a:schemeClr val="dk1"/>
              </a:buClr>
              <a:buSzPts val="960"/>
              <a:buFont typeface="Arial"/>
              <a:buChar char="•"/>
              <a:defRPr sz="2133" b="0" i="0" u="none" strike="noStrike" cap="none">
                <a:solidFill>
                  <a:schemeClr val="dk1"/>
                </a:solidFill>
                <a:latin typeface="Arial"/>
                <a:ea typeface="Arial"/>
                <a:cs typeface="Arial"/>
                <a:sym typeface="Arial"/>
              </a:defRPr>
            </a:lvl3pPr>
            <a:lvl4pPr marL="2438278" marR="0" lvl="3" indent="-375900" algn="l" rtl="0">
              <a:lnSpc>
                <a:spcPct val="95000"/>
              </a:lnSpc>
              <a:spcBef>
                <a:spcPts val="833"/>
              </a:spcBef>
              <a:spcAft>
                <a:spcPts val="0"/>
              </a:spcAft>
              <a:buClr>
                <a:schemeClr val="dk1"/>
              </a:buClr>
              <a:buSzPts val="840"/>
              <a:buFont typeface="Arial"/>
              <a:buChar char="•"/>
              <a:defRPr sz="1867" b="0" i="0" u="none" strike="noStrike" cap="none">
                <a:solidFill>
                  <a:schemeClr val="dk1"/>
                </a:solidFill>
                <a:latin typeface="Arial"/>
                <a:ea typeface="Arial"/>
                <a:cs typeface="Arial"/>
                <a:sym typeface="Arial"/>
              </a:defRPr>
            </a:lvl4pPr>
            <a:lvl5pPr marL="3047848" marR="0" lvl="4" indent="-365742" algn="l" rtl="0">
              <a:lnSpc>
                <a:spcPct val="95000"/>
              </a:lnSpc>
              <a:spcBef>
                <a:spcPts val="833"/>
              </a:spcBef>
              <a:spcAft>
                <a:spcPts val="0"/>
              </a:spcAft>
              <a:buClr>
                <a:schemeClr val="dk1"/>
              </a:buClr>
              <a:buSzPts val="720"/>
              <a:buFont typeface="Arial"/>
              <a:buChar char="•"/>
              <a:defRPr sz="1600" b="0" i="0" u="none" strike="noStrike" cap="none">
                <a:solidFill>
                  <a:schemeClr val="dk1"/>
                </a:solidFill>
                <a:latin typeface="Arial"/>
                <a:ea typeface="Arial"/>
                <a:cs typeface="Arial"/>
                <a:sym typeface="Arial"/>
              </a:defRPr>
            </a:lvl5pPr>
            <a:lvl6pPr marL="3657418" marR="0" lvl="5" indent="-380981" algn="l" rtl="0">
              <a:lnSpc>
                <a:spcPct val="100000"/>
              </a:lnSpc>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6987" marR="0" lvl="6" indent="-372515" algn="l" rtl="0">
              <a:lnSpc>
                <a:spcPct val="100000"/>
              </a:lnSpc>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557" marR="0" lvl="7" indent="-304784"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126" marR="0" lvl="8" indent="-43177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body" idx="2"/>
          </p:nvPr>
        </p:nvSpPr>
        <p:spPr>
          <a:xfrm>
            <a:off x="6341155" y="1607864"/>
            <a:ext cx="5181600" cy="4110792"/>
          </a:xfrm>
          <a:prstGeom prst="rect">
            <a:avLst/>
          </a:prstGeom>
          <a:noFill/>
          <a:ln>
            <a:noFill/>
          </a:ln>
        </p:spPr>
        <p:txBody>
          <a:bodyPr spcFirstLastPara="1" wrap="square" lIns="0" tIns="45700" rIns="0" bIns="45700" anchor="t" anchorCtr="0"/>
          <a:lstStyle>
            <a:lvl1pPr marL="609570" marR="0" lvl="0" indent="-406381" algn="l" rtl="0">
              <a:lnSpc>
                <a:spcPct val="95000"/>
              </a:lnSpc>
              <a:spcBef>
                <a:spcPts val="1480"/>
              </a:spcBef>
              <a:spcAft>
                <a:spcPts val="0"/>
              </a:spcAft>
              <a:buClr>
                <a:schemeClr val="dk1"/>
              </a:buClr>
              <a:buSzPts val="1200"/>
              <a:buFont typeface="Arial"/>
              <a:buChar char="•"/>
              <a:defRPr sz="2667" b="0" i="0" u="none" strike="noStrike" cap="none">
                <a:solidFill>
                  <a:schemeClr val="dk1"/>
                </a:solidFill>
                <a:latin typeface="Arial"/>
                <a:ea typeface="Arial"/>
                <a:cs typeface="Arial"/>
                <a:sym typeface="Arial"/>
              </a:defRPr>
            </a:lvl1pPr>
            <a:lvl2pPr marL="1219140" marR="0" lvl="1" indent="-396221" algn="l" rtl="0">
              <a:lnSpc>
                <a:spcPct val="95000"/>
              </a:lnSpc>
              <a:spcBef>
                <a:spcPts val="600"/>
              </a:spcBef>
              <a:spcAft>
                <a:spcPts val="0"/>
              </a:spcAft>
              <a:buClr>
                <a:schemeClr val="dk1"/>
              </a:buClr>
              <a:buSzPts val="1080"/>
              <a:buFont typeface="Arial"/>
              <a:buChar char="•"/>
              <a:defRPr sz="2400" b="0" i="0" u="none" strike="noStrike" cap="none">
                <a:solidFill>
                  <a:schemeClr val="dk1"/>
                </a:solidFill>
                <a:latin typeface="Arial"/>
                <a:ea typeface="Arial"/>
                <a:cs typeface="Arial"/>
                <a:sym typeface="Arial"/>
              </a:defRPr>
            </a:lvl2pPr>
            <a:lvl3pPr marL="1828709" marR="0" lvl="2" indent="-386061" algn="l" rtl="0">
              <a:lnSpc>
                <a:spcPct val="95000"/>
              </a:lnSpc>
              <a:spcBef>
                <a:spcPts val="833"/>
              </a:spcBef>
              <a:spcAft>
                <a:spcPts val="0"/>
              </a:spcAft>
              <a:buClr>
                <a:schemeClr val="dk1"/>
              </a:buClr>
              <a:buSzPts val="960"/>
              <a:buFont typeface="Arial"/>
              <a:buChar char="•"/>
              <a:defRPr sz="2133" b="0" i="0" u="none" strike="noStrike" cap="none">
                <a:solidFill>
                  <a:schemeClr val="dk1"/>
                </a:solidFill>
                <a:latin typeface="Arial"/>
                <a:ea typeface="Arial"/>
                <a:cs typeface="Arial"/>
                <a:sym typeface="Arial"/>
              </a:defRPr>
            </a:lvl3pPr>
            <a:lvl4pPr marL="2438278" marR="0" lvl="3" indent="-375900" algn="l" rtl="0">
              <a:lnSpc>
                <a:spcPct val="95000"/>
              </a:lnSpc>
              <a:spcBef>
                <a:spcPts val="833"/>
              </a:spcBef>
              <a:spcAft>
                <a:spcPts val="0"/>
              </a:spcAft>
              <a:buClr>
                <a:schemeClr val="dk1"/>
              </a:buClr>
              <a:buSzPts val="840"/>
              <a:buFont typeface="Arial"/>
              <a:buChar char="•"/>
              <a:defRPr sz="1867" b="0" i="0" u="none" strike="noStrike" cap="none">
                <a:solidFill>
                  <a:schemeClr val="dk1"/>
                </a:solidFill>
                <a:latin typeface="Arial"/>
                <a:ea typeface="Arial"/>
                <a:cs typeface="Arial"/>
                <a:sym typeface="Arial"/>
              </a:defRPr>
            </a:lvl4pPr>
            <a:lvl5pPr marL="3047848" marR="0" lvl="4" indent="-365742" algn="l" rtl="0">
              <a:lnSpc>
                <a:spcPct val="95000"/>
              </a:lnSpc>
              <a:spcBef>
                <a:spcPts val="833"/>
              </a:spcBef>
              <a:spcAft>
                <a:spcPts val="0"/>
              </a:spcAft>
              <a:buClr>
                <a:schemeClr val="dk1"/>
              </a:buClr>
              <a:buSzPts val="720"/>
              <a:buFont typeface="Arial"/>
              <a:buChar char="•"/>
              <a:defRPr sz="1600" b="0" i="0" u="none" strike="noStrike" cap="none">
                <a:solidFill>
                  <a:schemeClr val="dk1"/>
                </a:solidFill>
                <a:latin typeface="Arial"/>
                <a:ea typeface="Arial"/>
                <a:cs typeface="Arial"/>
                <a:sym typeface="Arial"/>
              </a:defRPr>
            </a:lvl5pPr>
            <a:lvl6pPr marL="3657418" marR="0" lvl="5" indent="-380981" algn="l" rtl="0">
              <a:lnSpc>
                <a:spcPct val="100000"/>
              </a:lnSpc>
              <a:spcBef>
                <a:spcPts val="800"/>
              </a:spcBef>
              <a:spcAft>
                <a:spcPts val="0"/>
              </a:spcAft>
              <a:buClr>
                <a:schemeClr val="dk1"/>
              </a:buClr>
              <a:buSzPts val="900"/>
              <a:buFont typeface="Arial"/>
              <a:buChar char="•"/>
              <a:defRPr sz="1200" b="0" i="0" u="none" strike="noStrike" cap="none">
                <a:solidFill>
                  <a:schemeClr val="dk1"/>
                </a:solidFill>
                <a:latin typeface="Arial"/>
                <a:ea typeface="Arial"/>
                <a:cs typeface="Arial"/>
                <a:sym typeface="Arial"/>
              </a:defRPr>
            </a:lvl6pPr>
            <a:lvl7pPr marL="4266987" marR="0" lvl="6" indent="-372515" algn="l" rtl="0">
              <a:lnSpc>
                <a:spcPct val="100000"/>
              </a:lnSpc>
              <a:spcBef>
                <a:spcPts val="800"/>
              </a:spcBef>
              <a:spcAft>
                <a:spcPts val="0"/>
              </a:spcAft>
              <a:buClr>
                <a:schemeClr val="dk1"/>
              </a:buClr>
              <a:buSzPts val="800"/>
              <a:buFont typeface="Arial"/>
              <a:buChar char="•"/>
              <a:defRPr sz="1067" b="0" i="0" u="none" strike="noStrike" cap="none">
                <a:solidFill>
                  <a:schemeClr val="dk1"/>
                </a:solidFill>
                <a:latin typeface="Arial"/>
                <a:ea typeface="Arial"/>
                <a:cs typeface="Arial"/>
                <a:sym typeface="Arial"/>
              </a:defRPr>
            </a:lvl7pPr>
            <a:lvl8pPr marL="4876557" marR="0" lvl="7" indent="-304784" algn="l" rtl="0">
              <a:lnSpc>
                <a:spcPct val="100000"/>
              </a:lnSpc>
              <a:spcBef>
                <a:spcPts val="400"/>
              </a:spcBef>
              <a:spcAft>
                <a:spcPts val="0"/>
              </a:spcAft>
              <a:buClr>
                <a:schemeClr val="dk1"/>
              </a:buClr>
              <a:buSzPts val="1500"/>
              <a:buFont typeface="Arial"/>
              <a:buNone/>
              <a:defRPr sz="2000" b="0" i="0" u="none" strike="noStrike" cap="none">
                <a:solidFill>
                  <a:schemeClr val="dk1"/>
                </a:solidFill>
                <a:latin typeface="Arial"/>
                <a:ea typeface="Arial"/>
                <a:cs typeface="Arial"/>
                <a:sym typeface="Arial"/>
              </a:defRPr>
            </a:lvl8pPr>
            <a:lvl9pPr marL="5486126" marR="0" lvl="8" indent="-431779"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title"/>
          </p:nvPr>
        </p:nvSpPr>
        <p:spPr>
          <a:xfrm>
            <a:off x="583688" y="455086"/>
            <a:ext cx="11127317" cy="975783"/>
          </a:xfrm>
          <a:prstGeom prst="rect">
            <a:avLst/>
          </a:prstGeom>
          <a:noFill/>
          <a:ln>
            <a:noFill/>
          </a:ln>
        </p:spPr>
        <p:txBody>
          <a:bodyPr spcFirstLastPara="1" wrap="square" lIns="91400" tIns="45700" rIns="91400" bIns="45700" anchor="ctr" anchorCtr="0"/>
          <a:lstStyle>
            <a:lvl1pPr lvl="0" algn="l">
              <a:lnSpc>
                <a:spcPct val="80000"/>
              </a:lnSpc>
              <a:spcBef>
                <a:spcPts val="0"/>
              </a:spcBef>
              <a:spcAft>
                <a:spcPts val="0"/>
              </a:spcAft>
              <a:buSzPts val="1400"/>
              <a:buNone/>
              <a:defRPr sz="3733">
                <a:solidFill>
                  <a:schemeClr val="dk2"/>
                </a:solidFill>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032058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5282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Segue">
    <p:bg>
      <p:bgPr>
        <a:solidFill>
          <a:schemeClr val="bg2">
            <a:lumMod val="75000"/>
          </a:schemeClr>
        </a:solidFill>
        <a:effectLst/>
      </p:bgPr>
    </p:bg>
    <p:spTree>
      <p:nvGrpSpPr>
        <p:cNvPr id="1" name=""/>
        <p:cNvGrpSpPr/>
        <p:nvPr/>
      </p:nvGrpSpPr>
      <p:grpSpPr>
        <a:xfrm>
          <a:off x="0" y="0"/>
          <a:ext cx="0" cy="0"/>
          <a:chOff x="0" y="0"/>
          <a:chExt cx="0" cy="0"/>
        </a:xfrm>
      </p:grpSpPr>
      <p:sp>
        <p:nvSpPr>
          <p:cNvPr id="10" name="Rectangle 4"/>
          <p:cNvSpPr/>
          <p:nvPr userDrawn="1"/>
        </p:nvSpPr>
        <p:spPr>
          <a:xfrm>
            <a:off x="0" y="0"/>
            <a:ext cx="1219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D274D">
                  <a:lumMod val="75000"/>
                </a:srgbClr>
              </a:solidFill>
              <a:effectLst/>
              <a:uLnTx/>
              <a:uFillTx/>
              <a:latin typeface="CiscoSansTT ExtraLight"/>
              <a:ea typeface="+mn-ea"/>
              <a:cs typeface="+mn-cs"/>
            </a:endParaRPr>
          </a:p>
        </p:txBody>
      </p:sp>
      <p:sp>
        <p:nvSpPr>
          <p:cNvPr id="4"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marL="0" marR="0" lvl="0" indent="0" algn="l" defTabSz="8143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FFFFFF">
                    <a:lumMod val="65000"/>
                  </a:srgbClr>
                </a:solidFill>
                <a:effectLst/>
                <a:uLnTx/>
                <a:uFillTx/>
                <a:latin typeface="CiscoSansTT ExtraLight"/>
                <a:ea typeface="ＭＳ Ｐゴシック" charset="0"/>
                <a:cs typeface="CiscoSans Thin"/>
              </a:rPr>
              <a:t>© 2019  Cisco and/or its affiliates. All rights reserved.   Cisco Confidential</a:t>
            </a:r>
          </a:p>
        </p:txBody>
      </p:sp>
      <p:pic>
        <p:nvPicPr>
          <p:cNvPr id="11" name="Imagen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21260" y="-1"/>
            <a:ext cx="3770741" cy="6858001"/>
          </a:xfrm>
          <a:prstGeom prst="rect">
            <a:avLst/>
          </a:prstGeom>
        </p:spPr>
      </p:pic>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383897" y="5221411"/>
            <a:ext cx="7869979"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383897" y="2054069"/>
            <a:ext cx="7869979" cy="3038449"/>
          </a:xfrm>
          <a:prstGeom prst="rect">
            <a:avLst/>
          </a:prstGeom>
        </p:spPr>
        <p:txBody>
          <a:bodyPr>
            <a:noAutofit/>
          </a:bodyPr>
          <a:lstStyle>
            <a:lvl1pPr marL="0" indent="0" algn="l">
              <a:lnSpc>
                <a:spcPct val="90000"/>
              </a:lnSpc>
              <a:defRPr sz="5333" b="0" i="0"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986074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Segue">
    <p:bg>
      <p:bgPr>
        <a:solidFill>
          <a:schemeClr val="bg2">
            <a:lumMod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270C5E-EF42-9942-8891-639044F6B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2543"/>
          <a:stretch/>
        </p:blipFill>
        <p:spPr>
          <a:xfrm>
            <a:off x="-55493" y="-1"/>
            <a:ext cx="12247493" cy="6858001"/>
          </a:xfrm>
          <a:prstGeom prst="rect">
            <a:avLst/>
          </a:prstGeom>
        </p:spPr>
      </p:pic>
      <p:sp>
        <p:nvSpPr>
          <p:cNvPr id="9" name="Rectangle 8">
            <a:extLst>
              <a:ext uri="{FF2B5EF4-FFF2-40B4-BE49-F238E27FC236}">
                <a16:creationId xmlns:a16="http://schemas.microsoft.com/office/drawing/2014/main" id="{A51E4BF5-9BF7-124A-9F91-4AC0C17B2C2D}"/>
              </a:ext>
            </a:extLst>
          </p:cNvPr>
          <p:cNvSpPr/>
          <p:nvPr userDrawn="1"/>
        </p:nvSpPr>
        <p:spPr>
          <a:xfrm flipH="1">
            <a:off x="839324" y="-547"/>
            <a:ext cx="11352675" cy="6858000"/>
          </a:xfrm>
          <a:prstGeom prst="rect">
            <a:avLst/>
          </a:prstGeom>
          <a:gradFill flip="none" rotWithShape="1">
            <a:gsLst>
              <a:gs pos="0">
                <a:schemeClr val="bg1">
                  <a:lumMod val="50000"/>
                  <a:alpha val="0"/>
                </a:schemeClr>
              </a:gs>
              <a:gs pos="77000">
                <a:schemeClr val="bg1">
                  <a:lumMod val="50000"/>
                </a:schemeClr>
              </a:gs>
            </a:gsLst>
            <a:lin ang="10800000" scaled="0"/>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ＭＳ Ｐゴシック" charset="0"/>
              <a:cs typeface="+mn-cs"/>
            </a:endParaRPr>
          </a:p>
        </p:txBody>
      </p:sp>
      <p:sp>
        <p:nvSpPr>
          <p:cNvPr id="4"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marL="0" marR="0" lvl="0" indent="0" algn="l" defTabSz="8143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FFFFFF">
                    <a:lumMod val="65000"/>
                  </a:srgbClr>
                </a:solidFill>
                <a:effectLst/>
                <a:uLnTx/>
                <a:uFillTx/>
                <a:latin typeface="CiscoSansTT ExtraLight"/>
                <a:ea typeface="ＭＳ Ｐゴシック" charset="0"/>
                <a:cs typeface="CiscoSans Thin"/>
              </a:rPr>
              <a:t>© 2019  Cisco and/or its affiliates. All rights reserved.   Cisco Confidential</a:t>
            </a:r>
          </a:p>
        </p:txBody>
      </p:sp>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3482696" y="5221411"/>
            <a:ext cx="7869979"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3482697" y="2054069"/>
            <a:ext cx="7869979" cy="3038449"/>
          </a:xfrm>
          <a:prstGeom prst="rect">
            <a:avLst/>
          </a:prstGeom>
        </p:spPr>
        <p:txBody>
          <a:bodyPr>
            <a:noAutofit/>
          </a:bodyPr>
          <a:lstStyle>
            <a:lvl1pPr marL="0" indent="0" algn="l">
              <a:lnSpc>
                <a:spcPct val="90000"/>
              </a:lnSpc>
              <a:defRPr sz="5333" b="0" i="0"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18947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2276342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Segue">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2958A-A7E2-5A43-AB46-E109F17AA2B9}"/>
              </a:ext>
            </a:extLst>
          </p:cNvPr>
          <p:cNvPicPr>
            <a:picLocks noChangeAspect="1"/>
          </p:cNvPicPr>
          <p:nvPr userDrawn="1"/>
        </p:nvPicPr>
        <p:blipFill>
          <a:blip r:embed="rId2"/>
          <a:stretch>
            <a:fillRect/>
          </a:stretch>
        </p:blipFill>
        <p:spPr>
          <a:xfrm>
            <a:off x="0" y="-1"/>
            <a:ext cx="12191028" cy="6857453"/>
          </a:xfrm>
          <a:prstGeom prst="rect">
            <a:avLst/>
          </a:prstGeom>
        </p:spPr>
      </p:pic>
      <p:sp>
        <p:nvSpPr>
          <p:cNvPr id="9" name="Rectangle 8">
            <a:extLst>
              <a:ext uri="{FF2B5EF4-FFF2-40B4-BE49-F238E27FC236}">
                <a16:creationId xmlns:a16="http://schemas.microsoft.com/office/drawing/2014/main" id="{A51E4BF5-9BF7-124A-9F91-4AC0C17B2C2D}"/>
              </a:ext>
            </a:extLst>
          </p:cNvPr>
          <p:cNvSpPr/>
          <p:nvPr userDrawn="1"/>
        </p:nvSpPr>
        <p:spPr>
          <a:xfrm rot="10800000" flipH="1">
            <a:off x="0" y="-547"/>
            <a:ext cx="11352675" cy="6858000"/>
          </a:xfrm>
          <a:prstGeom prst="rect">
            <a:avLst/>
          </a:prstGeom>
          <a:gradFill flip="none" rotWithShape="1">
            <a:gsLst>
              <a:gs pos="0">
                <a:schemeClr val="bg1">
                  <a:lumMod val="50000"/>
                  <a:alpha val="0"/>
                </a:schemeClr>
              </a:gs>
              <a:gs pos="77000">
                <a:schemeClr val="bg1">
                  <a:lumMod val="50000"/>
                </a:schemeClr>
              </a:gs>
            </a:gsLst>
            <a:lin ang="10800000" scaled="0"/>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ＭＳ Ｐゴシック" charset="0"/>
              <a:cs typeface="+mn-cs"/>
            </a:endParaRPr>
          </a:p>
        </p:txBody>
      </p:sp>
      <p:sp>
        <p:nvSpPr>
          <p:cNvPr id="4"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marL="0" marR="0" lvl="0" indent="0" algn="l" defTabSz="81430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7" normalizeH="0" baseline="0" noProof="0">
                <a:ln>
                  <a:noFill/>
                </a:ln>
                <a:solidFill>
                  <a:srgbClr val="FFFFFF">
                    <a:lumMod val="65000"/>
                  </a:srgbClr>
                </a:solidFill>
                <a:effectLst/>
                <a:uLnTx/>
                <a:uFillTx/>
                <a:latin typeface="CiscoSansTT ExtraLight"/>
                <a:ea typeface="ＭＳ Ｐゴシック" charset="0"/>
                <a:cs typeface="CiscoSans Thin"/>
              </a:rPr>
              <a:t>© 2019  Cisco and/or its affiliates. All rights reserved.   Cisco Confidential</a:t>
            </a:r>
          </a:p>
        </p:txBody>
      </p:sp>
      <p:sp>
        <p:nvSpPr>
          <p:cNvPr id="6" name="Text Placeholder 9">
            <a:extLst>
              <a:ext uri="{FF2B5EF4-FFF2-40B4-BE49-F238E27FC236}">
                <a16:creationId xmlns:a16="http://schemas.microsoft.com/office/drawing/2014/main" id="{12F3CCAC-8C84-49BF-9881-857860A54580}"/>
              </a:ext>
            </a:extLst>
          </p:cNvPr>
          <p:cNvSpPr>
            <a:spLocks noGrp="1"/>
          </p:cNvSpPr>
          <p:nvPr>
            <p:ph type="body" sz="quarter" idx="11"/>
          </p:nvPr>
        </p:nvSpPr>
        <p:spPr>
          <a:xfrm>
            <a:off x="636906" y="5221411"/>
            <a:ext cx="7869979"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7" name="Title 1">
            <a:extLst>
              <a:ext uri="{FF2B5EF4-FFF2-40B4-BE49-F238E27FC236}">
                <a16:creationId xmlns:a16="http://schemas.microsoft.com/office/drawing/2014/main" id="{6E43A1D7-B6E2-497C-A70B-5BE3906FFE30}"/>
              </a:ext>
            </a:extLst>
          </p:cNvPr>
          <p:cNvSpPr>
            <a:spLocks noGrp="1"/>
          </p:cNvSpPr>
          <p:nvPr>
            <p:ph type="ctrTitle"/>
          </p:nvPr>
        </p:nvSpPr>
        <p:spPr>
          <a:xfrm>
            <a:off x="636906" y="2054069"/>
            <a:ext cx="7869979" cy="3038449"/>
          </a:xfrm>
          <a:prstGeom prst="rect">
            <a:avLst/>
          </a:prstGeom>
        </p:spPr>
        <p:txBody>
          <a:bodyPr>
            <a:noAutofit/>
          </a:bodyPr>
          <a:lstStyle>
            <a:lvl1pPr marL="0" indent="0" algn="l">
              <a:lnSpc>
                <a:spcPct val="90000"/>
              </a:lnSpc>
              <a:defRPr sz="5333" b="0" i="0"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785091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lank_MidBlue bugs noAr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41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BCAE8-E19D-0F4A-9362-53CB934AC651}" type="datetimeFigureOut">
              <a:rPr lang="en-US" smtClean="0"/>
              <a:t>4/7/20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E6033-7B8B-8B4E-A4D2-0511E1F81D5D}" type="slidenum">
              <a:rPr lang="en-US" smtClean="0"/>
              <a:t>‹#›</a:t>
            </a:fld>
            <a:endParaRPr lang="en-US"/>
          </a:p>
        </p:txBody>
      </p:sp>
    </p:spTree>
    <p:extLst>
      <p:ext uri="{BB962C8B-B14F-4D97-AF65-F5344CB8AC3E}">
        <p14:creationId xmlns:p14="http://schemas.microsoft.com/office/powerpoint/2010/main" val="3879578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3_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7423573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797051"/>
            <a:ext cx="11127317" cy="4224280"/>
          </a:xfrm>
          <a:prstGeom prst="rect">
            <a:avLst/>
          </a:prstGeom>
        </p:spPr>
        <p:txBody>
          <a:bodyPr lIns="91420" tIns="45710" rIns="91420" bIns="45710">
            <a:noAutofit/>
          </a:bodyPr>
          <a:lstStyle>
            <a:lvl1pPr marL="374468" indent="-298307">
              <a:lnSpc>
                <a:spcPct val="95000"/>
              </a:lnSpc>
              <a:spcBef>
                <a:spcPts val="1480"/>
              </a:spcBef>
              <a:buClr>
                <a:schemeClr val="tx1"/>
              </a:buClr>
              <a:buSzPct val="80000"/>
              <a:buFont typeface="Arial"/>
              <a:buChar char="•"/>
              <a:defRPr sz="4932" b="0" i="0">
                <a:solidFill>
                  <a:srgbClr val="676767"/>
                </a:solidFill>
                <a:latin typeface="+mn-lt"/>
                <a:cs typeface="CiscoSans ExtraLight"/>
              </a:defRPr>
            </a:lvl1pPr>
            <a:lvl2pPr marL="677007" indent="-287727">
              <a:lnSpc>
                <a:spcPct val="95000"/>
              </a:lnSpc>
              <a:spcBef>
                <a:spcPts val="600"/>
              </a:spcBef>
              <a:buClr>
                <a:schemeClr val="tx1"/>
              </a:buClr>
              <a:buSzPct val="80000"/>
              <a:buFont typeface="Arial"/>
              <a:buChar char="•"/>
              <a:defRPr sz="2399" b="0" i="0">
                <a:solidFill>
                  <a:srgbClr val="676767"/>
                </a:solidFill>
                <a:latin typeface="+mn-lt"/>
                <a:cs typeface="CiscoSans ExtraLight"/>
              </a:defRPr>
            </a:lvl2pPr>
            <a:lvl3pPr marL="996470" indent="-228490">
              <a:buClr>
                <a:schemeClr val="tx1"/>
              </a:buClr>
              <a:buSzPct val="80000"/>
              <a:buFont typeface="Arial"/>
              <a:buChar char="•"/>
              <a:defRPr sz="2133" b="0" i="0">
                <a:solidFill>
                  <a:srgbClr val="676767"/>
                </a:solidFill>
                <a:latin typeface="+mn-lt"/>
                <a:cs typeface="CiscoSans ExtraLight"/>
              </a:defRPr>
            </a:lvl3pPr>
            <a:lvl4pPr marL="1214380" indent="-228490">
              <a:buClr>
                <a:schemeClr val="tx1"/>
              </a:buClr>
              <a:buSzPct val="80000"/>
              <a:buFont typeface="Arial"/>
              <a:buChar char="•"/>
              <a:defRPr sz="1867" b="0" i="0">
                <a:solidFill>
                  <a:srgbClr val="676767"/>
                </a:solidFill>
                <a:latin typeface="+mn-lt"/>
                <a:cs typeface="CiscoSans ExtraLight"/>
              </a:defRPr>
            </a:lvl4pPr>
            <a:lvl5pPr marL="1442871" indent="-224258">
              <a:buClr>
                <a:schemeClr val="tx1"/>
              </a:buClr>
              <a:buSzPct val="80000"/>
              <a:buFont typeface="Arial"/>
              <a:buChar char="•"/>
              <a:defRPr sz="1600" b="0" i="0">
                <a:solidFill>
                  <a:srgbClr val="676767"/>
                </a:solidFill>
                <a:latin typeface="+mn-lt"/>
                <a:cs typeface="CiscoSans ExtraLight"/>
              </a:defRPr>
            </a:lvl5pPr>
          </a:lstStyle>
          <a:p>
            <a:pPr lvl="0"/>
            <a:r>
              <a:rPr lang="en-GB"/>
              <a:t>Click to edit text</a:t>
            </a:r>
          </a:p>
        </p:txBody>
      </p:sp>
      <p:sp>
        <p:nvSpPr>
          <p:cNvPr id="6" name="Title Placeholder 5"/>
          <p:cNvSpPr>
            <a:spLocks noGrp="1"/>
          </p:cNvSpPr>
          <p:nvPr>
            <p:ph type="title"/>
          </p:nvPr>
        </p:nvSpPr>
        <p:spPr bwMode="auto">
          <a:xfrm>
            <a:off x="583688" y="455086"/>
            <a:ext cx="11127317"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Click to edit Master title style</a:t>
            </a:r>
          </a:p>
        </p:txBody>
      </p:sp>
    </p:spTree>
    <p:extLst>
      <p:ext uri="{BB962C8B-B14F-4D97-AF65-F5344CB8AC3E}">
        <p14:creationId xmlns:p14="http://schemas.microsoft.com/office/powerpoint/2010/main" val="417820149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2225974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755826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40934997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919195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71042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theme" Target="../theme/theme3.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theme" Target="../theme/theme6.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52640212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60429594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83" r:id="rId3"/>
    <p:sldLayoutId id="2147483687" r:id="rId4"/>
    <p:sldLayoutId id="2147483840"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471154252"/>
      </p:ext>
    </p:extLst>
  </p:cSld>
  <p:clrMap bg1="lt1" tx1="dk1" bg2="lt2" tx2="dk2" accent1="accent1" accent2="accent2" accent3="accent3" accent4="accent4" accent5="accent5" accent6="accent6" hlink="hlink" folHlink="folHlink"/>
  <p:sldLayoutIdLst>
    <p:sldLayoutId id="2147483698"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2667120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856" r:id="rId41"/>
    <p:sldLayoutId id="2147483857" r:id="rId42"/>
    <p:sldLayoutId id="2147483839" r:id="rId4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bg2">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07854807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15774547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42" r:id="rId3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2.tiff"/></Relationships>
</file>

<file path=ppt/slides/_rels/slide1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tiff"/><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tif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5.tiff"/><Relationship Id="rId11" Type="http://schemas.openxmlformats.org/officeDocument/2006/relationships/image" Target="../media/image90.tiff"/><Relationship Id="rId5" Type="http://schemas.openxmlformats.org/officeDocument/2006/relationships/image" Target="../media/image84.tiff"/><Relationship Id="rId15" Type="http://schemas.openxmlformats.org/officeDocument/2006/relationships/image" Target="../media/image94.tiff"/><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tiff"/><Relationship Id="rId14" Type="http://schemas.openxmlformats.org/officeDocument/2006/relationships/image" Target="../media/image93.tiff"/></Relationships>
</file>

<file path=ppt/slides/_rels/slide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76.xml"/><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71.xml"/><Relationship Id="rId5" Type="http://schemas.openxmlformats.org/officeDocument/2006/relationships/image" Target="../media/image99.wmf"/><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69.xml"/><Relationship Id="rId5" Type="http://schemas.openxmlformats.org/officeDocument/2006/relationships/image" Target="../media/image104.pn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image" Target="../media/image27.tiff"/><Relationship Id="rId1" Type="http://schemas.openxmlformats.org/officeDocument/2006/relationships/slideLayout" Target="../slideLayouts/slideLayout15.xml"/><Relationship Id="rId6" Type="http://schemas.openxmlformats.org/officeDocument/2006/relationships/image" Target="../media/image31.tiff"/><Relationship Id="rId5" Type="http://schemas.openxmlformats.org/officeDocument/2006/relationships/image" Target="../media/image30.tiff"/><Relationship Id="rId10" Type="http://schemas.openxmlformats.org/officeDocument/2006/relationships/image" Target="../media/image35.tiff"/><Relationship Id="rId4" Type="http://schemas.openxmlformats.org/officeDocument/2006/relationships/image" Target="../media/image29.tiff"/><Relationship Id="rId9" Type="http://schemas.openxmlformats.org/officeDocument/2006/relationships/image" Target="../media/image34.tiff"/></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1.xml"/><Relationship Id="rId5" Type="http://schemas.openxmlformats.org/officeDocument/2006/relationships/image" Target="../media/image108.svg"/><Relationship Id="rId4" Type="http://schemas.openxmlformats.org/officeDocument/2006/relationships/image" Target="../media/image107.png"/></Relationships>
</file>

<file path=ppt/slides/_rels/slide21.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47.xml"/><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image" Target="../media/image115.png"/><Relationship Id="rId7" Type="http://schemas.openxmlformats.org/officeDocument/2006/relationships/image" Target="../media/image119.emf"/><Relationship Id="rId2" Type="http://schemas.openxmlformats.org/officeDocument/2006/relationships/notesSlide" Target="../notesSlides/notesSlide19.xml"/><Relationship Id="rId1" Type="http://schemas.openxmlformats.org/officeDocument/2006/relationships/slideLayout" Target="../slideLayouts/slideLayout13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87.xml"/><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9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69.xml"/><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tiff"/><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jpeg"/><Relationship Id="rId26" Type="http://schemas.openxmlformats.org/officeDocument/2006/relationships/image" Target="../media/image156.jpeg"/><Relationship Id="rId3" Type="http://schemas.openxmlformats.org/officeDocument/2006/relationships/image" Target="../media/image133.png"/><Relationship Id="rId21" Type="http://schemas.openxmlformats.org/officeDocument/2006/relationships/image" Target="../media/image151.png"/><Relationship Id="rId7" Type="http://schemas.openxmlformats.org/officeDocument/2006/relationships/image" Target="../media/image137.png"/><Relationship Id="rId12" Type="http://schemas.openxmlformats.org/officeDocument/2006/relationships/image" Target="../media/image142.tiff"/><Relationship Id="rId17" Type="http://schemas.openxmlformats.org/officeDocument/2006/relationships/image" Target="../media/image147.jpeg"/><Relationship Id="rId25" Type="http://schemas.openxmlformats.org/officeDocument/2006/relationships/image" Target="../media/image155.jpeg"/><Relationship Id="rId2" Type="http://schemas.openxmlformats.org/officeDocument/2006/relationships/notesSlide" Target="../notesSlides/notesSlide22.xml"/><Relationship Id="rId16" Type="http://schemas.openxmlformats.org/officeDocument/2006/relationships/image" Target="../media/image146.emf"/><Relationship Id="rId20" Type="http://schemas.openxmlformats.org/officeDocument/2006/relationships/image" Target="../media/image150.tiff"/><Relationship Id="rId1" Type="http://schemas.openxmlformats.org/officeDocument/2006/relationships/slideLayout" Target="../slideLayouts/slideLayout69.xml"/><Relationship Id="rId6" Type="http://schemas.openxmlformats.org/officeDocument/2006/relationships/image" Target="../media/image136.png"/><Relationship Id="rId11" Type="http://schemas.openxmlformats.org/officeDocument/2006/relationships/image" Target="../media/image141.png"/><Relationship Id="rId24" Type="http://schemas.openxmlformats.org/officeDocument/2006/relationships/image" Target="../media/image154.png"/><Relationship Id="rId5" Type="http://schemas.openxmlformats.org/officeDocument/2006/relationships/image" Target="../media/image135.png"/><Relationship Id="rId15" Type="http://schemas.openxmlformats.org/officeDocument/2006/relationships/image" Target="../media/image145.emf"/><Relationship Id="rId23" Type="http://schemas.openxmlformats.org/officeDocument/2006/relationships/image" Target="../media/image153.png"/><Relationship Id="rId28" Type="http://schemas.openxmlformats.org/officeDocument/2006/relationships/image" Target="../media/image158.tiff"/><Relationship Id="rId10" Type="http://schemas.openxmlformats.org/officeDocument/2006/relationships/image" Target="../media/image140.png"/><Relationship Id="rId19" Type="http://schemas.openxmlformats.org/officeDocument/2006/relationships/image" Target="../media/image149.tiff"/><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jpeg"/><Relationship Id="rId22" Type="http://schemas.openxmlformats.org/officeDocument/2006/relationships/image" Target="../media/image152.png"/><Relationship Id="rId27" Type="http://schemas.openxmlformats.org/officeDocument/2006/relationships/image" Target="../media/image1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png"/><Relationship Id="rId7" Type="http://schemas.openxmlformats.org/officeDocument/2006/relationships/image" Target="../media/image164.wmf"/><Relationship Id="rId12" Type="http://schemas.openxmlformats.org/officeDocument/2006/relationships/image" Target="../media/image169.tiff"/><Relationship Id="rId17" Type="http://schemas.openxmlformats.org/officeDocument/2006/relationships/image" Target="../media/image174.png"/><Relationship Id="rId2" Type="http://schemas.openxmlformats.org/officeDocument/2006/relationships/notesSlide" Target="../notesSlides/notesSlide24.xml"/><Relationship Id="rId16" Type="http://schemas.openxmlformats.org/officeDocument/2006/relationships/image" Target="../media/image173.tiff"/><Relationship Id="rId1" Type="http://schemas.openxmlformats.org/officeDocument/2006/relationships/slideLayout" Target="../slideLayouts/slideLayout71.xml"/><Relationship Id="rId6" Type="http://schemas.openxmlformats.org/officeDocument/2006/relationships/image" Target="../media/image163.png"/><Relationship Id="rId11" Type="http://schemas.openxmlformats.org/officeDocument/2006/relationships/image" Target="../media/image168.tiff"/><Relationship Id="rId5" Type="http://schemas.openxmlformats.org/officeDocument/2006/relationships/image" Target="../media/image162.png"/><Relationship Id="rId15" Type="http://schemas.openxmlformats.org/officeDocument/2006/relationships/image" Target="../media/image172.tiff"/><Relationship Id="rId10" Type="http://schemas.openxmlformats.org/officeDocument/2006/relationships/image" Target="../media/image167.tiff"/><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3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6.png"/><Relationship Id="rId7" Type="http://schemas.openxmlformats.org/officeDocument/2006/relationships/image" Target="../media/image179.pn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microsoft.com/office/2007/relationships/hdphoto" Target="../media/hdphoto1.wdp"/><Relationship Id="rId5" Type="http://schemas.openxmlformats.org/officeDocument/2006/relationships/image" Target="../media/image178.png"/><Relationship Id="rId4" Type="http://schemas.openxmlformats.org/officeDocument/2006/relationships/image" Target="../media/image177.png"/><Relationship Id="rId9" Type="http://schemas.openxmlformats.org/officeDocument/2006/relationships/image" Target="../media/image18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tiff"/><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6.tiff"/></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49.xml"/><Relationship Id="rId4" Type="http://schemas.openxmlformats.org/officeDocument/2006/relationships/image" Target="../media/image52.svg"/></Relationships>
</file>

<file path=ppt/slides/_rels/slide8.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54.tiff"/><Relationship Id="rId7" Type="http://schemas.openxmlformats.org/officeDocument/2006/relationships/image" Target="../media/image58.tif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tiff"/><Relationship Id="rId4" Type="http://schemas.openxmlformats.org/officeDocument/2006/relationships/image" Target="../media/image55.tiff"/><Relationship Id="rId9" Type="http://schemas.openxmlformats.org/officeDocument/2006/relationships/image" Target="../media/image60.tiff"/></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tiff"/><Relationship Id="rId7" Type="http://schemas.openxmlformats.org/officeDocument/2006/relationships/image" Target="../media/image65.tif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64.tiff"/><Relationship Id="rId5" Type="http://schemas.openxmlformats.org/officeDocument/2006/relationships/image" Target="../media/image63.png"/><Relationship Id="rId4" Type="http://schemas.openxmlformats.org/officeDocument/2006/relationships/image" Target="../media/image6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42DE52-0CE7-624D-B07C-8844E571742F}"/>
              </a:ext>
            </a:extLst>
          </p:cNvPr>
          <p:cNvSpPr>
            <a:spLocks noGrp="1"/>
          </p:cNvSpPr>
          <p:nvPr>
            <p:ph type="body" sz="quarter" idx="11"/>
          </p:nvPr>
        </p:nvSpPr>
        <p:spPr/>
        <p:txBody>
          <a:bodyPr/>
          <a:lstStyle/>
          <a:p>
            <a:r>
              <a:rPr lang="en-US"/>
              <a:t>April 2020</a:t>
            </a:r>
          </a:p>
        </p:txBody>
      </p:sp>
      <p:sp>
        <p:nvSpPr>
          <p:cNvPr id="3" name="Title 2">
            <a:extLst>
              <a:ext uri="{FF2B5EF4-FFF2-40B4-BE49-F238E27FC236}">
                <a16:creationId xmlns:a16="http://schemas.microsoft.com/office/drawing/2014/main" id="{88DC41FF-5E32-7840-93AF-6AE510A02957}"/>
              </a:ext>
            </a:extLst>
          </p:cNvPr>
          <p:cNvSpPr>
            <a:spLocks noGrp="1"/>
          </p:cNvSpPr>
          <p:nvPr>
            <p:ph type="ctrTitle"/>
          </p:nvPr>
        </p:nvSpPr>
        <p:spPr>
          <a:xfrm>
            <a:off x="520366" y="1531636"/>
            <a:ext cx="8103057" cy="3038449"/>
          </a:xfrm>
        </p:spPr>
        <p:txBody>
          <a:bodyPr/>
          <a:lstStyle/>
          <a:p>
            <a:r>
              <a:rPr lang="en-US" sz="7200" b="1">
                <a:solidFill>
                  <a:schemeClr val="tx1"/>
                </a:solidFill>
                <a:effectLst>
                  <a:outerShdw blurRad="50800" dist="38100" dir="8100000" algn="tr" rotWithShape="0">
                    <a:prstClr val="black">
                      <a:alpha val="40000"/>
                    </a:prstClr>
                  </a:outerShdw>
                </a:effectLst>
                <a:latin typeface="CiscoSans Heavy" panose="020B0503020201020303" pitchFamily="34" charset="0"/>
              </a:rPr>
              <a:t>Experience </a:t>
            </a:r>
            <a:br>
              <a:rPr lang="en-US" sz="7200" b="1">
                <a:solidFill>
                  <a:schemeClr val="tx1"/>
                </a:solidFill>
                <a:effectLst>
                  <a:outerShdw blurRad="50800" dist="38100" dir="8100000" algn="tr" rotWithShape="0">
                    <a:prstClr val="black">
                      <a:alpha val="40000"/>
                    </a:prstClr>
                  </a:outerShdw>
                </a:effectLst>
                <a:latin typeface="CiscoSans Heavy" panose="020B0503020201020303" pitchFamily="34" charset="0"/>
              </a:rPr>
            </a:br>
            <a:r>
              <a:rPr lang="en-US" sz="7200" b="1">
                <a:solidFill>
                  <a:schemeClr val="tx1"/>
                </a:solidFill>
                <a:effectLst>
                  <a:outerShdw blurRad="50800" dist="38100" dir="8100000" algn="tr" rotWithShape="0">
                    <a:prstClr val="black">
                      <a:alpha val="40000"/>
                    </a:prstClr>
                  </a:outerShdw>
                </a:effectLst>
                <a:latin typeface="CiscoSans Heavy" panose="020B0503020201020303" pitchFamily="34" charset="0"/>
              </a:rPr>
              <a:t>Webex</a:t>
            </a:r>
          </a:p>
        </p:txBody>
      </p:sp>
    </p:spTree>
    <p:extLst>
      <p:ext uri="{BB962C8B-B14F-4D97-AF65-F5344CB8AC3E}">
        <p14:creationId xmlns:p14="http://schemas.microsoft.com/office/powerpoint/2010/main" val="1535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1FFE95-1C61-974A-8BE7-7C1B28AD7F0D}"/>
              </a:ext>
            </a:extLst>
          </p:cNvPr>
          <p:cNvSpPr>
            <a:spLocks noGrp="1"/>
          </p:cNvSpPr>
          <p:nvPr>
            <p:ph type="title"/>
          </p:nvPr>
        </p:nvSpPr>
        <p:spPr>
          <a:xfrm>
            <a:off x="583688" y="207614"/>
            <a:ext cx="11127317" cy="975783"/>
          </a:xfrm>
        </p:spPr>
        <p:txBody>
          <a:bodyPr/>
          <a:lstStyle/>
          <a:p>
            <a:pPr algn="ctr"/>
            <a:r>
              <a:rPr lang="en-US"/>
              <a:t>Flexible Video Conferencing Layouts</a:t>
            </a:r>
          </a:p>
        </p:txBody>
      </p:sp>
      <p:grpSp>
        <p:nvGrpSpPr>
          <p:cNvPr id="19" name="Group 18">
            <a:extLst>
              <a:ext uri="{FF2B5EF4-FFF2-40B4-BE49-F238E27FC236}">
                <a16:creationId xmlns:a16="http://schemas.microsoft.com/office/drawing/2014/main" id="{16194B00-2AE8-D046-A23C-36BA4D399809}"/>
              </a:ext>
            </a:extLst>
          </p:cNvPr>
          <p:cNvGrpSpPr/>
          <p:nvPr/>
        </p:nvGrpSpPr>
        <p:grpSpPr>
          <a:xfrm>
            <a:off x="1944363" y="1292660"/>
            <a:ext cx="8733969" cy="4908765"/>
            <a:chOff x="1494912" y="1215168"/>
            <a:chExt cx="9597655" cy="5394184"/>
          </a:xfrm>
        </p:grpSpPr>
        <p:pic>
          <p:nvPicPr>
            <p:cNvPr id="12" name="Picture 11">
              <a:extLst>
                <a:ext uri="{FF2B5EF4-FFF2-40B4-BE49-F238E27FC236}">
                  <a16:creationId xmlns:a16="http://schemas.microsoft.com/office/drawing/2014/main" id="{83794AFF-5F3F-4F4D-8FB4-32B3940AE9B0}"/>
                </a:ext>
              </a:extLst>
            </p:cNvPr>
            <p:cNvPicPr>
              <a:picLocks noChangeAspect="1"/>
            </p:cNvPicPr>
            <p:nvPr/>
          </p:nvPicPr>
          <p:blipFill>
            <a:blip r:embed="rId3"/>
            <a:stretch>
              <a:fillRect/>
            </a:stretch>
          </p:blipFill>
          <p:spPr>
            <a:xfrm>
              <a:off x="6270395" y="1215168"/>
              <a:ext cx="4822172" cy="2674940"/>
            </a:xfrm>
            <a:prstGeom prst="rect">
              <a:avLst/>
            </a:prstGeom>
            <a:ln w="12700">
              <a:solidFill>
                <a:schemeClr val="bg2"/>
              </a:solidFill>
            </a:ln>
          </p:spPr>
        </p:pic>
        <p:pic>
          <p:nvPicPr>
            <p:cNvPr id="13" name="Picture 12">
              <a:extLst>
                <a:ext uri="{FF2B5EF4-FFF2-40B4-BE49-F238E27FC236}">
                  <a16:creationId xmlns:a16="http://schemas.microsoft.com/office/drawing/2014/main" id="{76CBC99E-5E0C-A348-8F9D-27A9AFFC1A0A}"/>
                </a:ext>
              </a:extLst>
            </p:cNvPr>
            <p:cNvPicPr>
              <a:picLocks noChangeAspect="1"/>
            </p:cNvPicPr>
            <p:nvPr/>
          </p:nvPicPr>
          <p:blipFill>
            <a:blip r:embed="rId4"/>
            <a:stretch>
              <a:fillRect/>
            </a:stretch>
          </p:blipFill>
          <p:spPr>
            <a:xfrm>
              <a:off x="6270395" y="3890108"/>
              <a:ext cx="4822172" cy="2713618"/>
            </a:xfrm>
            <a:prstGeom prst="rect">
              <a:avLst/>
            </a:prstGeom>
            <a:ln w="12700">
              <a:solidFill>
                <a:schemeClr val="bg2"/>
              </a:solidFill>
            </a:ln>
          </p:spPr>
        </p:pic>
        <p:pic>
          <p:nvPicPr>
            <p:cNvPr id="14" name="Picture 13">
              <a:extLst>
                <a:ext uri="{FF2B5EF4-FFF2-40B4-BE49-F238E27FC236}">
                  <a16:creationId xmlns:a16="http://schemas.microsoft.com/office/drawing/2014/main" id="{1AE7B262-D026-D34C-97B2-505444B15974}"/>
                </a:ext>
              </a:extLst>
            </p:cNvPr>
            <p:cNvPicPr>
              <a:picLocks noChangeAspect="1"/>
            </p:cNvPicPr>
            <p:nvPr/>
          </p:nvPicPr>
          <p:blipFill>
            <a:blip r:embed="rId5"/>
            <a:stretch>
              <a:fillRect/>
            </a:stretch>
          </p:blipFill>
          <p:spPr>
            <a:xfrm>
              <a:off x="1494914" y="1215169"/>
              <a:ext cx="4749384" cy="2674940"/>
            </a:xfrm>
            <a:prstGeom prst="rect">
              <a:avLst/>
            </a:prstGeom>
            <a:ln w="12700">
              <a:solidFill>
                <a:schemeClr val="bg2"/>
              </a:solidFill>
            </a:ln>
          </p:spPr>
        </p:pic>
        <p:pic>
          <p:nvPicPr>
            <p:cNvPr id="15" name="Picture 14">
              <a:extLst>
                <a:ext uri="{FF2B5EF4-FFF2-40B4-BE49-F238E27FC236}">
                  <a16:creationId xmlns:a16="http://schemas.microsoft.com/office/drawing/2014/main" id="{780A4142-82F4-004E-B76D-7FF5BDB79EBE}"/>
                </a:ext>
              </a:extLst>
            </p:cNvPr>
            <p:cNvPicPr>
              <a:picLocks noChangeAspect="1"/>
            </p:cNvPicPr>
            <p:nvPr/>
          </p:nvPicPr>
          <p:blipFill>
            <a:blip r:embed="rId6"/>
            <a:stretch>
              <a:fillRect/>
            </a:stretch>
          </p:blipFill>
          <p:spPr>
            <a:xfrm>
              <a:off x="1494912" y="3955553"/>
              <a:ext cx="4749385" cy="2653799"/>
            </a:xfrm>
            <a:prstGeom prst="rect">
              <a:avLst/>
            </a:prstGeom>
            <a:ln w="12700">
              <a:solidFill>
                <a:schemeClr val="bg2"/>
              </a:solidFill>
            </a:ln>
          </p:spPr>
        </p:pic>
      </p:grpSp>
      <p:grpSp>
        <p:nvGrpSpPr>
          <p:cNvPr id="16" name="Group 15">
            <a:extLst>
              <a:ext uri="{FF2B5EF4-FFF2-40B4-BE49-F238E27FC236}">
                <a16:creationId xmlns:a16="http://schemas.microsoft.com/office/drawing/2014/main" id="{88782119-92C8-3A42-8166-9DA120ED6310}"/>
              </a:ext>
            </a:extLst>
          </p:cNvPr>
          <p:cNvGrpSpPr/>
          <p:nvPr/>
        </p:nvGrpSpPr>
        <p:grpSpPr>
          <a:xfrm>
            <a:off x="4502553" y="2888400"/>
            <a:ext cx="3575099" cy="1617413"/>
            <a:chOff x="583688" y="2867186"/>
            <a:chExt cx="7056975" cy="3192651"/>
          </a:xfrm>
        </p:grpSpPr>
        <p:sp>
          <p:nvSpPr>
            <p:cNvPr id="17" name="Rounded Rectangle 16">
              <a:extLst>
                <a:ext uri="{FF2B5EF4-FFF2-40B4-BE49-F238E27FC236}">
                  <a16:creationId xmlns:a16="http://schemas.microsoft.com/office/drawing/2014/main" id="{EA5C3F7F-FFBD-414D-B6A2-EDBDFC6540A3}"/>
                </a:ext>
              </a:extLst>
            </p:cNvPr>
            <p:cNvSpPr/>
            <p:nvPr/>
          </p:nvSpPr>
          <p:spPr>
            <a:xfrm>
              <a:off x="583688" y="2867186"/>
              <a:ext cx="7056975" cy="3192651"/>
            </a:xfrm>
            <a:prstGeom prst="roundRect">
              <a:avLst>
                <a:gd name="adj" fmla="val 7371"/>
              </a:avLst>
            </a:prstGeom>
            <a:solidFill>
              <a:schemeClr val="tx1"/>
            </a:solidFill>
            <a:ln>
              <a:noFill/>
            </a:ln>
            <a:effectLst>
              <a:outerShdw blurRad="228600" dist="114300" dir="12900000" sx="103000" sy="103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ADC9A33-632F-4A43-A012-66E9FB54FE5C}"/>
                </a:ext>
              </a:extLst>
            </p:cNvPr>
            <p:cNvPicPr>
              <a:picLocks noChangeAspect="1"/>
            </p:cNvPicPr>
            <p:nvPr/>
          </p:nvPicPr>
          <p:blipFill>
            <a:blip r:embed="rId7"/>
            <a:stretch>
              <a:fillRect/>
            </a:stretch>
          </p:blipFill>
          <p:spPr>
            <a:xfrm>
              <a:off x="749515" y="2996367"/>
              <a:ext cx="6756400" cy="2933700"/>
            </a:xfrm>
            <a:prstGeom prst="rect">
              <a:avLst/>
            </a:prstGeom>
          </p:spPr>
        </p:pic>
      </p:grpSp>
    </p:spTree>
    <p:extLst>
      <p:ext uri="{BB962C8B-B14F-4D97-AF65-F5344CB8AC3E}">
        <p14:creationId xmlns:p14="http://schemas.microsoft.com/office/powerpoint/2010/main" val="238803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4E025A-C1A9-7E4D-A14F-55AA495FA0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2543"/>
          <a:stretch/>
        </p:blipFill>
        <p:spPr>
          <a:xfrm>
            <a:off x="0" y="0"/>
            <a:ext cx="12247493" cy="6857453"/>
          </a:xfrm>
          <a:prstGeom prst="rect">
            <a:avLst/>
          </a:prstGeom>
        </p:spPr>
      </p:pic>
      <p:sp>
        <p:nvSpPr>
          <p:cNvPr id="10" name="Rectangle 9">
            <a:extLst>
              <a:ext uri="{FF2B5EF4-FFF2-40B4-BE49-F238E27FC236}">
                <a16:creationId xmlns:a16="http://schemas.microsoft.com/office/drawing/2014/main" id="{BBF5C485-02C9-084B-B39E-1AD11F0B46F7}"/>
              </a:ext>
            </a:extLst>
          </p:cNvPr>
          <p:cNvSpPr/>
          <p:nvPr/>
        </p:nvSpPr>
        <p:spPr>
          <a:xfrm flipH="1">
            <a:off x="4860757" y="-547"/>
            <a:ext cx="7331242" cy="6858000"/>
          </a:xfrm>
          <a:prstGeom prst="rect">
            <a:avLst/>
          </a:prstGeom>
          <a:gradFill flip="none" rotWithShape="1">
            <a:gsLst>
              <a:gs pos="0">
                <a:schemeClr val="bg1">
                  <a:lumMod val="50000"/>
                  <a:alpha val="0"/>
                </a:schemeClr>
              </a:gs>
              <a:gs pos="77000">
                <a:schemeClr val="bg1">
                  <a:lumMod val="50000"/>
                </a:schemeClr>
              </a:gs>
            </a:gsLst>
            <a:lin ang="10800000" scaled="0"/>
            <a:tileRect/>
          </a:gra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ＭＳ Ｐゴシック" charset="0"/>
              <a:cs typeface="+mn-cs"/>
            </a:endParaRPr>
          </a:p>
        </p:txBody>
      </p:sp>
      <p:sp>
        <p:nvSpPr>
          <p:cNvPr id="5" name="Rectangle: Top Corners Rounded 2">
            <a:extLst>
              <a:ext uri="{FF2B5EF4-FFF2-40B4-BE49-F238E27FC236}">
                <a16:creationId xmlns:a16="http://schemas.microsoft.com/office/drawing/2014/main" id="{599B24C4-B2F8-7C40-BF61-B278457A51DD}"/>
              </a:ext>
            </a:extLst>
          </p:cNvPr>
          <p:cNvSpPr/>
          <p:nvPr/>
        </p:nvSpPr>
        <p:spPr>
          <a:xfrm rot="5400000" flipV="1">
            <a:off x="7756826" y="1701862"/>
            <a:ext cx="2481271" cy="6389073"/>
          </a:xfrm>
          <a:prstGeom prst="round2SameRect">
            <a:avLst>
              <a:gd name="adj1" fmla="val 50000"/>
              <a:gd name="adj2" fmla="val 0"/>
            </a:avLst>
          </a:prstGeom>
          <a:solidFill>
            <a:srgbClr val="0D274D">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a:solidFill>
                <a:srgbClr val="0D274D"/>
              </a:solidFill>
              <a:latin typeface="CiscoSansTT ExtraLight"/>
            </a:endParaRPr>
          </a:p>
        </p:txBody>
      </p:sp>
      <p:sp>
        <p:nvSpPr>
          <p:cNvPr id="6" name="Rectangle 5">
            <a:extLst>
              <a:ext uri="{FF2B5EF4-FFF2-40B4-BE49-F238E27FC236}">
                <a16:creationId xmlns:a16="http://schemas.microsoft.com/office/drawing/2014/main" id="{0A1BB45B-E25A-D94B-AC11-16CF4C0E1081}"/>
              </a:ext>
            </a:extLst>
          </p:cNvPr>
          <p:cNvSpPr/>
          <p:nvPr/>
        </p:nvSpPr>
        <p:spPr>
          <a:xfrm>
            <a:off x="5802927" y="4087738"/>
            <a:ext cx="6389073" cy="1846659"/>
          </a:xfrm>
          <a:prstGeom prst="rect">
            <a:avLst/>
          </a:prstGeom>
        </p:spPr>
        <p:txBody>
          <a:bodyPr wrap="square">
            <a:spAutoFit/>
          </a:bodyPr>
          <a:lstStyle/>
          <a:p>
            <a:pPr algn="ctr"/>
            <a:r>
              <a:rPr lang="en-IE" sz="6600" b="1">
                <a:latin typeface="CiscoSans Heavy" panose="020B0503020201020303" pitchFamily="34" charset="0"/>
              </a:rPr>
              <a:t>MILLIONS</a:t>
            </a:r>
            <a:endParaRPr lang="en-IE" sz="4800" b="1">
              <a:latin typeface="+mj-lt"/>
            </a:endParaRPr>
          </a:p>
          <a:p>
            <a:pPr algn="ctr"/>
            <a:r>
              <a:rPr lang="en-IE" sz="4800">
                <a:latin typeface="+mj-lt"/>
              </a:rPr>
              <a:t>of downloads</a:t>
            </a:r>
            <a:endParaRPr lang="en-US" sz="4800">
              <a:latin typeface="+mj-lt"/>
            </a:endParaRPr>
          </a:p>
        </p:txBody>
      </p:sp>
      <p:sp>
        <p:nvSpPr>
          <p:cNvPr id="7" name="Rectangle 6">
            <a:extLst>
              <a:ext uri="{FF2B5EF4-FFF2-40B4-BE49-F238E27FC236}">
                <a16:creationId xmlns:a16="http://schemas.microsoft.com/office/drawing/2014/main" id="{232CA9D2-4DF8-834D-8872-E8CE6DCAB06A}"/>
              </a:ext>
            </a:extLst>
          </p:cNvPr>
          <p:cNvSpPr/>
          <p:nvPr/>
        </p:nvSpPr>
        <p:spPr>
          <a:xfrm>
            <a:off x="463410" y="480372"/>
            <a:ext cx="12192000" cy="666336"/>
          </a:xfrm>
          <a:prstGeom prst="rect">
            <a:avLst/>
          </a:prstGeom>
        </p:spPr>
        <p:txBody>
          <a:bodyPr wrap="square">
            <a:spAutoFit/>
          </a:bodyPr>
          <a:lstStyle/>
          <a:p>
            <a:r>
              <a:rPr lang="en-IE" sz="3730">
                <a:latin typeface="+mj-lt"/>
              </a:rPr>
              <a:t>Meet face to face, wherever you are</a:t>
            </a:r>
          </a:p>
        </p:txBody>
      </p:sp>
      <p:pic>
        <p:nvPicPr>
          <p:cNvPr id="2" name="Picture 1">
            <a:extLst>
              <a:ext uri="{FF2B5EF4-FFF2-40B4-BE49-F238E27FC236}">
                <a16:creationId xmlns:a16="http://schemas.microsoft.com/office/drawing/2014/main" id="{785CAF1C-413C-0B4B-8E7D-5E841B43D0FB}"/>
              </a:ext>
            </a:extLst>
          </p:cNvPr>
          <p:cNvPicPr>
            <a:picLocks noChangeAspect="1"/>
          </p:cNvPicPr>
          <p:nvPr/>
        </p:nvPicPr>
        <p:blipFill>
          <a:blip r:embed="rId4"/>
          <a:stretch>
            <a:fillRect/>
          </a:stretch>
        </p:blipFill>
        <p:spPr>
          <a:xfrm>
            <a:off x="8997461" y="1550669"/>
            <a:ext cx="2420156" cy="1565034"/>
          </a:xfrm>
          <a:prstGeom prst="rect">
            <a:avLst/>
          </a:prstGeom>
        </p:spPr>
      </p:pic>
      <p:sp>
        <p:nvSpPr>
          <p:cNvPr id="4" name="Rectangle 3">
            <a:extLst>
              <a:ext uri="{FF2B5EF4-FFF2-40B4-BE49-F238E27FC236}">
                <a16:creationId xmlns:a16="http://schemas.microsoft.com/office/drawing/2014/main" id="{EC63B1D4-1969-BE4C-9A73-A101323E8684}"/>
              </a:ext>
            </a:extLst>
          </p:cNvPr>
          <p:cNvSpPr/>
          <p:nvPr/>
        </p:nvSpPr>
        <p:spPr>
          <a:xfrm>
            <a:off x="6606986" y="1733021"/>
            <a:ext cx="2097049" cy="1200329"/>
          </a:xfrm>
          <a:prstGeom prst="rect">
            <a:avLst/>
          </a:prstGeom>
        </p:spPr>
        <p:txBody>
          <a:bodyPr wrap="none">
            <a:spAutoFit/>
          </a:bodyPr>
          <a:lstStyle/>
          <a:p>
            <a:r>
              <a:rPr lang="en-US" sz="4400"/>
              <a:t>☆☆☆☆</a:t>
            </a:r>
          </a:p>
          <a:p>
            <a:r>
              <a:rPr lang="en-US" sz="2800"/>
              <a:t>Top Ratings</a:t>
            </a:r>
          </a:p>
        </p:txBody>
      </p:sp>
    </p:spTree>
    <p:extLst>
      <p:ext uri="{BB962C8B-B14F-4D97-AF65-F5344CB8AC3E}">
        <p14:creationId xmlns:p14="http://schemas.microsoft.com/office/powerpoint/2010/main" val="72899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screen shot of a computer monitor sitting on top of a computer&#10;&#10;Description automatically generated">
            <a:extLst>
              <a:ext uri="{FF2B5EF4-FFF2-40B4-BE49-F238E27FC236}">
                <a16:creationId xmlns:a16="http://schemas.microsoft.com/office/drawing/2014/main" id="{D8E26DFD-B059-4440-9B82-A1DD61771A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0471" y="3047908"/>
            <a:ext cx="3911060" cy="2720853"/>
          </a:xfrm>
          <a:prstGeom prst="rect">
            <a:avLst/>
          </a:prstGeom>
        </p:spPr>
      </p:pic>
      <p:pic>
        <p:nvPicPr>
          <p:cNvPr id="62" name="Picture 61" descr="A screen shot of a computer monitor sitting on top of a computer&#10;&#10;Description automatically generated">
            <a:extLst>
              <a:ext uri="{FF2B5EF4-FFF2-40B4-BE49-F238E27FC236}">
                <a16:creationId xmlns:a16="http://schemas.microsoft.com/office/drawing/2014/main" id="{6D9B3CEB-626F-DA47-82F0-00F7C7157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1279" y="3047908"/>
            <a:ext cx="3911060" cy="2720853"/>
          </a:xfrm>
          <a:prstGeom prst="rect">
            <a:avLst/>
          </a:prstGeom>
        </p:spPr>
      </p:pic>
      <p:sp>
        <p:nvSpPr>
          <p:cNvPr id="2" name="Title 1">
            <a:extLst>
              <a:ext uri="{FF2B5EF4-FFF2-40B4-BE49-F238E27FC236}">
                <a16:creationId xmlns:a16="http://schemas.microsoft.com/office/drawing/2014/main" id="{D04F7B94-BAE5-40B5-889C-090E51B01668}"/>
              </a:ext>
            </a:extLst>
          </p:cNvPr>
          <p:cNvSpPr>
            <a:spLocks noGrp="1"/>
          </p:cNvSpPr>
          <p:nvPr>
            <p:ph type="title"/>
          </p:nvPr>
        </p:nvSpPr>
        <p:spPr/>
        <p:txBody>
          <a:bodyPr/>
          <a:lstStyle/>
          <a:p>
            <a:pPr algn="ctr"/>
            <a:r>
              <a:rPr lang="en-US"/>
              <a:t>Accelerated workflow with AI-enabled meetings</a:t>
            </a:r>
            <a:endParaRPr lang="en-US">
              <a:solidFill>
                <a:schemeClr val="tx1"/>
              </a:solidFill>
            </a:endParaRPr>
          </a:p>
        </p:txBody>
      </p:sp>
      <p:pic>
        <p:nvPicPr>
          <p:cNvPr id="21" name="Picture 20">
            <a:extLst>
              <a:ext uri="{FF2B5EF4-FFF2-40B4-BE49-F238E27FC236}">
                <a16:creationId xmlns:a16="http://schemas.microsoft.com/office/drawing/2014/main" id="{52ABF06A-145D-4FAA-8914-919D2E6EFD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21837" y="3416992"/>
            <a:ext cx="2535881" cy="1894285"/>
          </a:xfrm>
          <a:prstGeom prst="roundRect">
            <a:avLst>
              <a:gd name="adj" fmla="val 2913"/>
            </a:avLst>
          </a:prstGeom>
          <a:noFill/>
        </p:spPr>
      </p:pic>
      <p:sp>
        <p:nvSpPr>
          <p:cNvPr id="28" name="!!ProcessConnector">
            <a:extLst>
              <a:ext uri="{FF2B5EF4-FFF2-40B4-BE49-F238E27FC236}">
                <a16:creationId xmlns:a16="http://schemas.microsoft.com/office/drawing/2014/main" id="{8306C947-DDC8-4DFE-B2F2-4B87D26C26B6}"/>
              </a:ext>
            </a:extLst>
          </p:cNvPr>
          <p:cNvSpPr/>
          <p:nvPr/>
        </p:nvSpPr>
        <p:spPr>
          <a:xfrm>
            <a:off x="1" y="1995463"/>
            <a:ext cx="12191999" cy="537595"/>
          </a:xfrm>
          <a:custGeom>
            <a:avLst/>
            <a:gdLst>
              <a:gd name="connsiteX0" fmla="*/ 0 w 8199064"/>
              <a:gd name="connsiteY0" fmla="*/ 982182 h 977974"/>
              <a:gd name="connsiteX1" fmla="*/ 1171750 w 8199064"/>
              <a:gd name="connsiteY1" fmla="*/ 0 h 977974"/>
              <a:gd name="connsiteX2" fmla="*/ 2343500 w 8199064"/>
              <a:gd name="connsiteY2" fmla="*/ 982182 h 977974"/>
              <a:gd name="connsiteX3" fmla="*/ 3515135 w 8199064"/>
              <a:gd name="connsiteY3" fmla="*/ 0 h 977974"/>
              <a:gd name="connsiteX4" fmla="*/ 4686829 w 8199064"/>
              <a:gd name="connsiteY4" fmla="*/ 982182 h 977974"/>
              <a:gd name="connsiteX5" fmla="*/ 5858521 w 8199064"/>
              <a:gd name="connsiteY5" fmla="*/ 0 h 977974"/>
              <a:gd name="connsiteX6" fmla="*/ 7030271 w 8199064"/>
              <a:gd name="connsiteY6" fmla="*/ 982182 h 977974"/>
              <a:gd name="connsiteX7" fmla="*/ 8201964 w 8199064"/>
              <a:gd name="connsiteY7" fmla="*/ 0 h 97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9064" h="977974">
                <a:moveTo>
                  <a:pt x="0" y="982182"/>
                </a:moveTo>
                <a:cubicBezTo>
                  <a:pt x="585875" y="982182"/>
                  <a:pt x="585875" y="0"/>
                  <a:pt x="1171750" y="0"/>
                </a:cubicBezTo>
                <a:cubicBezTo>
                  <a:pt x="1757625" y="0"/>
                  <a:pt x="1757625" y="982182"/>
                  <a:pt x="2343500" y="982182"/>
                </a:cubicBezTo>
                <a:cubicBezTo>
                  <a:pt x="2929318" y="982182"/>
                  <a:pt x="2929318" y="0"/>
                  <a:pt x="3515135" y="0"/>
                </a:cubicBezTo>
                <a:cubicBezTo>
                  <a:pt x="4101011" y="0"/>
                  <a:pt x="4101011" y="982182"/>
                  <a:pt x="4686829" y="982182"/>
                </a:cubicBezTo>
                <a:cubicBezTo>
                  <a:pt x="5272704" y="982182"/>
                  <a:pt x="5272704" y="0"/>
                  <a:pt x="5858521" y="0"/>
                </a:cubicBezTo>
                <a:cubicBezTo>
                  <a:pt x="6444397" y="0"/>
                  <a:pt x="6444397" y="982182"/>
                  <a:pt x="7030271" y="982182"/>
                </a:cubicBezTo>
                <a:cubicBezTo>
                  <a:pt x="7616146" y="982182"/>
                  <a:pt x="7616146" y="0"/>
                  <a:pt x="8201964" y="0"/>
                </a:cubicBezTo>
              </a:path>
            </a:pathLst>
          </a:custGeom>
          <a:noFill/>
          <a:ln w="41275" cap="rnd">
            <a:solidFill>
              <a:schemeClr val="tx1">
                <a:lumMod val="10000"/>
                <a:lumOff val="90000"/>
              </a:schemeClr>
            </a:solidFill>
            <a:prstDash val="solid"/>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de-DE" sz="2667">
              <a:solidFill>
                <a:schemeClr val="bg2"/>
              </a:solidFill>
              <a:cs typeface="CiscoSansTT" panose="020B0503020201020303" pitchFamily="34" charset="0"/>
            </a:endParaRPr>
          </a:p>
        </p:txBody>
      </p:sp>
      <p:pic>
        <p:nvPicPr>
          <p:cNvPr id="47" name="Picture 46" descr="A screenshot of a cell phone&#10;&#10;Description generated with very high confidence">
            <a:extLst>
              <a:ext uri="{FF2B5EF4-FFF2-40B4-BE49-F238E27FC236}">
                <a16:creationId xmlns:a16="http://schemas.microsoft.com/office/drawing/2014/main" id="{1CD38CAA-48B6-47C5-BE8A-C5B4BBCAEF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72144" y="3421914"/>
            <a:ext cx="2541389" cy="1884441"/>
          </a:xfrm>
          <a:prstGeom prst="roundRect">
            <a:avLst>
              <a:gd name="adj" fmla="val 2913"/>
            </a:avLst>
          </a:prstGeom>
          <a:noFill/>
        </p:spPr>
      </p:pic>
      <p:sp>
        <p:nvSpPr>
          <p:cNvPr id="10" name="Oval 9">
            <a:extLst>
              <a:ext uri="{FF2B5EF4-FFF2-40B4-BE49-F238E27FC236}">
                <a16:creationId xmlns:a16="http://schemas.microsoft.com/office/drawing/2014/main" id="{62EB4B06-D364-5842-95BB-863624721BD2}"/>
              </a:ext>
            </a:extLst>
          </p:cNvPr>
          <p:cNvSpPr>
            <a:spLocks noChangeAspect="1"/>
          </p:cNvSpPr>
          <p:nvPr/>
        </p:nvSpPr>
        <p:spPr>
          <a:xfrm>
            <a:off x="552803" y="1481213"/>
            <a:ext cx="1566695" cy="1566695"/>
          </a:xfrm>
          <a:prstGeom prst="ellipse">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lnSpc>
                <a:spcPct val="90000"/>
              </a:lnSpc>
            </a:pPr>
            <a:r>
              <a:rPr lang="en-US" sz="1867" b="1" spc="-53">
                <a:solidFill>
                  <a:srgbClr val="FFFFFF"/>
                </a:solidFill>
                <a:ea typeface="ＭＳ Ｐゴシック" charset="0"/>
                <a:cs typeface="CiscoSansTT" panose="020B0503020201020303" pitchFamily="34" charset="0"/>
              </a:rPr>
              <a:t>Consistent</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visual</a:t>
            </a:r>
          </a:p>
          <a:p>
            <a:pPr lvl="0" algn="ctr">
              <a:lnSpc>
                <a:spcPct val="90000"/>
              </a:lnSpc>
            </a:pPr>
            <a:r>
              <a:rPr lang="en-US" sz="1867" b="1" spc="-53">
                <a:solidFill>
                  <a:srgbClr val="FFFFFF"/>
                </a:solidFill>
                <a:ea typeface="ＭＳ Ｐゴシック" charset="0"/>
                <a:cs typeface="CiscoSansTT" panose="020B0503020201020303" pitchFamily="34" charset="0"/>
              </a:rPr>
              <a:t>experience</a:t>
            </a:r>
          </a:p>
        </p:txBody>
      </p:sp>
      <p:sp>
        <p:nvSpPr>
          <p:cNvPr id="49" name="Oval 48">
            <a:extLst>
              <a:ext uri="{FF2B5EF4-FFF2-40B4-BE49-F238E27FC236}">
                <a16:creationId xmlns:a16="http://schemas.microsoft.com/office/drawing/2014/main" id="{FC356AB0-8449-A849-BFDA-63FCA29EB679}"/>
              </a:ext>
            </a:extLst>
          </p:cNvPr>
          <p:cNvSpPr>
            <a:spLocks noChangeAspect="1"/>
          </p:cNvSpPr>
          <p:nvPr/>
        </p:nvSpPr>
        <p:spPr>
          <a:xfrm>
            <a:off x="2961755" y="1654253"/>
            <a:ext cx="1566695" cy="1566695"/>
          </a:xfrm>
          <a:prstGeom prst="ellipse">
            <a:avLst/>
          </a:prstGeom>
          <a:solidFill>
            <a:schemeClr val="accent5"/>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lnSpc>
                <a:spcPct val="90000"/>
              </a:lnSpc>
            </a:pPr>
            <a:r>
              <a:rPr lang="en-US" sz="1867" b="1" spc="-53">
                <a:solidFill>
                  <a:srgbClr val="FFFFFF"/>
                </a:solidFill>
                <a:ea typeface="ＭＳ Ｐゴシック" charset="0"/>
                <a:cs typeface="CiscoSansTT" panose="020B0503020201020303" pitchFamily="34" charset="0"/>
              </a:rPr>
              <a:t>Support</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deeper</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engagement</a:t>
            </a:r>
          </a:p>
          <a:p>
            <a:pPr lvl="0" algn="ctr">
              <a:lnSpc>
                <a:spcPct val="90000"/>
              </a:lnSpc>
            </a:pPr>
            <a:r>
              <a:rPr lang="en-US" sz="1867" b="1" spc="-53">
                <a:solidFill>
                  <a:srgbClr val="FFFFFF"/>
                </a:solidFill>
                <a:ea typeface="ＭＳ Ｐゴシック" charset="0"/>
                <a:cs typeface="CiscoSansTT" panose="020B0503020201020303" pitchFamily="34" charset="0"/>
              </a:rPr>
              <a:t>&amp; focus</a:t>
            </a:r>
          </a:p>
        </p:txBody>
      </p:sp>
      <p:sp>
        <p:nvSpPr>
          <p:cNvPr id="52" name="Oval 51">
            <a:extLst>
              <a:ext uri="{FF2B5EF4-FFF2-40B4-BE49-F238E27FC236}">
                <a16:creationId xmlns:a16="http://schemas.microsoft.com/office/drawing/2014/main" id="{BCBF2C88-FF24-5044-BE4B-667F803BA3CE}"/>
              </a:ext>
            </a:extLst>
          </p:cNvPr>
          <p:cNvSpPr>
            <a:spLocks noChangeAspect="1"/>
          </p:cNvSpPr>
          <p:nvPr/>
        </p:nvSpPr>
        <p:spPr>
          <a:xfrm>
            <a:off x="5370707" y="1593038"/>
            <a:ext cx="1566695" cy="1566695"/>
          </a:xfrm>
          <a:prstGeom prst="ellipse">
            <a:avLst/>
          </a:prstGeom>
          <a:solidFill>
            <a:schemeClr val="accent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lnSpc>
                <a:spcPct val="90000"/>
              </a:lnSpc>
            </a:pPr>
            <a:r>
              <a:rPr lang="en-US" sz="1867" b="1" spc="-53">
                <a:solidFill>
                  <a:srgbClr val="FFFFFF"/>
                </a:solidFill>
                <a:ea typeface="ＭＳ Ｐゴシック" charset="0"/>
                <a:cs typeface="CiscoSansTT" panose="020B0503020201020303" pitchFamily="34" charset="0"/>
              </a:rPr>
              <a:t>Great ideas,</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action items</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not lost</a:t>
            </a:r>
          </a:p>
        </p:txBody>
      </p:sp>
      <p:sp>
        <p:nvSpPr>
          <p:cNvPr id="55" name="Oval 54">
            <a:extLst>
              <a:ext uri="{FF2B5EF4-FFF2-40B4-BE49-F238E27FC236}">
                <a16:creationId xmlns:a16="http://schemas.microsoft.com/office/drawing/2014/main" id="{38235844-4102-F649-A872-DBC2BBB55075}"/>
              </a:ext>
            </a:extLst>
          </p:cNvPr>
          <p:cNvSpPr>
            <a:spLocks noChangeAspect="1"/>
          </p:cNvSpPr>
          <p:nvPr/>
        </p:nvSpPr>
        <p:spPr>
          <a:xfrm>
            <a:off x="7779659" y="1410326"/>
            <a:ext cx="1566695" cy="1566695"/>
          </a:xfrm>
          <a:prstGeom prst="ellipse">
            <a:avLst/>
          </a:prstGeom>
          <a:solidFill>
            <a:schemeClr val="accent6"/>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lnSpc>
                <a:spcPct val="90000"/>
              </a:lnSpc>
            </a:pPr>
            <a:r>
              <a:rPr lang="en-US" sz="1867" b="1" spc="-53">
                <a:solidFill>
                  <a:srgbClr val="FFFFFF"/>
                </a:solidFill>
                <a:ea typeface="ＭＳ Ｐゴシック" charset="0"/>
                <a:cs typeface="CiscoSansTT" panose="020B0503020201020303" pitchFamily="34" charset="0"/>
              </a:rPr>
              <a:t>Accelerate</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follow-up,</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productivity</a:t>
            </a:r>
          </a:p>
        </p:txBody>
      </p:sp>
      <p:sp>
        <p:nvSpPr>
          <p:cNvPr id="58" name="Oval 57">
            <a:extLst>
              <a:ext uri="{FF2B5EF4-FFF2-40B4-BE49-F238E27FC236}">
                <a16:creationId xmlns:a16="http://schemas.microsoft.com/office/drawing/2014/main" id="{F62EFAD9-7F1A-7D4F-A4AC-D361F954EE32}"/>
              </a:ext>
            </a:extLst>
          </p:cNvPr>
          <p:cNvSpPr>
            <a:spLocks noChangeAspect="1"/>
          </p:cNvSpPr>
          <p:nvPr/>
        </p:nvSpPr>
        <p:spPr>
          <a:xfrm>
            <a:off x="10188613" y="1584867"/>
            <a:ext cx="1566695" cy="1566695"/>
          </a:xfrm>
          <a:prstGeom prst="ellipse">
            <a:avLst/>
          </a:prstGeom>
          <a:solidFill>
            <a:schemeClr val="accent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lnSpc>
                <a:spcPct val="90000"/>
              </a:lnSpc>
            </a:pPr>
            <a:r>
              <a:rPr lang="en-US" sz="1867" b="1" spc="-53">
                <a:solidFill>
                  <a:srgbClr val="FFFFFF"/>
                </a:solidFill>
                <a:ea typeface="ＭＳ Ｐゴシック" charset="0"/>
                <a:cs typeface="CiscoSansTT" panose="020B0503020201020303" pitchFamily="34" charset="0"/>
              </a:rPr>
              <a:t>Multiply the</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value of every</a:t>
            </a:r>
            <a:br>
              <a:rPr lang="en-US" sz="1867" b="1" spc="-53">
                <a:solidFill>
                  <a:srgbClr val="FFFFFF"/>
                </a:solidFill>
                <a:ea typeface="ＭＳ Ｐゴシック" charset="0"/>
                <a:cs typeface="CiscoSansTT" panose="020B0503020201020303" pitchFamily="34" charset="0"/>
              </a:rPr>
            </a:br>
            <a:r>
              <a:rPr lang="en-US" sz="1867" b="1" spc="-53">
                <a:solidFill>
                  <a:srgbClr val="FFFFFF"/>
                </a:solidFill>
                <a:ea typeface="ＭＳ Ｐゴシック" charset="0"/>
                <a:cs typeface="CiscoSansTT" panose="020B0503020201020303" pitchFamily="34" charset="0"/>
              </a:rPr>
              <a:t>interaction </a:t>
            </a:r>
          </a:p>
        </p:txBody>
      </p:sp>
      <p:grpSp>
        <p:nvGrpSpPr>
          <p:cNvPr id="22" name="Group 21">
            <a:extLst>
              <a:ext uri="{FF2B5EF4-FFF2-40B4-BE49-F238E27FC236}">
                <a16:creationId xmlns:a16="http://schemas.microsoft.com/office/drawing/2014/main" id="{D772515B-CAA9-4BA5-B151-352347053C04}"/>
              </a:ext>
            </a:extLst>
          </p:cNvPr>
          <p:cNvGrpSpPr/>
          <p:nvPr/>
        </p:nvGrpSpPr>
        <p:grpSpPr>
          <a:xfrm>
            <a:off x="1297278" y="3416992"/>
            <a:ext cx="2533916" cy="1894285"/>
            <a:chOff x="6203408" y="2960784"/>
            <a:chExt cx="5084119" cy="3306384"/>
          </a:xfrm>
        </p:grpSpPr>
        <p:pic>
          <p:nvPicPr>
            <p:cNvPr id="23" name="Picture 12">
              <a:extLst>
                <a:ext uri="{FF2B5EF4-FFF2-40B4-BE49-F238E27FC236}">
                  <a16:creationId xmlns:a16="http://schemas.microsoft.com/office/drawing/2014/main" id="{56AC86E6-5108-443B-8FD2-0E86BBC7FDA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3408" y="2960784"/>
              <a:ext cx="5084119" cy="3306384"/>
            </a:xfrm>
            <a:prstGeom prst="roundRect">
              <a:avLst>
                <a:gd name="adj" fmla="val 2913"/>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55CEB972-8D3E-482C-B4F2-143A19B1200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41249" y="3398993"/>
              <a:ext cx="3608434" cy="14730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245A367-3F83-4020-8BEB-98926E416D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12197" y="3191509"/>
              <a:ext cx="1275330" cy="977354"/>
            </a:xfrm>
            <a:prstGeom prst="rect">
              <a:avLst/>
            </a:prstGeom>
          </p:spPr>
        </p:pic>
      </p:grpSp>
      <p:sp>
        <p:nvSpPr>
          <p:cNvPr id="16" name="Rounded Rectangle 15">
            <a:extLst>
              <a:ext uri="{FF2B5EF4-FFF2-40B4-BE49-F238E27FC236}">
                <a16:creationId xmlns:a16="http://schemas.microsoft.com/office/drawing/2014/main" id="{A777EA47-0A45-E747-B225-F4278068DF02}"/>
              </a:ext>
            </a:extLst>
          </p:cNvPr>
          <p:cNvSpPr/>
          <p:nvPr/>
        </p:nvSpPr>
        <p:spPr>
          <a:xfrm>
            <a:off x="1505555" y="5519704"/>
            <a:ext cx="2117360" cy="314601"/>
          </a:xfrm>
          <a:prstGeom prst="roundRect">
            <a:avLst>
              <a:gd name="adj" fmla="val 4558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Before the meeting </a:t>
            </a:r>
          </a:p>
        </p:txBody>
      </p:sp>
      <p:sp>
        <p:nvSpPr>
          <p:cNvPr id="63" name="Rounded Rectangle 62">
            <a:extLst>
              <a:ext uri="{FF2B5EF4-FFF2-40B4-BE49-F238E27FC236}">
                <a16:creationId xmlns:a16="http://schemas.microsoft.com/office/drawing/2014/main" id="{81B8222E-0B55-9542-B943-C265C55719BB}"/>
              </a:ext>
            </a:extLst>
          </p:cNvPr>
          <p:cNvSpPr/>
          <p:nvPr/>
        </p:nvSpPr>
        <p:spPr>
          <a:xfrm>
            <a:off x="5031096" y="5519704"/>
            <a:ext cx="2117360" cy="314601"/>
          </a:xfrm>
          <a:prstGeom prst="roundRect">
            <a:avLst>
              <a:gd name="adj" fmla="val 4558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During the meeting </a:t>
            </a:r>
          </a:p>
        </p:txBody>
      </p:sp>
      <p:sp>
        <p:nvSpPr>
          <p:cNvPr id="64" name="Rounded Rectangle 63">
            <a:extLst>
              <a:ext uri="{FF2B5EF4-FFF2-40B4-BE49-F238E27FC236}">
                <a16:creationId xmlns:a16="http://schemas.microsoft.com/office/drawing/2014/main" id="{568BEF51-50F3-DA41-AE89-D38D6BD718A6}"/>
              </a:ext>
            </a:extLst>
          </p:cNvPr>
          <p:cNvSpPr/>
          <p:nvPr/>
        </p:nvSpPr>
        <p:spPr>
          <a:xfrm>
            <a:off x="8594353" y="5513549"/>
            <a:ext cx="2117360" cy="314601"/>
          </a:xfrm>
          <a:prstGeom prst="roundRect">
            <a:avLst>
              <a:gd name="adj" fmla="val 45588"/>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After the meeting </a:t>
            </a:r>
          </a:p>
        </p:txBody>
      </p:sp>
    </p:spTree>
    <p:extLst>
      <p:ext uri="{BB962C8B-B14F-4D97-AF65-F5344CB8AC3E}">
        <p14:creationId xmlns:p14="http://schemas.microsoft.com/office/powerpoint/2010/main" val="350406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A2C5-195F-AF4E-BBE7-8E72EAF57A67}"/>
              </a:ext>
            </a:extLst>
          </p:cNvPr>
          <p:cNvSpPr>
            <a:spLocks noGrp="1"/>
          </p:cNvSpPr>
          <p:nvPr>
            <p:ph type="title"/>
          </p:nvPr>
        </p:nvSpPr>
        <p:spPr>
          <a:xfrm>
            <a:off x="583688" y="455085"/>
            <a:ext cx="7599417" cy="975783"/>
          </a:xfrm>
        </p:spPr>
        <p:txBody>
          <a:bodyPr/>
          <a:lstStyle/>
          <a:p>
            <a:r>
              <a:rPr lang="en-US"/>
              <a:t>Real-time transcription and action items via In-Meeting Assistant </a:t>
            </a:r>
          </a:p>
        </p:txBody>
      </p:sp>
      <p:pic>
        <p:nvPicPr>
          <p:cNvPr id="5" name="Picture 4">
            <a:extLst>
              <a:ext uri="{FF2B5EF4-FFF2-40B4-BE49-F238E27FC236}">
                <a16:creationId xmlns:a16="http://schemas.microsoft.com/office/drawing/2014/main" id="{B06D38BE-C549-7C4E-B9C3-A3B8F140B65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567710" y="2002689"/>
            <a:ext cx="5800497" cy="3625311"/>
          </a:xfrm>
          <a:prstGeom prst="rect">
            <a:avLst/>
          </a:prstGeom>
          <a:ln>
            <a:solidFill>
              <a:schemeClr val="bg2">
                <a:lumMod val="75000"/>
              </a:schemeClr>
            </a:solidFill>
          </a:ln>
        </p:spPr>
      </p:pic>
      <p:pic>
        <p:nvPicPr>
          <p:cNvPr id="6" name="Picture 5">
            <a:extLst>
              <a:ext uri="{FF2B5EF4-FFF2-40B4-BE49-F238E27FC236}">
                <a16:creationId xmlns:a16="http://schemas.microsoft.com/office/drawing/2014/main" id="{750C2CA0-12D8-4A4F-8D71-54F38E1D9B9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34977" y="942976"/>
            <a:ext cx="2642074" cy="4389167"/>
          </a:xfrm>
          <a:prstGeom prst="rect">
            <a:avLst/>
          </a:prstGeom>
          <a:ln>
            <a:noFill/>
          </a:ln>
          <a:effectLst>
            <a:outerShdw blurRad="292100" dist="139700" dir="2700000" algn="tl" rotWithShape="0">
              <a:srgbClr val="333333">
                <a:alpha val="65000"/>
              </a:srgbClr>
            </a:outerShdw>
          </a:effectLst>
        </p:spPr>
      </p:pic>
      <p:sp>
        <p:nvSpPr>
          <p:cNvPr id="3" name="Trapezoid 2">
            <a:extLst>
              <a:ext uri="{FF2B5EF4-FFF2-40B4-BE49-F238E27FC236}">
                <a16:creationId xmlns:a16="http://schemas.microsoft.com/office/drawing/2014/main" id="{795899D5-9D21-0C49-98FC-A8DE42C5F880}"/>
              </a:ext>
            </a:extLst>
          </p:cNvPr>
          <p:cNvSpPr/>
          <p:nvPr/>
        </p:nvSpPr>
        <p:spPr>
          <a:xfrm rot="16200000">
            <a:off x="6386994" y="2765599"/>
            <a:ext cx="4210131" cy="743919"/>
          </a:xfrm>
          <a:prstGeom prst="trapezoid">
            <a:avLst>
              <a:gd name="adj" fmla="val 272615"/>
            </a:avLst>
          </a:prstGeom>
          <a:gradFill>
            <a:gsLst>
              <a:gs pos="0">
                <a:schemeClr val="tx2"/>
              </a:gs>
              <a:gs pos="98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04B20602-72E6-114C-8DD7-4EFBE404280D}"/>
              </a:ext>
            </a:extLst>
          </p:cNvPr>
          <p:cNvSpPr/>
          <p:nvPr/>
        </p:nvSpPr>
        <p:spPr>
          <a:xfrm rot="9340203">
            <a:off x="1208343" y="3929717"/>
            <a:ext cx="2851232" cy="1988122"/>
          </a:xfrm>
          <a:custGeom>
            <a:avLst/>
            <a:gdLst>
              <a:gd name="connsiteX0" fmla="*/ 0 w 3366444"/>
              <a:gd name="connsiteY0" fmla="*/ 1837877 h 1837877"/>
              <a:gd name="connsiteX1" fmla="*/ 1683222 w 3366444"/>
              <a:gd name="connsiteY1" fmla="*/ 0 h 1837877"/>
              <a:gd name="connsiteX2" fmla="*/ 1683222 w 3366444"/>
              <a:gd name="connsiteY2" fmla="*/ 0 h 1837877"/>
              <a:gd name="connsiteX3" fmla="*/ 3366444 w 3366444"/>
              <a:gd name="connsiteY3" fmla="*/ 1837877 h 1837877"/>
              <a:gd name="connsiteX4" fmla="*/ 0 w 3366444"/>
              <a:gd name="connsiteY4" fmla="*/ 1837877 h 1837877"/>
              <a:gd name="connsiteX0" fmla="*/ 0 w 4146074"/>
              <a:gd name="connsiteY0" fmla="*/ 1837877 h 1837877"/>
              <a:gd name="connsiteX1" fmla="*/ 1683222 w 4146074"/>
              <a:gd name="connsiteY1" fmla="*/ 0 h 1837877"/>
              <a:gd name="connsiteX2" fmla="*/ 1683222 w 4146074"/>
              <a:gd name="connsiteY2" fmla="*/ 0 h 1837877"/>
              <a:gd name="connsiteX3" fmla="*/ 4146074 w 4146074"/>
              <a:gd name="connsiteY3" fmla="*/ 1754069 h 1837877"/>
              <a:gd name="connsiteX4" fmla="*/ 0 w 4146074"/>
              <a:gd name="connsiteY4" fmla="*/ 1837877 h 1837877"/>
              <a:gd name="connsiteX0" fmla="*/ 0 w 2906986"/>
              <a:gd name="connsiteY0" fmla="*/ 609233 h 1754069"/>
              <a:gd name="connsiteX1" fmla="*/ 444134 w 2906986"/>
              <a:gd name="connsiteY1" fmla="*/ 0 h 1754069"/>
              <a:gd name="connsiteX2" fmla="*/ 444134 w 2906986"/>
              <a:gd name="connsiteY2" fmla="*/ 0 h 1754069"/>
              <a:gd name="connsiteX3" fmla="*/ 2906986 w 2906986"/>
              <a:gd name="connsiteY3" fmla="*/ 1754069 h 1754069"/>
              <a:gd name="connsiteX4" fmla="*/ 0 w 2906986"/>
              <a:gd name="connsiteY4" fmla="*/ 609233 h 1754069"/>
              <a:gd name="connsiteX0" fmla="*/ 0 w 2885147"/>
              <a:gd name="connsiteY0" fmla="*/ 609233 h 1802371"/>
              <a:gd name="connsiteX1" fmla="*/ 444134 w 2885147"/>
              <a:gd name="connsiteY1" fmla="*/ 0 h 1802371"/>
              <a:gd name="connsiteX2" fmla="*/ 444134 w 2885147"/>
              <a:gd name="connsiteY2" fmla="*/ 0 h 1802371"/>
              <a:gd name="connsiteX3" fmla="*/ 2885147 w 2885147"/>
              <a:gd name="connsiteY3" fmla="*/ 1802371 h 1802371"/>
              <a:gd name="connsiteX4" fmla="*/ 0 w 2885147"/>
              <a:gd name="connsiteY4" fmla="*/ 609233 h 1802371"/>
              <a:gd name="connsiteX0" fmla="*/ 0 w 2819311"/>
              <a:gd name="connsiteY0" fmla="*/ 624457 h 1802371"/>
              <a:gd name="connsiteX1" fmla="*/ 378298 w 2819311"/>
              <a:gd name="connsiteY1" fmla="*/ 0 h 1802371"/>
              <a:gd name="connsiteX2" fmla="*/ 378298 w 2819311"/>
              <a:gd name="connsiteY2" fmla="*/ 0 h 1802371"/>
              <a:gd name="connsiteX3" fmla="*/ 2819311 w 2819311"/>
              <a:gd name="connsiteY3" fmla="*/ 1802371 h 1802371"/>
              <a:gd name="connsiteX4" fmla="*/ 0 w 2819311"/>
              <a:gd name="connsiteY4" fmla="*/ 624457 h 1802371"/>
              <a:gd name="connsiteX0" fmla="*/ 0 w 2506510"/>
              <a:gd name="connsiteY0" fmla="*/ 736801 h 1802371"/>
              <a:gd name="connsiteX1" fmla="*/ 65497 w 2506510"/>
              <a:gd name="connsiteY1" fmla="*/ 0 h 1802371"/>
              <a:gd name="connsiteX2" fmla="*/ 65497 w 2506510"/>
              <a:gd name="connsiteY2" fmla="*/ 0 h 1802371"/>
              <a:gd name="connsiteX3" fmla="*/ 2506510 w 2506510"/>
              <a:gd name="connsiteY3" fmla="*/ 1802371 h 1802371"/>
              <a:gd name="connsiteX4" fmla="*/ 0 w 2506510"/>
              <a:gd name="connsiteY4" fmla="*/ 736801 h 1802371"/>
              <a:gd name="connsiteX0" fmla="*/ 0 w 2851232"/>
              <a:gd name="connsiteY0" fmla="*/ 736801 h 1972780"/>
              <a:gd name="connsiteX1" fmla="*/ 65497 w 2851232"/>
              <a:gd name="connsiteY1" fmla="*/ 0 h 1972780"/>
              <a:gd name="connsiteX2" fmla="*/ 65497 w 2851232"/>
              <a:gd name="connsiteY2" fmla="*/ 0 h 1972780"/>
              <a:gd name="connsiteX3" fmla="*/ 2851232 w 2851232"/>
              <a:gd name="connsiteY3" fmla="*/ 1972780 h 1972780"/>
              <a:gd name="connsiteX4" fmla="*/ 0 w 2851232"/>
              <a:gd name="connsiteY4" fmla="*/ 736801 h 1972780"/>
              <a:gd name="connsiteX0" fmla="*/ 0 w 2851232"/>
              <a:gd name="connsiteY0" fmla="*/ 752143 h 1988122"/>
              <a:gd name="connsiteX1" fmla="*/ 65497 w 2851232"/>
              <a:gd name="connsiteY1" fmla="*/ 15342 h 1988122"/>
              <a:gd name="connsiteX2" fmla="*/ 610556 w 2851232"/>
              <a:gd name="connsiteY2" fmla="*/ 0 h 1988122"/>
              <a:gd name="connsiteX3" fmla="*/ 2851232 w 2851232"/>
              <a:gd name="connsiteY3" fmla="*/ 1988122 h 1988122"/>
              <a:gd name="connsiteX4" fmla="*/ 0 w 2851232"/>
              <a:gd name="connsiteY4" fmla="*/ 752143 h 1988122"/>
              <a:gd name="connsiteX0" fmla="*/ 0 w 2851232"/>
              <a:gd name="connsiteY0" fmla="*/ 752143 h 1988122"/>
              <a:gd name="connsiteX1" fmla="*/ 315092 w 2851232"/>
              <a:gd name="connsiteY1" fmla="*/ 331809 h 1988122"/>
              <a:gd name="connsiteX2" fmla="*/ 610556 w 2851232"/>
              <a:gd name="connsiteY2" fmla="*/ 0 h 1988122"/>
              <a:gd name="connsiteX3" fmla="*/ 2851232 w 2851232"/>
              <a:gd name="connsiteY3" fmla="*/ 1988122 h 1988122"/>
              <a:gd name="connsiteX4" fmla="*/ 0 w 2851232"/>
              <a:gd name="connsiteY4" fmla="*/ 752143 h 198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232" h="1988122">
                <a:moveTo>
                  <a:pt x="0" y="752143"/>
                </a:moveTo>
                <a:lnTo>
                  <a:pt x="315092" y="331809"/>
                </a:lnTo>
                <a:lnTo>
                  <a:pt x="610556" y="0"/>
                </a:lnTo>
                <a:lnTo>
                  <a:pt x="2851232" y="1988122"/>
                </a:lnTo>
                <a:lnTo>
                  <a:pt x="0" y="752143"/>
                </a:lnTo>
                <a:close/>
              </a:path>
            </a:pathLst>
          </a:custGeom>
          <a:gradFill>
            <a:gsLst>
              <a:gs pos="0">
                <a:schemeClr val="tx2">
                  <a:alpha val="46000"/>
                </a:schemeClr>
              </a:gs>
              <a:gs pos="98000">
                <a:schemeClr val="tx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7A71E2D-6592-7545-A88C-396A29F13EB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5711" y="1739178"/>
            <a:ext cx="3116190" cy="2877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266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4CE6E-E4F8-334D-A933-01CDFAE5096A}"/>
              </a:ext>
            </a:extLst>
          </p:cNvPr>
          <p:cNvSpPr>
            <a:spLocks noGrp="1"/>
          </p:cNvSpPr>
          <p:nvPr>
            <p:ph type="title"/>
          </p:nvPr>
        </p:nvSpPr>
        <p:spPr/>
        <p:txBody>
          <a:bodyPr/>
          <a:lstStyle/>
          <a:p>
            <a:r>
              <a:rPr lang="en-US"/>
              <a:t>Interoperates with the tools you love </a:t>
            </a:r>
          </a:p>
        </p:txBody>
      </p:sp>
      <p:sp>
        <p:nvSpPr>
          <p:cNvPr id="28" name="Rectangle 27">
            <a:extLst>
              <a:ext uri="{FF2B5EF4-FFF2-40B4-BE49-F238E27FC236}">
                <a16:creationId xmlns:a16="http://schemas.microsoft.com/office/drawing/2014/main" id="{763EC4A9-7DE2-E84C-9EB4-B6F0C08EE56A}"/>
              </a:ext>
            </a:extLst>
          </p:cNvPr>
          <p:cNvSpPr/>
          <p:nvPr/>
        </p:nvSpPr>
        <p:spPr>
          <a:xfrm>
            <a:off x="3002481" y="5624628"/>
            <a:ext cx="659347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iscoSansTT ExtraLight"/>
                <a:ea typeface="+mn-ea"/>
                <a:cs typeface="Arial" charset="0"/>
              </a:rPr>
              <a:t>Webex Meetings is designed to work with your daily workflow</a:t>
            </a:r>
          </a:p>
        </p:txBody>
      </p:sp>
      <p:grpSp>
        <p:nvGrpSpPr>
          <p:cNvPr id="2" name="Group 1">
            <a:extLst>
              <a:ext uri="{FF2B5EF4-FFF2-40B4-BE49-F238E27FC236}">
                <a16:creationId xmlns:a16="http://schemas.microsoft.com/office/drawing/2014/main" id="{5D5F4686-C4F2-314F-BC33-4744C01C5C17}"/>
              </a:ext>
            </a:extLst>
          </p:cNvPr>
          <p:cNvGrpSpPr/>
          <p:nvPr/>
        </p:nvGrpSpPr>
        <p:grpSpPr>
          <a:xfrm>
            <a:off x="533400" y="1643170"/>
            <a:ext cx="11158769" cy="3906293"/>
            <a:chOff x="533400" y="1201735"/>
            <a:chExt cx="8115299" cy="2840881"/>
          </a:xfrm>
        </p:grpSpPr>
        <p:sp>
          <p:nvSpPr>
            <p:cNvPr id="11" name="Round Same Side Corner Rectangle 10">
              <a:extLst>
                <a:ext uri="{FF2B5EF4-FFF2-40B4-BE49-F238E27FC236}">
                  <a16:creationId xmlns:a16="http://schemas.microsoft.com/office/drawing/2014/main" id="{8F809CFB-460B-3F47-8F5B-B758B9F80697}"/>
                </a:ext>
              </a:extLst>
            </p:cNvPr>
            <p:cNvSpPr/>
            <p:nvPr/>
          </p:nvSpPr>
          <p:spPr>
            <a:xfrm rot="16200000">
              <a:off x="1268786" y="466349"/>
              <a:ext cx="2840879" cy="4311651"/>
            </a:xfrm>
            <a:prstGeom prst="round2SameRect">
              <a:avLst>
                <a:gd name="adj1" fmla="val 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2" name="Text Placeholder 3">
              <a:extLst>
                <a:ext uri="{FF2B5EF4-FFF2-40B4-BE49-F238E27FC236}">
                  <a16:creationId xmlns:a16="http://schemas.microsoft.com/office/drawing/2014/main" id="{14B92D9E-A765-FE48-8173-917F3A71096D}"/>
                </a:ext>
              </a:extLst>
            </p:cNvPr>
            <p:cNvSpPr txBox="1">
              <a:spLocks/>
            </p:cNvSpPr>
            <p:nvPr/>
          </p:nvSpPr>
          <p:spPr>
            <a:xfrm>
              <a:off x="761999" y="1201738"/>
              <a:ext cx="3485061" cy="2840877"/>
            </a:xfrm>
            <a:prstGeom prst="rect">
              <a:avLst/>
            </a:prstGeom>
          </p:spPr>
          <p:txBody>
            <a:bodyPr anchor="ctr"/>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marR="0" lvl="0" indent="0" algn="r" defTabSz="912261" rtl="0" eaLnBrk="1" fontAlgn="base" latinLnBrk="0" hangingPunct="1">
                <a:lnSpc>
                  <a:spcPct val="150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a:ln>
                    <a:noFill/>
                  </a:ln>
                  <a:solidFill>
                    <a:srgbClr val="0D274D">
                      <a:lumMod val="75000"/>
                    </a:srgbClr>
                  </a:solidFill>
                  <a:effectLst/>
                  <a:uLnTx/>
                  <a:uFillTx/>
                  <a:latin typeface="CiscoSansTT ExtraLight"/>
                  <a:ea typeface="ＭＳ Ｐゴシック" charset="0"/>
                </a:rPr>
                <a:t>From your calendar</a:t>
              </a:r>
            </a:p>
            <a:p>
              <a:pPr marL="57150" marR="0" lvl="0" indent="0" algn="r" defTabSz="912261" rtl="0" eaLnBrk="1" fontAlgn="base" latinLnBrk="0" hangingPunct="1">
                <a:lnSpc>
                  <a:spcPct val="150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a:ln>
                    <a:noFill/>
                  </a:ln>
                  <a:solidFill>
                    <a:srgbClr val="0D274D">
                      <a:lumMod val="75000"/>
                    </a:srgbClr>
                  </a:solidFill>
                  <a:effectLst/>
                  <a:uLnTx/>
                  <a:uFillTx/>
                  <a:latin typeface="CiscoSansTT ExtraLight"/>
                  <a:ea typeface="ＭＳ Ｐゴシック" charset="0"/>
                </a:rPr>
                <a:t>From messaging apps</a:t>
              </a:r>
            </a:p>
            <a:p>
              <a:pPr marL="57150" marR="0" lvl="0" indent="0" algn="r" defTabSz="912261" rtl="0" eaLnBrk="1" fontAlgn="base" latinLnBrk="0" hangingPunct="1">
                <a:lnSpc>
                  <a:spcPct val="150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a:ln>
                    <a:noFill/>
                  </a:ln>
                  <a:solidFill>
                    <a:srgbClr val="0D274D">
                      <a:lumMod val="75000"/>
                    </a:srgbClr>
                  </a:solidFill>
                  <a:effectLst/>
                  <a:uLnTx/>
                  <a:uFillTx/>
                  <a:latin typeface="CiscoSansTT ExtraLight"/>
                  <a:ea typeface="ＭＳ Ｐゴシック" charset="0"/>
                </a:rPr>
                <a:t>From where you learn</a:t>
              </a:r>
            </a:p>
            <a:p>
              <a:pPr marL="57150" marR="0" lvl="0" indent="0" algn="r" defTabSz="912261" rtl="0" eaLnBrk="1" fontAlgn="base" latinLnBrk="0" hangingPunct="1">
                <a:lnSpc>
                  <a:spcPct val="150000"/>
                </a:lnSpc>
                <a:spcBef>
                  <a:spcPts val="1433"/>
                </a:spcBef>
                <a:spcAft>
                  <a:spcPct val="0"/>
                </a:spcAft>
                <a:buClr>
                  <a:srgbClr val="00BCEB"/>
                </a:buClr>
                <a:buSzPct val="90000"/>
                <a:buFont typeface="Arial" charset="0"/>
                <a:buNone/>
                <a:tabLst/>
                <a:defRPr/>
              </a:pPr>
              <a:r>
                <a:rPr kumimoji="0" lang="en-US" sz="2800" b="0" i="0" u="none" strike="noStrike" kern="1200" cap="none" spc="0" normalizeH="0" baseline="0" noProof="0">
                  <a:ln>
                    <a:noFill/>
                  </a:ln>
                  <a:solidFill>
                    <a:srgbClr val="0D274D">
                      <a:lumMod val="75000"/>
                    </a:srgbClr>
                  </a:solidFill>
                  <a:effectLst/>
                  <a:uLnTx/>
                  <a:uFillTx/>
                  <a:latin typeface="CiscoSansTT ExtraLight"/>
                  <a:ea typeface="ＭＳ Ｐゴシック" charset="0"/>
                </a:rPr>
                <a:t>From your car</a:t>
              </a:r>
            </a:p>
          </p:txBody>
        </p:sp>
        <p:grpSp>
          <p:nvGrpSpPr>
            <p:cNvPr id="13" name="Group 12">
              <a:extLst>
                <a:ext uri="{FF2B5EF4-FFF2-40B4-BE49-F238E27FC236}">
                  <a16:creationId xmlns:a16="http://schemas.microsoft.com/office/drawing/2014/main" id="{7553DDF0-84F0-6A49-A778-B8A1231174FE}"/>
                </a:ext>
              </a:extLst>
            </p:cNvPr>
            <p:cNvGrpSpPr/>
            <p:nvPr/>
          </p:nvGrpSpPr>
          <p:grpSpPr>
            <a:xfrm>
              <a:off x="806450" y="2057400"/>
              <a:ext cx="3440610" cy="1187450"/>
              <a:chOff x="635000" y="2057400"/>
              <a:chExt cx="3048000" cy="1187450"/>
            </a:xfrm>
          </p:grpSpPr>
          <p:cxnSp>
            <p:nvCxnSpPr>
              <p:cNvPr id="14" name="Straight Connector 13">
                <a:extLst>
                  <a:ext uri="{FF2B5EF4-FFF2-40B4-BE49-F238E27FC236}">
                    <a16:creationId xmlns:a16="http://schemas.microsoft.com/office/drawing/2014/main" id="{A48A65FB-CAF6-D84A-902C-937960CF56ED}"/>
                  </a:ext>
                </a:extLst>
              </p:cNvPr>
              <p:cNvCxnSpPr/>
              <p:nvPr/>
            </p:nvCxnSpPr>
            <p:spPr>
              <a:xfrm flipH="1">
                <a:off x="635000" y="2057400"/>
                <a:ext cx="3048000" cy="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48FA65-2BA5-F745-AAD4-28A056704B80}"/>
                  </a:ext>
                </a:extLst>
              </p:cNvPr>
              <p:cNvCxnSpPr/>
              <p:nvPr/>
            </p:nvCxnSpPr>
            <p:spPr>
              <a:xfrm flipH="1">
                <a:off x="635000" y="2651125"/>
                <a:ext cx="3048000" cy="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B38068-A554-A740-933E-4CB5AE213CE8}"/>
                  </a:ext>
                </a:extLst>
              </p:cNvPr>
              <p:cNvCxnSpPr/>
              <p:nvPr/>
            </p:nvCxnSpPr>
            <p:spPr>
              <a:xfrm flipH="1">
                <a:off x="635000" y="3244850"/>
                <a:ext cx="3048000" cy="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extLst>
                <a:ext uri="{FF2B5EF4-FFF2-40B4-BE49-F238E27FC236}">
                  <a16:creationId xmlns:a16="http://schemas.microsoft.com/office/drawing/2014/main" id="{393C2014-2E2F-A542-BEA6-5583BC208693}"/>
                </a:ext>
              </a:extLst>
            </p:cNvPr>
            <p:cNvSpPr/>
            <p:nvPr/>
          </p:nvSpPr>
          <p:spPr>
            <a:xfrm>
              <a:off x="4565650" y="1201737"/>
              <a:ext cx="4083049" cy="2840879"/>
            </a:xfrm>
            <a:prstGeom prst="roundRect">
              <a:avLst>
                <a:gd name="adj"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18" name="Picture 17">
              <a:extLst>
                <a:ext uri="{FF2B5EF4-FFF2-40B4-BE49-F238E27FC236}">
                  <a16:creationId xmlns:a16="http://schemas.microsoft.com/office/drawing/2014/main" id="{8C37C34F-92D2-CC4B-B3C9-B3FAC134E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7772" y="2181658"/>
              <a:ext cx="1021630" cy="320344"/>
            </a:xfrm>
            <a:prstGeom prst="rect">
              <a:avLst/>
            </a:prstGeom>
          </p:spPr>
        </p:pic>
        <p:pic>
          <p:nvPicPr>
            <p:cNvPr id="19" name="Picture 18">
              <a:extLst>
                <a:ext uri="{FF2B5EF4-FFF2-40B4-BE49-F238E27FC236}">
                  <a16:creationId xmlns:a16="http://schemas.microsoft.com/office/drawing/2014/main" id="{BCDD0A19-A30C-194D-8848-18095B1498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67741" y="1563567"/>
              <a:ext cx="1034136" cy="383953"/>
            </a:xfrm>
            <a:prstGeom prst="rect">
              <a:avLst/>
            </a:prstGeom>
          </p:spPr>
        </p:pic>
        <p:pic>
          <p:nvPicPr>
            <p:cNvPr id="20" name="Picture 19">
              <a:extLst>
                <a:ext uri="{FF2B5EF4-FFF2-40B4-BE49-F238E27FC236}">
                  <a16:creationId xmlns:a16="http://schemas.microsoft.com/office/drawing/2014/main" id="{1BB4E0C1-4749-254F-952B-2BC855EE8A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7741" y="3275601"/>
              <a:ext cx="1182449" cy="590339"/>
            </a:xfrm>
            <a:prstGeom prst="rect">
              <a:avLst/>
            </a:prstGeom>
          </p:spPr>
        </p:pic>
        <p:pic>
          <p:nvPicPr>
            <p:cNvPr id="21" name="Picture 20">
              <a:extLst>
                <a:ext uri="{FF2B5EF4-FFF2-40B4-BE49-F238E27FC236}">
                  <a16:creationId xmlns:a16="http://schemas.microsoft.com/office/drawing/2014/main" id="{8BCA11F4-1207-2844-B277-5DE32AF90E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3964" y="1482815"/>
              <a:ext cx="406296" cy="526290"/>
            </a:xfrm>
            <a:prstGeom prst="rect">
              <a:avLst/>
            </a:prstGeom>
          </p:spPr>
        </p:pic>
        <p:pic>
          <p:nvPicPr>
            <p:cNvPr id="22" name="Picture 21">
              <a:extLst>
                <a:ext uri="{FF2B5EF4-FFF2-40B4-BE49-F238E27FC236}">
                  <a16:creationId xmlns:a16="http://schemas.microsoft.com/office/drawing/2014/main" id="{1241DDFD-3FC4-064F-91EF-A9F60E2606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24814" y="1548163"/>
              <a:ext cx="1801968" cy="381214"/>
            </a:xfrm>
            <a:prstGeom prst="rect">
              <a:avLst/>
            </a:prstGeom>
          </p:spPr>
        </p:pic>
        <p:pic>
          <p:nvPicPr>
            <p:cNvPr id="23" name="Picture 22">
              <a:extLst>
                <a:ext uri="{FF2B5EF4-FFF2-40B4-BE49-F238E27FC236}">
                  <a16:creationId xmlns:a16="http://schemas.microsoft.com/office/drawing/2014/main" id="{B78FB48B-D678-3348-8946-D1DB5B333D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16730" y="2816472"/>
              <a:ext cx="1093921" cy="255139"/>
            </a:xfrm>
            <a:prstGeom prst="rect">
              <a:avLst/>
            </a:prstGeom>
          </p:spPr>
        </p:pic>
        <p:pic>
          <p:nvPicPr>
            <p:cNvPr id="25" name="Picture 24">
              <a:extLst>
                <a:ext uri="{FF2B5EF4-FFF2-40B4-BE49-F238E27FC236}">
                  <a16:creationId xmlns:a16="http://schemas.microsoft.com/office/drawing/2014/main" id="{E1DB6FE4-2572-E848-ADA9-B83B5B35448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43772" y="2142131"/>
              <a:ext cx="913142" cy="419196"/>
            </a:xfrm>
            <a:prstGeom prst="rect">
              <a:avLst/>
            </a:prstGeom>
          </p:spPr>
        </p:pic>
        <p:pic>
          <p:nvPicPr>
            <p:cNvPr id="29" name="Picture 2" descr="mage result for microsoft teams logo png">
              <a:extLst>
                <a:ext uri="{FF2B5EF4-FFF2-40B4-BE49-F238E27FC236}">
                  <a16:creationId xmlns:a16="http://schemas.microsoft.com/office/drawing/2014/main" id="{D7D2C0EE-9116-C44C-94D6-6D98BEF9793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000260" y="2160436"/>
              <a:ext cx="1560748" cy="3825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BA0C4DC-0338-6145-BEF3-8120CF0DCF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73423" y="2816472"/>
              <a:ext cx="787119" cy="200325"/>
            </a:xfrm>
            <a:prstGeom prst="rect">
              <a:avLst/>
            </a:prstGeom>
          </p:spPr>
        </p:pic>
      </p:grpSp>
      <p:pic>
        <p:nvPicPr>
          <p:cNvPr id="31" name="Picture 30">
            <a:extLst>
              <a:ext uri="{FF2B5EF4-FFF2-40B4-BE49-F238E27FC236}">
                <a16:creationId xmlns:a16="http://schemas.microsoft.com/office/drawing/2014/main" id="{20438D76-5443-1946-B851-6AE96D24CD1B}"/>
              </a:ext>
            </a:extLst>
          </p:cNvPr>
          <p:cNvPicPr>
            <a:picLocks noChangeAspect="1"/>
          </p:cNvPicPr>
          <p:nvPr/>
        </p:nvPicPr>
        <p:blipFill>
          <a:blip r:embed="rId12"/>
          <a:stretch>
            <a:fillRect/>
          </a:stretch>
        </p:blipFill>
        <p:spPr>
          <a:xfrm>
            <a:off x="6900114" y="4491960"/>
            <a:ext cx="1255596" cy="941698"/>
          </a:xfrm>
          <a:prstGeom prst="rect">
            <a:avLst/>
          </a:prstGeom>
        </p:spPr>
      </p:pic>
      <p:pic>
        <p:nvPicPr>
          <p:cNvPr id="32" name="Picture 31">
            <a:extLst>
              <a:ext uri="{FF2B5EF4-FFF2-40B4-BE49-F238E27FC236}">
                <a16:creationId xmlns:a16="http://schemas.microsoft.com/office/drawing/2014/main" id="{352A439B-2FF7-6F4D-97D4-9BAD843A16DF}"/>
              </a:ext>
            </a:extLst>
          </p:cNvPr>
          <p:cNvPicPr>
            <a:picLocks noChangeAspect="1"/>
          </p:cNvPicPr>
          <p:nvPr/>
        </p:nvPicPr>
        <p:blipFill>
          <a:blip r:embed="rId13"/>
          <a:stretch>
            <a:fillRect/>
          </a:stretch>
        </p:blipFill>
        <p:spPr>
          <a:xfrm>
            <a:off x="8343207" y="4583433"/>
            <a:ext cx="1082311" cy="811733"/>
          </a:xfrm>
          <a:prstGeom prst="rect">
            <a:avLst/>
          </a:prstGeom>
        </p:spPr>
      </p:pic>
      <p:pic>
        <p:nvPicPr>
          <p:cNvPr id="34" name="Picture 33">
            <a:extLst>
              <a:ext uri="{FF2B5EF4-FFF2-40B4-BE49-F238E27FC236}">
                <a16:creationId xmlns:a16="http://schemas.microsoft.com/office/drawing/2014/main" id="{B1D6600C-7BA7-4743-B8DD-AA7A3F0C98D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65717" y="3686338"/>
            <a:ext cx="1468793" cy="738593"/>
          </a:xfrm>
          <a:prstGeom prst="rect">
            <a:avLst/>
          </a:prstGeom>
        </p:spPr>
      </p:pic>
      <p:pic>
        <p:nvPicPr>
          <p:cNvPr id="35" name="Picture 34">
            <a:extLst>
              <a:ext uri="{FF2B5EF4-FFF2-40B4-BE49-F238E27FC236}">
                <a16:creationId xmlns:a16="http://schemas.microsoft.com/office/drawing/2014/main" id="{53D7011E-F4DF-A544-8149-205FA295E4A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557241" y="3670741"/>
            <a:ext cx="796514" cy="639021"/>
          </a:xfrm>
          <a:prstGeom prst="rect">
            <a:avLst/>
          </a:prstGeom>
        </p:spPr>
      </p:pic>
    </p:spTree>
    <p:extLst>
      <p:ext uri="{BB962C8B-B14F-4D97-AF65-F5344CB8AC3E}">
        <p14:creationId xmlns:p14="http://schemas.microsoft.com/office/powerpoint/2010/main" val="221373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148E4-1007-E94C-9C5C-5286B93A9D89}"/>
              </a:ext>
            </a:extLst>
          </p:cNvPr>
          <p:cNvSpPr>
            <a:spLocks noGrp="1"/>
          </p:cNvSpPr>
          <p:nvPr>
            <p:ph type="ctrTitle"/>
          </p:nvPr>
        </p:nvSpPr>
        <p:spPr>
          <a:xfrm>
            <a:off x="5860181" y="2437618"/>
            <a:ext cx="6051327" cy="1591941"/>
          </a:xfrm>
        </p:spPr>
        <p:txBody>
          <a:bodyPr/>
          <a:lstStyle/>
          <a:p>
            <a:r>
              <a:rPr lang="en-US">
                <a:solidFill>
                  <a:schemeClr val="accent6"/>
                </a:solidFill>
              </a:rPr>
              <a:t>Easy to Manage </a:t>
            </a:r>
          </a:p>
        </p:txBody>
      </p:sp>
      <p:pic>
        <p:nvPicPr>
          <p:cNvPr id="8" name="Graphic 7">
            <a:extLst>
              <a:ext uri="{FF2B5EF4-FFF2-40B4-BE49-F238E27FC236}">
                <a16:creationId xmlns:a16="http://schemas.microsoft.com/office/drawing/2014/main" id="{205CE755-A59D-A04F-8701-99870F2B00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200" y="2503714"/>
            <a:ext cx="1828800" cy="1850572"/>
          </a:xfrm>
          <a:prstGeom prst="rect">
            <a:avLst/>
          </a:prstGeom>
        </p:spPr>
      </p:pic>
      <p:sp>
        <p:nvSpPr>
          <p:cNvPr id="9" name="Rectangle 8">
            <a:extLst>
              <a:ext uri="{FF2B5EF4-FFF2-40B4-BE49-F238E27FC236}">
                <a16:creationId xmlns:a16="http://schemas.microsoft.com/office/drawing/2014/main" id="{67554FDC-80E1-1F4B-A390-7034283B6B9C}"/>
              </a:ext>
            </a:extLst>
          </p:cNvPr>
          <p:cNvSpPr/>
          <p:nvPr/>
        </p:nvSpPr>
        <p:spPr>
          <a:xfrm>
            <a:off x="5860181" y="4095655"/>
            <a:ext cx="5396398" cy="1569660"/>
          </a:xfrm>
          <a:prstGeom prst="rect">
            <a:avLst/>
          </a:prstGeom>
        </p:spPr>
        <p:txBody>
          <a:bodyPr wrap="square">
            <a:spAutoFit/>
          </a:bodyPr>
          <a:lstStyle/>
          <a:p>
            <a:pPr lvl="0" defTabSz="228589" fontAlgn="base">
              <a:spcBef>
                <a:spcPct val="0"/>
              </a:spcBef>
              <a:spcAft>
                <a:spcPct val="0"/>
              </a:spcAft>
            </a:pPr>
            <a:r>
              <a:rPr lang="en-IE" sz="2400">
                <a:solidFill>
                  <a:srgbClr val="FFFFFF"/>
                </a:solidFill>
                <a:ea typeface="ＭＳ Ｐゴシック" charset="0"/>
              </a:rPr>
              <a:t>A unified experience manageable through a single pane of glass, with real-time actionable insights to scale up or down whenever you need it. </a:t>
            </a:r>
          </a:p>
        </p:txBody>
      </p:sp>
    </p:spTree>
    <p:extLst>
      <p:ext uri="{BB962C8B-B14F-4D97-AF65-F5344CB8AC3E}">
        <p14:creationId xmlns:p14="http://schemas.microsoft.com/office/powerpoint/2010/main" val="16900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23D693-43A3-6843-8F92-030A2D78F683}"/>
              </a:ext>
            </a:extLst>
          </p:cNvPr>
          <p:cNvSpPr>
            <a:spLocks noGrp="1"/>
          </p:cNvSpPr>
          <p:nvPr>
            <p:ph type="body" sz="quarter" idx="10"/>
          </p:nvPr>
        </p:nvSpPr>
        <p:spPr>
          <a:xfrm>
            <a:off x="383926" y="2703236"/>
            <a:ext cx="4033091" cy="3901157"/>
          </a:xfrm>
        </p:spPr>
        <p:txBody>
          <a:bodyPr/>
          <a:lstStyle/>
          <a:p>
            <a:pPr marL="76199" indent="0">
              <a:buNone/>
            </a:pPr>
            <a:r>
              <a:rPr lang="en-US" sz="1870"/>
              <a:t>In the cloud? On-premises? Both? No problem. </a:t>
            </a:r>
          </a:p>
          <a:p>
            <a:pPr marL="76199" indent="0">
              <a:buNone/>
            </a:pPr>
            <a:r>
              <a:rPr lang="en-US" sz="1870"/>
              <a:t>Ready to provision a new device or remotely wipe one that’s been compromised? You got it. </a:t>
            </a:r>
          </a:p>
          <a:p>
            <a:pPr marL="76199" indent="0">
              <a:buNone/>
            </a:pPr>
            <a:r>
              <a:rPr lang="en-US" sz="1870"/>
              <a:t>Need to deploy signage across hundreds of devices? Absolutely. </a:t>
            </a:r>
          </a:p>
          <a:p>
            <a:pPr marL="76199" indent="0">
              <a:buNone/>
            </a:pPr>
            <a:r>
              <a:rPr lang="en-US" sz="1870"/>
              <a:t>Want to monitor workload and productivity analytics in real time? Say no more.</a:t>
            </a:r>
          </a:p>
        </p:txBody>
      </p:sp>
      <p:sp>
        <p:nvSpPr>
          <p:cNvPr id="3" name="Title 2">
            <a:extLst>
              <a:ext uri="{FF2B5EF4-FFF2-40B4-BE49-F238E27FC236}">
                <a16:creationId xmlns:a16="http://schemas.microsoft.com/office/drawing/2014/main" id="{12802E22-0FFB-6F47-BEA0-399A868AE719}"/>
              </a:ext>
            </a:extLst>
          </p:cNvPr>
          <p:cNvSpPr>
            <a:spLocks noGrp="1"/>
          </p:cNvSpPr>
          <p:nvPr>
            <p:ph type="title"/>
          </p:nvPr>
        </p:nvSpPr>
        <p:spPr>
          <a:xfrm>
            <a:off x="351214" y="858041"/>
            <a:ext cx="4915412" cy="975783"/>
          </a:xfrm>
        </p:spPr>
        <p:txBody>
          <a:bodyPr/>
          <a:lstStyle/>
          <a:p>
            <a:r>
              <a:rPr lang="en-US" sz="4000"/>
              <a:t>One management tool for a seamless workflow</a:t>
            </a:r>
          </a:p>
        </p:txBody>
      </p:sp>
      <p:pic>
        <p:nvPicPr>
          <p:cNvPr id="5" name="Picture 4">
            <a:extLst>
              <a:ext uri="{FF2B5EF4-FFF2-40B4-BE49-F238E27FC236}">
                <a16:creationId xmlns:a16="http://schemas.microsoft.com/office/drawing/2014/main" id="{8C421602-4558-844E-8CE4-A327A6D5187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98942" y="0"/>
            <a:ext cx="7093058" cy="6858001"/>
          </a:xfrm>
          <a:prstGeom prst="rect">
            <a:avLst/>
          </a:prstGeom>
        </p:spPr>
      </p:pic>
      <p:grpSp>
        <p:nvGrpSpPr>
          <p:cNvPr id="7" name="Group 6">
            <a:extLst>
              <a:ext uri="{FF2B5EF4-FFF2-40B4-BE49-F238E27FC236}">
                <a16:creationId xmlns:a16="http://schemas.microsoft.com/office/drawing/2014/main" id="{C0CFAB7C-6709-D74F-9E4E-49F76E831043}"/>
              </a:ext>
            </a:extLst>
          </p:cNvPr>
          <p:cNvGrpSpPr>
            <a:grpSpLocks noChangeAspect="1"/>
          </p:cNvGrpSpPr>
          <p:nvPr/>
        </p:nvGrpSpPr>
        <p:grpSpPr>
          <a:xfrm>
            <a:off x="5585634" y="650929"/>
            <a:ext cx="6027952" cy="3435456"/>
            <a:chOff x="5137223" y="2144254"/>
            <a:chExt cx="2994748" cy="1895628"/>
          </a:xfrm>
        </p:grpSpPr>
        <p:pic>
          <p:nvPicPr>
            <p:cNvPr id="8" name="Picture 7">
              <a:extLst>
                <a:ext uri="{FF2B5EF4-FFF2-40B4-BE49-F238E27FC236}">
                  <a16:creationId xmlns:a16="http://schemas.microsoft.com/office/drawing/2014/main" id="{E8AC203F-C68A-804B-94A8-9A8DCCAD41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37223" y="2144254"/>
              <a:ext cx="2994748" cy="1895628"/>
            </a:xfrm>
            <a:prstGeom prst="rect">
              <a:avLst/>
            </a:prstGeom>
            <a:ln>
              <a:noFill/>
            </a:ln>
          </p:spPr>
        </p:pic>
        <p:sp>
          <p:nvSpPr>
            <p:cNvPr id="9" name="Rectangle 8">
              <a:extLst>
                <a:ext uri="{FF2B5EF4-FFF2-40B4-BE49-F238E27FC236}">
                  <a16:creationId xmlns:a16="http://schemas.microsoft.com/office/drawing/2014/main" id="{B318ED86-0CC7-E74C-BCD0-60996F0855F4}"/>
                </a:ext>
              </a:extLst>
            </p:cNvPr>
            <p:cNvSpPr/>
            <p:nvPr/>
          </p:nvSpPr>
          <p:spPr>
            <a:xfrm>
              <a:off x="5757742" y="2934050"/>
              <a:ext cx="428674" cy="16574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defTabSz="457178">
                <a:defRPr/>
              </a:pPr>
              <a:r>
                <a:rPr lang="en-US" sz="800">
                  <a:solidFill>
                    <a:srgbClr val="282828">
                      <a:lumMod val="75000"/>
                      <a:lumOff val="25000"/>
                    </a:srgbClr>
                  </a:solidFill>
                  <a:latin typeface="CiscoSansTT ExtraLight"/>
                </a:rPr>
                <a:t> Contact Center</a:t>
              </a:r>
            </a:p>
          </p:txBody>
        </p:sp>
      </p:grpSp>
    </p:spTree>
    <p:extLst>
      <p:ext uri="{BB962C8B-B14F-4D97-AF65-F5344CB8AC3E}">
        <p14:creationId xmlns:p14="http://schemas.microsoft.com/office/powerpoint/2010/main" val="22092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726018" y="1905938"/>
            <a:ext cx="3404236" cy="1610748"/>
          </a:xfrm>
          <a:prstGeom prst="roundRect">
            <a:avLst>
              <a:gd name="adj" fmla="val 5125"/>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67"/>
              </a:spcBef>
            </a:pPr>
            <a:endParaRPr lang="en-US" sz="1600"/>
          </a:p>
        </p:txBody>
      </p:sp>
      <p:sp>
        <p:nvSpPr>
          <p:cNvPr id="29" name="Rounded Rectangle 28"/>
          <p:cNvSpPr/>
          <p:nvPr/>
        </p:nvSpPr>
        <p:spPr>
          <a:xfrm>
            <a:off x="4406580" y="1905938"/>
            <a:ext cx="3390481" cy="1610748"/>
          </a:xfrm>
          <a:prstGeom prst="roundRect">
            <a:avLst>
              <a:gd name="adj" fmla="val 5125"/>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67"/>
              </a:spcBef>
            </a:pPr>
            <a:endParaRPr lang="en-US" sz="1600"/>
          </a:p>
        </p:txBody>
      </p:sp>
      <p:sp>
        <p:nvSpPr>
          <p:cNvPr id="30" name="Rounded Rectangle 29"/>
          <p:cNvSpPr/>
          <p:nvPr/>
        </p:nvSpPr>
        <p:spPr>
          <a:xfrm>
            <a:off x="8073386" y="1905938"/>
            <a:ext cx="3390481" cy="1610748"/>
          </a:xfrm>
          <a:prstGeom prst="roundRect">
            <a:avLst>
              <a:gd name="adj" fmla="val 5125"/>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67"/>
              </a:spcBef>
            </a:pPr>
            <a:endParaRPr lang="en-US" sz="1600"/>
          </a:p>
        </p:txBody>
      </p:sp>
      <p:sp>
        <p:nvSpPr>
          <p:cNvPr id="3" name="Title 2"/>
          <p:cNvSpPr>
            <a:spLocks noGrp="1"/>
          </p:cNvSpPr>
          <p:nvPr>
            <p:ph type="title"/>
          </p:nvPr>
        </p:nvSpPr>
        <p:spPr/>
        <p:txBody>
          <a:bodyPr/>
          <a:lstStyle/>
          <a:p>
            <a:pPr algn="ctr"/>
            <a:r>
              <a:rPr lang="en-US"/>
              <a:t>Actionable Insights from Webex Control Hub</a:t>
            </a:r>
            <a:endParaRPr lang="en-US" sz="2400">
              <a:latin typeface="+mn-lt"/>
            </a:endParaRPr>
          </a:p>
        </p:txBody>
      </p:sp>
      <p:sp>
        <p:nvSpPr>
          <p:cNvPr id="18" name="Rounded Rectangle 17"/>
          <p:cNvSpPr/>
          <p:nvPr/>
        </p:nvSpPr>
        <p:spPr>
          <a:xfrm>
            <a:off x="726018" y="3111788"/>
            <a:ext cx="3404236" cy="3126545"/>
          </a:xfrm>
          <a:prstGeom prst="roundRect">
            <a:avLst>
              <a:gd name="adj" fmla="val 51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43834" indent="-243834">
              <a:spcAft>
                <a:spcPts val="800"/>
              </a:spcAft>
              <a:buFont typeface="Arial" pitchFamily="34" charset="0"/>
              <a:buChar char="•"/>
            </a:pPr>
            <a:r>
              <a:rPr lang="en-US" sz="1400"/>
              <a:t>Identify issues before they have an impact</a:t>
            </a:r>
          </a:p>
          <a:p>
            <a:pPr marL="243834" indent="-243834">
              <a:spcAft>
                <a:spcPts val="800"/>
              </a:spcAft>
              <a:buFont typeface="Arial" pitchFamily="34" charset="0"/>
              <a:buChar char="•"/>
            </a:pPr>
            <a:r>
              <a:rPr lang="en-US" sz="1400"/>
              <a:t>Identify recurring anomalies within historical trends </a:t>
            </a:r>
          </a:p>
          <a:p>
            <a:pPr marL="243834" indent="-243834">
              <a:spcAft>
                <a:spcPts val="800"/>
              </a:spcAft>
              <a:buFont typeface="Arial" pitchFamily="34" charset="0"/>
              <a:buChar char="•"/>
            </a:pPr>
            <a:r>
              <a:rPr lang="en-US" sz="1400"/>
              <a:t>Easily see and drill down into </a:t>
            </a:r>
            <a:br>
              <a:rPr lang="en-US" sz="1400"/>
            </a:br>
            <a:r>
              <a:rPr lang="en-US" sz="1400"/>
              <a:t>problem areas</a:t>
            </a:r>
          </a:p>
          <a:p>
            <a:pPr marL="243834" indent="-243834">
              <a:spcAft>
                <a:spcPts val="800"/>
              </a:spcAft>
              <a:buFont typeface="Arial" pitchFamily="34" charset="0"/>
              <a:buChar char="•"/>
            </a:pPr>
            <a:r>
              <a:rPr lang="en-US" sz="1400"/>
              <a:t>Search meetings in real time</a:t>
            </a:r>
          </a:p>
          <a:p>
            <a:pPr marL="243834" indent="-243834">
              <a:spcAft>
                <a:spcPts val="800"/>
              </a:spcAft>
              <a:buFont typeface="Arial" pitchFamily="34" charset="0"/>
              <a:buChar char="•"/>
            </a:pPr>
            <a:r>
              <a:rPr lang="en-US" sz="1400"/>
              <a:t>Explore detailed quality data </a:t>
            </a:r>
            <a:br>
              <a:rPr lang="en-US" sz="1400"/>
            </a:br>
            <a:r>
              <a:rPr lang="en-US" sz="1400"/>
              <a:t>(at the meeting and user level)</a:t>
            </a:r>
          </a:p>
          <a:p>
            <a:pPr algn="ctr">
              <a:spcBef>
                <a:spcPts val="1067"/>
              </a:spcBef>
            </a:pPr>
            <a:endParaRPr lang="en-US" sz="1400">
              <a:solidFill>
                <a:sysClr val="windowText" lastClr="000000"/>
              </a:solidFill>
            </a:endParaRPr>
          </a:p>
        </p:txBody>
      </p:sp>
      <p:sp>
        <p:nvSpPr>
          <p:cNvPr id="19" name="Round Same Side Corner Rectangle 18"/>
          <p:cNvSpPr/>
          <p:nvPr/>
        </p:nvSpPr>
        <p:spPr>
          <a:xfrm>
            <a:off x="732896" y="1420537"/>
            <a:ext cx="3404236" cy="547737"/>
          </a:xfrm>
          <a:prstGeom prst="round2Same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bg2"/>
                </a:solidFill>
              </a:rPr>
              <a:t>Troubleshooting</a:t>
            </a:r>
          </a:p>
        </p:txBody>
      </p:sp>
      <p:sp>
        <p:nvSpPr>
          <p:cNvPr id="20" name="Round Same Side Corner Rectangle 19"/>
          <p:cNvSpPr/>
          <p:nvPr/>
        </p:nvSpPr>
        <p:spPr>
          <a:xfrm>
            <a:off x="4406580" y="1420537"/>
            <a:ext cx="3390481" cy="547737"/>
          </a:xfrm>
          <a:prstGeom prst="round2Same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bg2"/>
                </a:solidFill>
              </a:rPr>
              <a:t>Analytics for business insight</a:t>
            </a:r>
          </a:p>
        </p:txBody>
      </p:sp>
      <p:sp>
        <p:nvSpPr>
          <p:cNvPr id="21" name="Round Same Side Corner Rectangle 20"/>
          <p:cNvSpPr/>
          <p:nvPr/>
        </p:nvSpPr>
        <p:spPr>
          <a:xfrm>
            <a:off x="8073386" y="1420537"/>
            <a:ext cx="3390481" cy="547737"/>
          </a:xfrm>
          <a:prstGeom prst="round2Same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bg2"/>
                </a:solidFill>
              </a:rPr>
              <a:t>Manage everything</a:t>
            </a:r>
          </a:p>
        </p:txBody>
      </p:sp>
      <p:sp>
        <p:nvSpPr>
          <p:cNvPr id="23" name="Rounded Rectangle 22"/>
          <p:cNvSpPr/>
          <p:nvPr/>
        </p:nvSpPr>
        <p:spPr>
          <a:xfrm>
            <a:off x="4406580" y="3111788"/>
            <a:ext cx="3390481" cy="3126545"/>
          </a:xfrm>
          <a:prstGeom prst="roundRect">
            <a:avLst>
              <a:gd name="adj" fmla="val 51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43834" indent="-243834">
              <a:spcAft>
                <a:spcPts val="800"/>
              </a:spcAft>
              <a:buFont typeface="Arial" pitchFamily="34" charset="0"/>
              <a:buChar char="•"/>
            </a:pPr>
            <a:r>
              <a:rPr lang="en-US" sz="1400"/>
              <a:t>Understand usage and adoption, and optimize resource usage</a:t>
            </a:r>
          </a:p>
          <a:p>
            <a:pPr marL="243834" indent="-243834">
              <a:spcAft>
                <a:spcPts val="800"/>
              </a:spcAft>
              <a:buFont typeface="Arial" pitchFamily="34" charset="0"/>
              <a:buChar char="•"/>
            </a:pPr>
            <a:r>
              <a:rPr lang="en-US" sz="1400"/>
              <a:t>See who joins each meeting</a:t>
            </a:r>
          </a:p>
          <a:p>
            <a:pPr marL="243834" indent="-243834">
              <a:spcAft>
                <a:spcPts val="800"/>
              </a:spcAft>
              <a:buFont typeface="Arial" pitchFamily="34" charset="0"/>
              <a:buChar char="•"/>
            </a:pPr>
            <a:r>
              <a:rPr lang="en-US" sz="1400"/>
              <a:t>Drill down into details of each meeting </a:t>
            </a:r>
          </a:p>
          <a:p>
            <a:pPr marL="243834" indent="-243834">
              <a:spcAft>
                <a:spcPts val="800"/>
              </a:spcAft>
              <a:buFont typeface="Arial" pitchFamily="34" charset="0"/>
              <a:buChar char="•"/>
            </a:pPr>
            <a:r>
              <a:rPr lang="en-US" sz="1400"/>
              <a:t>View historical metrics – when meetings are taking place</a:t>
            </a:r>
          </a:p>
          <a:p>
            <a:pPr marL="243834" indent="-243834">
              <a:spcAft>
                <a:spcPts val="800"/>
              </a:spcAft>
              <a:buFont typeface="Arial" pitchFamily="34" charset="0"/>
              <a:buChar char="•"/>
            </a:pPr>
            <a:r>
              <a:rPr lang="en-US" sz="1400"/>
              <a:t>Understand which meeting features are being used</a:t>
            </a:r>
          </a:p>
          <a:p>
            <a:pPr algn="ctr">
              <a:spcBef>
                <a:spcPts val="1067"/>
              </a:spcBef>
            </a:pPr>
            <a:endParaRPr lang="en-US" sz="1400">
              <a:solidFill>
                <a:sysClr val="windowText" lastClr="000000"/>
              </a:solidFill>
            </a:endParaRPr>
          </a:p>
        </p:txBody>
      </p:sp>
      <p:sp>
        <p:nvSpPr>
          <p:cNvPr id="24" name="Rounded Rectangle 23"/>
          <p:cNvSpPr/>
          <p:nvPr/>
        </p:nvSpPr>
        <p:spPr>
          <a:xfrm>
            <a:off x="8073386" y="3111788"/>
            <a:ext cx="3390481" cy="3126545"/>
          </a:xfrm>
          <a:prstGeom prst="roundRect">
            <a:avLst>
              <a:gd name="adj" fmla="val 512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43834" indent="-243834">
              <a:spcAft>
                <a:spcPts val="800"/>
              </a:spcAft>
              <a:buFont typeface="Arial" pitchFamily="34" charset="0"/>
              <a:buChar char="•"/>
            </a:pPr>
            <a:r>
              <a:rPr lang="en-US" sz="1400">
                <a:solidFill>
                  <a:schemeClr val="bg2"/>
                </a:solidFill>
              </a:rPr>
              <a:t>Control and provision user </a:t>
            </a:r>
            <a:br>
              <a:rPr lang="en-US" sz="1400">
                <a:solidFill>
                  <a:schemeClr val="bg2"/>
                </a:solidFill>
              </a:rPr>
            </a:br>
            <a:r>
              <a:rPr lang="en-US" sz="1400">
                <a:solidFill>
                  <a:schemeClr val="bg2"/>
                </a:solidFill>
              </a:rPr>
              <a:t>and device information </a:t>
            </a:r>
            <a:br>
              <a:rPr lang="en-US" sz="1400">
                <a:solidFill>
                  <a:schemeClr val="bg2"/>
                </a:solidFill>
              </a:rPr>
            </a:br>
            <a:r>
              <a:rPr lang="en-US" sz="1400">
                <a:solidFill>
                  <a:schemeClr val="bg2"/>
                </a:solidFill>
              </a:rPr>
              <a:t>quickly and at scale</a:t>
            </a:r>
          </a:p>
          <a:p>
            <a:pPr marL="243834" indent="-243834">
              <a:spcAft>
                <a:spcPts val="800"/>
              </a:spcAft>
              <a:buFont typeface="Arial" pitchFamily="34" charset="0"/>
              <a:buChar char="•"/>
            </a:pPr>
            <a:r>
              <a:rPr lang="en-US" sz="1400">
                <a:solidFill>
                  <a:schemeClr val="bg2"/>
                </a:solidFill>
              </a:rPr>
              <a:t>See usage information by device type</a:t>
            </a:r>
          </a:p>
          <a:p>
            <a:pPr marL="243834" indent="-243834">
              <a:spcAft>
                <a:spcPts val="800"/>
              </a:spcAft>
              <a:buFont typeface="Arial" pitchFamily="34" charset="0"/>
              <a:buChar char="•"/>
            </a:pPr>
            <a:r>
              <a:rPr lang="en-US" sz="1400">
                <a:solidFill>
                  <a:schemeClr val="bg2"/>
                </a:solidFill>
              </a:rPr>
              <a:t>Understand how people join </a:t>
            </a:r>
            <a:br>
              <a:rPr lang="en-US" sz="1400">
                <a:solidFill>
                  <a:schemeClr val="bg2"/>
                </a:solidFill>
              </a:rPr>
            </a:br>
            <a:r>
              <a:rPr lang="en-US" sz="1400">
                <a:solidFill>
                  <a:schemeClr val="bg2"/>
                </a:solidFill>
              </a:rPr>
              <a:t>each meeting</a:t>
            </a:r>
          </a:p>
          <a:p>
            <a:pPr marL="243834" indent="-243834">
              <a:spcAft>
                <a:spcPts val="800"/>
              </a:spcAft>
              <a:buFont typeface="Arial" pitchFamily="34" charset="0"/>
              <a:buChar char="•"/>
            </a:pPr>
            <a:r>
              <a:rPr lang="en-US" sz="1400">
                <a:solidFill>
                  <a:schemeClr val="bg2"/>
                </a:solidFill>
              </a:rPr>
              <a:t>Correlate resource utilization and system usage for capacity planning</a:t>
            </a:r>
          </a:p>
          <a:p>
            <a:pPr marL="243834" indent="-243834">
              <a:spcAft>
                <a:spcPts val="800"/>
              </a:spcAft>
              <a:buFont typeface="Arial" pitchFamily="34" charset="0"/>
              <a:buChar char="•"/>
            </a:pPr>
            <a:r>
              <a:rPr lang="en-US" sz="1400">
                <a:solidFill>
                  <a:schemeClr val="bg2"/>
                </a:solidFill>
              </a:rPr>
              <a:t>Monitor usage across cloud </a:t>
            </a:r>
            <a:br>
              <a:rPr lang="en-US" sz="1400">
                <a:solidFill>
                  <a:schemeClr val="bg2"/>
                </a:solidFill>
              </a:rPr>
            </a:br>
            <a:r>
              <a:rPr lang="en-US" sz="1400">
                <a:solidFill>
                  <a:schemeClr val="bg2"/>
                </a:solidFill>
              </a:rPr>
              <a:t>and premises</a:t>
            </a:r>
          </a:p>
          <a:p>
            <a:pPr algn="ctr">
              <a:spcBef>
                <a:spcPts val="1067"/>
              </a:spcBef>
            </a:pPr>
            <a:endParaRPr lang="en-US" sz="1400">
              <a:solidFill>
                <a:sysClr val="windowText" lastClr="000000"/>
              </a:solidFill>
            </a:endParaRPr>
          </a:p>
        </p:txBody>
      </p:sp>
      <p:pic>
        <p:nvPicPr>
          <p:cNvPr id="25" name="Picture 24">
            <a:extLst>
              <a:ext uri="{FF2B5EF4-FFF2-40B4-BE49-F238E27FC236}">
                <a16:creationId xmlns:a16="http://schemas.microsoft.com/office/drawing/2014/main" id="{59B8195A-67EA-F643-A0C7-CCD66B021D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8368" y="2052351"/>
            <a:ext cx="888912" cy="888909"/>
          </a:xfrm>
          <a:prstGeom prst="rect">
            <a:avLst/>
          </a:prstGeom>
        </p:spPr>
      </p:pic>
      <p:pic>
        <p:nvPicPr>
          <p:cNvPr id="26" name="Picture 25">
            <a:extLst>
              <a:ext uri="{FF2B5EF4-FFF2-40B4-BE49-F238E27FC236}">
                <a16:creationId xmlns:a16="http://schemas.microsoft.com/office/drawing/2014/main" id="{57E81A4C-AFDE-DA43-9ECF-80F90A184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6203" y="2052351"/>
            <a:ext cx="888909" cy="888909"/>
          </a:xfrm>
          <a:prstGeom prst="rect">
            <a:avLst/>
          </a:prstGeom>
        </p:spPr>
      </p:pic>
      <p:pic>
        <p:nvPicPr>
          <p:cNvPr id="17" name="Picture 16">
            <a:extLst>
              <a:ext uri="{FF2B5EF4-FFF2-40B4-BE49-F238E27FC236}">
                <a16:creationId xmlns:a16="http://schemas.microsoft.com/office/drawing/2014/main" id="{88D89DAB-BBD2-3343-BCD4-D8133E31F6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0945" y="2052351"/>
            <a:ext cx="975360" cy="975360"/>
          </a:xfrm>
          <a:prstGeom prst="rect">
            <a:avLst/>
          </a:prstGeom>
        </p:spPr>
      </p:pic>
    </p:spTree>
    <p:extLst>
      <p:ext uri="{BB962C8B-B14F-4D97-AF65-F5344CB8AC3E}">
        <p14:creationId xmlns:p14="http://schemas.microsoft.com/office/powerpoint/2010/main" val="231527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089FE-64D6-4C09-9834-A4E467EC0CD4}"/>
              </a:ext>
            </a:extLst>
          </p:cNvPr>
          <p:cNvSpPr>
            <a:spLocks noGrp="1"/>
          </p:cNvSpPr>
          <p:nvPr>
            <p:ph type="title"/>
          </p:nvPr>
        </p:nvSpPr>
        <p:spPr/>
        <p:txBody>
          <a:bodyPr/>
          <a:lstStyle/>
          <a:p>
            <a:r>
              <a:rPr lang="en-US"/>
              <a:t>Advanced Diagnostics</a:t>
            </a:r>
            <a:br>
              <a:rPr lang="en-US"/>
            </a:br>
            <a:r>
              <a:rPr lang="en-US" sz="2400">
                <a:solidFill>
                  <a:schemeClr val="accent1"/>
                </a:solidFill>
              </a:rPr>
              <a:t>Detailed information for each meeting</a:t>
            </a:r>
            <a:r>
              <a:rPr lang="en-US" sz="2400">
                <a:solidFill>
                  <a:schemeClr val="accent1"/>
                </a:solidFill>
                <a:ea typeface="ＭＳ Ｐゴシック" charset="0"/>
              </a:rPr>
              <a:t> participant for faster diagnostics</a:t>
            </a:r>
            <a:endParaRPr lang="en-US" sz="1600">
              <a:solidFill>
                <a:schemeClr val="accent1"/>
              </a:solidFill>
            </a:endParaRPr>
          </a:p>
        </p:txBody>
      </p:sp>
      <p:sp>
        <p:nvSpPr>
          <p:cNvPr id="5" name="TextBox 4">
            <a:extLst>
              <a:ext uri="{FF2B5EF4-FFF2-40B4-BE49-F238E27FC236}">
                <a16:creationId xmlns:a16="http://schemas.microsoft.com/office/drawing/2014/main" id="{D820CB70-BE6A-47F4-8A87-30942F5D2467}"/>
              </a:ext>
            </a:extLst>
          </p:cNvPr>
          <p:cNvSpPr txBox="1"/>
          <p:nvPr/>
        </p:nvSpPr>
        <p:spPr>
          <a:xfrm>
            <a:off x="439480" y="5976069"/>
            <a:ext cx="11388969" cy="666977"/>
          </a:xfrm>
          <a:prstGeom prst="rect">
            <a:avLst/>
          </a:prstGeom>
          <a:solidFill>
            <a:schemeClr val="bg1"/>
          </a:solidFill>
        </p:spPr>
        <p:txBody>
          <a:bodyPr wrap="square" rtlCol="0">
            <a:spAutoFit/>
          </a:bodyPr>
          <a:lstStyle/>
          <a:p>
            <a:pPr lvl="0" algn="ctr">
              <a:defRPr/>
            </a:pPr>
            <a:r>
              <a:rPr lang="en-US" sz="1867">
                <a:solidFill>
                  <a:schemeClr val="bg2"/>
                </a:solidFill>
                <a:latin typeface="CiscoSansTT ExtraLight"/>
              </a:rPr>
              <a:t>Richer insight at a meeting participant level for IT admin to self-diagnose and fix quality of service issues before calling Cisco or partner-led support.</a:t>
            </a:r>
          </a:p>
        </p:txBody>
      </p:sp>
      <p:pic>
        <p:nvPicPr>
          <p:cNvPr id="6" name="Picture 5">
            <a:extLst>
              <a:ext uri="{FF2B5EF4-FFF2-40B4-BE49-F238E27FC236}">
                <a16:creationId xmlns:a16="http://schemas.microsoft.com/office/drawing/2014/main" id="{98361DF5-C51E-48F6-8A09-6729A008B3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9479" y="1859907"/>
            <a:ext cx="9035007" cy="4129280"/>
          </a:xfrm>
          <a:prstGeom prst="rect">
            <a:avLst/>
          </a:prstGeom>
          <a:ln>
            <a:solidFill>
              <a:schemeClr val="tx1">
                <a:lumMod val="25000"/>
                <a:lumOff val="75000"/>
              </a:schemeClr>
            </a:solidFill>
          </a:ln>
        </p:spPr>
      </p:pic>
      <p:pic>
        <p:nvPicPr>
          <p:cNvPr id="7" name="Picture 6">
            <a:extLst>
              <a:ext uri="{FF2B5EF4-FFF2-40B4-BE49-F238E27FC236}">
                <a16:creationId xmlns:a16="http://schemas.microsoft.com/office/drawing/2014/main" id="{B73CC27C-85BF-4359-902F-547317BF46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9931" y="2172619"/>
            <a:ext cx="6932589" cy="3809552"/>
          </a:xfrm>
          <a:prstGeom prst="rect">
            <a:avLst/>
          </a:prstGeom>
          <a:ln>
            <a:noFill/>
          </a:ln>
          <a:effectLst>
            <a:outerShdw blurRad="292100" dist="139700" dir="2700000" algn="tl" rotWithShape="0">
              <a:srgbClr val="333333">
                <a:alpha val="65000"/>
              </a:srgbClr>
            </a:outerShdw>
          </a:effectLst>
        </p:spPr>
      </p:pic>
      <p:sp>
        <p:nvSpPr>
          <p:cNvPr id="8" name="Arrow: Right 7">
            <a:extLst>
              <a:ext uri="{FF2B5EF4-FFF2-40B4-BE49-F238E27FC236}">
                <a16:creationId xmlns:a16="http://schemas.microsoft.com/office/drawing/2014/main" id="{F5E1B200-6EFF-4594-B0AA-FA34DCE27897}"/>
              </a:ext>
            </a:extLst>
          </p:cNvPr>
          <p:cNvSpPr/>
          <p:nvPr/>
        </p:nvSpPr>
        <p:spPr>
          <a:xfrm>
            <a:off x="1594599" y="3206653"/>
            <a:ext cx="3301261" cy="609600"/>
          </a:xfrm>
          <a:prstGeom prst="rightArrow">
            <a:avLst/>
          </a:prstGeom>
          <a:solidFill>
            <a:schemeClr val="bg1"/>
          </a:solidFill>
          <a:ln>
            <a:solidFill>
              <a:schemeClr val="tx1">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1467">
                <a:solidFill>
                  <a:schemeClr val="tx1"/>
                </a:solidFill>
                <a:latin typeface="CiscoSansTT ExtraLight"/>
              </a:rPr>
              <a:t>Participant Drill Down</a:t>
            </a:r>
          </a:p>
        </p:txBody>
      </p:sp>
      <p:sp>
        <p:nvSpPr>
          <p:cNvPr id="2" name="Rectangle 1"/>
          <p:cNvSpPr/>
          <p:nvPr/>
        </p:nvSpPr>
        <p:spPr>
          <a:xfrm>
            <a:off x="439480" y="1845730"/>
            <a:ext cx="11388969" cy="4813788"/>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2957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72228C5E-1D38-AD47-A758-540B98830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737" y="1602318"/>
            <a:ext cx="6897861" cy="2971649"/>
          </a:xfrm>
          <a:prstGeom prst="rect">
            <a:avLst/>
          </a:prstGeom>
          <a:ln>
            <a:solidFill>
              <a:schemeClr val="tx1"/>
            </a:solidFill>
          </a:ln>
        </p:spPr>
      </p:pic>
      <p:sp>
        <p:nvSpPr>
          <p:cNvPr id="4" name="Text Placeholder 3">
            <a:extLst>
              <a:ext uri="{FF2B5EF4-FFF2-40B4-BE49-F238E27FC236}">
                <a16:creationId xmlns:a16="http://schemas.microsoft.com/office/drawing/2014/main" id="{20A32D6E-DD38-DF48-B31A-9738997406D0}"/>
              </a:ext>
            </a:extLst>
          </p:cNvPr>
          <p:cNvSpPr>
            <a:spLocks noGrp="1"/>
          </p:cNvSpPr>
          <p:nvPr>
            <p:ph type="body" sz="quarter" idx="10"/>
          </p:nvPr>
        </p:nvSpPr>
        <p:spPr>
          <a:xfrm>
            <a:off x="616402" y="1602318"/>
            <a:ext cx="4130567" cy="3824814"/>
          </a:xfrm>
        </p:spPr>
        <p:txBody>
          <a:bodyPr/>
          <a:lstStyle/>
          <a:p>
            <a:r>
              <a:rPr lang="en-US" sz="2000"/>
              <a:t>View and manage device settings</a:t>
            </a:r>
          </a:p>
          <a:p>
            <a:r>
              <a:rPr lang="en-US" sz="2000"/>
              <a:t>Receive device alerts from Control Hub</a:t>
            </a:r>
          </a:p>
          <a:p>
            <a:r>
              <a:rPr lang="en-US" sz="2000"/>
              <a:t>Monitor meeting real-time quality for Webex Rooms and other participants</a:t>
            </a:r>
          </a:p>
          <a:p>
            <a:r>
              <a:rPr lang="en-US" sz="2000"/>
              <a:t>View device utilization history</a:t>
            </a:r>
          </a:p>
          <a:p>
            <a:r>
              <a:rPr lang="en-US" sz="2000"/>
              <a:t>All from a single, easy to use control hub web interface</a:t>
            </a:r>
          </a:p>
          <a:p>
            <a:endParaRPr lang="en-US" sz="2000"/>
          </a:p>
          <a:p>
            <a:endParaRPr lang="en-US" sz="2000"/>
          </a:p>
          <a:p>
            <a:endParaRPr lang="en-US" sz="2000"/>
          </a:p>
        </p:txBody>
      </p:sp>
      <p:sp>
        <p:nvSpPr>
          <p:cNvPr id="3" name="Title 2">
            <a:extLst>
              <a:ext uri="{FF2B5EF4-FFF2-40B4-BE49-F238E27FC236}">
                <a16:creationId xmlns:a16="http://schemas.microsoft.com/office/drawing/2014/main" id="{D4B89864-5B51-8747-9BF0-F4F43256D44E}"/>
              </a:ext>
            </a:extLst>
          </p:cNvPr>
          <p:cNvSpPr>
            <a:spLocks noGrp="1"/>
          </p:cNvSpPr>
          <p:nvPr>
            <p:ph type="title"/>
          </p:nvPr>
        </p:nvSpPr>
        <p:spPr/>
        <p:txBody>
          <a:bodyPr/>
          <a:lstStyle/>
          <a:p>
            <a:r>
              <a:rPr lang="en-US"/>
              <a:t>Central Management for Webex Rooms</a:t>
            </a:r>
          </a:p>
        </p:txBody>
      </p:sp>
      <p:pic>
        <p:nvPicPr>
          <p:cNvPr id="5" name="Picture 4">
            <a:extLst>
              <a:ext uri="{FF2B5EF4-FFF2-40B4-BE49-F238E27FC236}">
                <a16:creationId xmlns:a16="http://schemas.microsoft.com/office/drawing/2014/main" id="{7D53A07F-33F8-6547-A8AD-7AB7A4911E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4466" y="3675311"/>
            <a:ext cx="4775451" cy="2727604"/>
          </a:xfrm>
          <a:prstGeom prst="rect">
            <a:avLst/>
          </a:prstGeom>
          <a:ln>
            <a:solidFill>
              <a:schemeClr val="tx2"/>
            </a:solidFill>
          </a:ln>
        </p:spPr>
      </p:pic>
      <p:pic>
        <p:nvPicPr>
          <p:cNvPr id="6" name="Picture 5">
            <a:extLst>
              <a:ext uri="{FF2B5EF4-FFF2-40B4-BE49-F238E27FC236}">
                <a16:creationId xmlns:a16="http://schemas.microsoft.com/office/drawing/2014/main" id="{ADAF9F17-4355-2547-8485-5B0C7B1FA7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7361" y="2189486"/>
            <a:ext cx="4754639" cy="2971649"/>
          </a:xfrm>
          <a:prstGeom prst="rect">
            <a:avLst/>
          </a:prstGeom>
          <a:ln>
            <a:solidFill>
              <a:schemeClr val="tx1"/>
            </a:solidFill>
          </a:ln>
        </p:spPr>
      </p:pic>
    </p:spTree>
    <p:extLst>
      <p:ext uri="{BB962C8B-B14F-4D97-AF65-F5344CB8AC3E}">
        <p14:creationId xmlns:p14="http://schemas.microsoft.com/office/powerpoint/2010/main" val="79465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C7B6BA1-6C40-AE49-9312-3D1DC4BB3F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49483" y="4964896"/>
            <a:ext cx="2616485" cy="1869798"/>
          </a:xfrm>
          <a:prstGeom prst="rect">
            <a:avLst/>
          </a:prstGeom>
        </p:spPr>
      </p:pic>
      <p:sp>
        <p:nvSpPr>
          <p:cNvPr id="2" name="Title 1">
            <a:extLst>
              <a:ext uri="{FF2B5EF4-FFF2-40B4-BE49-F238E27FC236}">
                <a16:creationId xmlns:a16="http://schemas.microsoft.com/office/drawing/2014/main" id="{FBACDC55-B317-6845-ADA4-F277825EF2AB}"/>
              </a:ext>
            </a:extLst>
          </p:cNvPr>
          <p:cNvSpPr>
            <a:spLocks noGrp="1"/>
          </p:cNvSpPr>
          <p:nvPr>
            <p:ph type="title"/>
          </p:nvPr>
        </p:nvSpPr>
        <p:spPr/>
        <p:txBody>
          <a:bodyPr/>
          <a:lstStyle/>
          <a:p>
            <a:r>
              <a:rPr lang="en-US"/>
              <a:t>This is not WebEx</a:t>
            </a:r>
          </a:p>
        </p:txBody>
      </p:sp>
      <p:grpSp>
        <p:nvGrpSpPr>
          <p:cNvPr id="3" name="Group 2">
            <a:extLst>
              <a:ext uri="{FF2B5EF4-FFF2-40B4-BE49-F238E27FC236}">
                <a16:creationId xmlns:a16="http://schemas.microsoft.com/office/drawing/2014/main" id="{C30023D9-DE0D-AD41-81BB-60825C155A5C}"/>
              </a:ext>
            </a:extLst>
          </p:cNvPr>
          <p:cNvGrpSpPr/>
          <p:nvPr/>
        </p:nvGrpSpPr>
        <p:grpSpPr>
          <a:xfrm>
            <a:off x="8564772" y="163644"/>
            <a:ext cx="3522275" cy="4638687"/>
            <a:chOff x="607515" y="135224"/>
            <a:chExt cx="4353354" cy="5733182"/>
          </a:xfrm>
        </p:grpSpPr>
        <p:pic>
          <p:nvPicPr>
            <p:cNvPr id="4" name="Picture 3">
              <a:extLst>
                <a:ext uri="{FF2B5EF4-FFF2-40B4-BE49-F238E27FC236}">
                  <a16:creationId xmlns:a16="http://schemas.microsoft.com/office/drawing/2014/main" id="{D38506CD-5FD9-0B4F-9398-9D65EA2F1586}"/>
                </a:ext>
              </a:extLst>
            </p:cNvPr>
            <p:cNvPicPr>
              <a:picLocks noChangeAspect="1"/>
            </p:cNvPicPr>
            <p:nvPr/>
          </p:nvPicPr>
          <p:blipFill>
            <a:blip r:embed="rId3"/>
            <a:stretch>
              <a:fillRect/>
            </a:stretch>
          </p:blipFill>
          <p:spPr>
            <a:xfrm>
              <a:off x="607515" y="135224"/>
              <a:ext cx="4353352" cy="3061990"/>
            </a:xfrm>
            <a:prstGeom prst="rect">
              <a:avLst/>
            </a:prstGeom>
          </p:spPr>
        </p:pic>
        <p:pic>
          <p:nvPicPr>
            <p:cNvPr id="5" name="Picture 4">
              <a:extLst>
                <a:ext uri="{FF2B5EF4-FFF2-40B4-BE49-F238E27FC236}">
                  <a16:creationId xmlns:a16="http://schemas.microsoft.com/office/drawing/2014/main" id="{A30EFF84-66BD-9B42-99A9-BC12CE896FD4}"/>
                </a:ext>
              </a:extLst>
            </p:cNvPr>
            <p:cNvPicPr>
              <a:picLocks noChangeAspect="1"/>
            </p:cNvPicPr>
            <p:nvPr/>
          </p:nvPicPr>
          <p:blipFill>
            <a:blip r:embed="rId4"/>
            <a:stretch>
              <a:fillRect/>
            </a:stretch>
          </p:blipFill>
          <p:spPr>
            <a:xfrm>
              <a:off x="607516" y="3380329"/>
              <a:ext cx="4353353" cy="2488077"/>
            </a:xfrm>
            <a:prstGeom prst="rect">
              <a:avLst/>
            </a:prstGeom>
          </p:spPr>
        </p:pic>
        <p:pic>
          <p:nvPicPr>
            <p:cNvPr id="6" name="Picture 5">
              <a:extLst>
                <a:ext uri="{FF2B5EF4-FFF2-40B4-BE49-F238E27FC236}">
                  <a16:creationId xmlns:a16="http://schemas.microsoft.com/office/drawing/2014/main" id="{637ABFED-7A3C-0545-BF27-DB0AEC4546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9463" y="5444934"/>
              <a:ext cx="1316508" cy="423472"/>
            </a:xfrm>
            <a:prstGeom prst="rect">
              <a:avLst/>
            </a:prstGeom>
          </p:spPr>
        </p:pic>
        <p:pic>
          <p:nvPicPr>
            <p:cNvPr id="7" name="Picture 6">
              <a:extLst>
                <a:ext uri="{FF2B5EF4-FFF2-40B4-BE49-F238E27FC236}">
                  <a16:creationId xmlns:a16="http://schemas.microsoft.com/office/drawing/2014/main" id="{D6268CAD-35AC-D148-9AD9-2E17CF292A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0542" y="2295144"/>
              <a:ext cx="890953" cy="668215"/>
            </a:xfrm>
            <a:prstGeom prst="rect">
              <a:avLst/>
            </a:prstGeom>
          </p:spPr>
        </p:pic>
      </p:grpSp>
      <p:pic>
        <p:nvPicPr>
          <p:cNvPr id="10" name="Picture 9">
            <a:extLst>
              <a:ext uri="{FF2B5EF4-FFF2-40B4-BE49-F238E27FC236}">
                <a16:creationId xmlns:a16="http://schemas.microsoft.com/office/drawing/2014/main" id="{5B6CCC0D-01BE-7B43-8CA3-F5A65649244D}"/>
              </a:ext>
            </a:extLst>
          </p:cNvPr>
          <p:cNvPicPr>
            <a:picLocks noChangeAspect="1"/>
          </p:cNvPicPr>
          <p:nvPr/>
        </p:nvPicPr>
        <p:blipFill>
          <a:blip r:embed="rId7"/>
          <a:stretch>
            <a:fillRect/>
          </a:stretch>
        </p:blipFill>
        <p:spPr>
          <a:xfrm>
            <a:off x="4534953" y="4956463"/>
            <a:ext cx="4649406" cy="1516329"/>
          </a:xfrm>
          <a:prstGeom prst="rect">
            <a:avLst/>
          </a:prstGeom>
        </p:spPr>
      </p:pic>
      <p:pic>
        <p:nvPicPr>
          <p:cNvPr id="11" name="Picture 10">
            <a:extLst>
              <a:ext uri="{FF2B5EF4-FFF2-40B4-BE49-F238E27FC236}">
                <a16:creationId xmlns:a16="http://schemas.microsoft.com/office/drawing/2014/main" id="{D8A07CEF-F5C5-FD43-9BAC-FAB4A842402A}"/>
              </a:ext>
            </a:extLst>
          </p:cNvPr>
          <p:cNvPicPr>
            <a:picLocks noChangeAspect="1"/>
          </p:cNvPicPr>
          <p:nvPr/>
        </p:nvPicPr>
        <p:blipFill>
          <a:blip r:embed="rId8"/>
          <a:stretch>
            <a:fillRect/>
          </a:stretch>
        </p:blipFill>
        <p:spPr>
          <a:xfrm>
            <a:off x="4476359" y="163644"/>
            <a:ext cx="4014370" cy="2477440"/>
          </a:xfrm>
          <a:prstGeom prst="rect">
            <a:avLst/>
          </a:prstGeom>
        </p:spPr>
      </p:pic>
      <p:pic>
        <p:nvPicPr>
          <p:cNvPr id="13" name="Picture 12">
            <a:extLst>
              <a:ext uri="{FF2B5EF4-FFF2-40B4-BE49-F238E27FC236}">
                <a16:creationId xmlns:a16="http://schemas.microsoft.com/office/drawing/2014/main" id="{288D03FD-7F39-3944-BCFD-7CF873F545D3}"/>
              </a:ext>
            </a:extLst>
          </p:cNvPr>
          <p:cNvPicPr>
            <a:picLocks noChangeAspect="1"/>
          </p:cNvPicPr>
          <p:nvPr/>
        </p:nvPicPr>
        <p:blipFill>
          <a:blip r:embed="rId9"/>
          <a:stretch>
            <a:fillRect/>
          </a:stretch>
        </p:blipFill>
        <p:spPr>
          <a:xfrm>
            <a:off x="5662084" y="2766127"/>
            <a:ext cx="2816881" cy="2036203"/>
          </a:xfrm>
          <a:prstGeom prst="rect">
            <a:avLst/>
          </a:prstGeom>
        </p:spPr>
      </p:pic>
      <p:pic>
        <p:nvPicPr>
          <p:cNvPr id="17" name="Picture 16">
            <a:extLst>
              <a:ext uri="{FF2B5EF4-FFF2-40B4-BE49-F238E27FC236}">
                <a16:creationId xmlns:a16="http://schemas.microsoft.com/office/drawing/2014/main" id="{A06E328F-FB3B-5744-9E01-CD19F368D307}"/>
              </a:ext>
            </a:extLst>
          </p:cNvPr>
          <p:cNvPicPr>
            <a:picLocks noChangeAspect="1"/>
          </p:cNvPicPr>
          <p:nvPr/>
        </p:nvPicPr>
        <p:blipFill>
          <a:blip r:embed="rId10"/>
          <a:stretch>
            <a:fillRect/>
          </a:stretch>
        </p:blipFill>
        <p:spPr>
          <a:xfrm>
            <a:off x="6097026" y="1266995"/>
            <a:ext cx="1620483" cy="896667"/>
          </a:xfrm>
          <a:prstGeom prst="rect">
            <a:avLst/>
          </a:prstGeom>
        </p:spPr>
      </p:pic>
      <p:pic>
        <p:nvPicPr>
          <p:cNvPr id="18" name="Picture 17">
            <a:extLst>
              <a:ext uri="{FF2B5EF4-FFF2-40B4-BE49-F238E27FC236}">
                <a16:creationId xmlns:a16="http://schemas.microsoft.com/office/drawing/2014/main" id="{A48BD1CD-15A6-7744-B84F-C2AAA1FBB058}"/>
              </a:ext>
            </a:extLst>
          </p:cNvPr>
          <p:cNvPicPr>
            <a:picLocks noChangeAspect="1"/>
          </p:cNvPicPr>
          <p:nvPr/>
        </p:nvPicPr>
        <p:blipFill>
          <a:blip r:embed="rId10"/>
          <a:stretch>
            <a:fillRect/>
          </a:stretch>
        </p:blipFill>
        <p:spPr>
          <a:xfrm>
            <a:off x="9754626" y="1133431"/>
            <a:ext cx="1620483" cy="896667"/>
          </a:xfrm>
          <a:prstGeom prst="rect">
            <a:avLst/>
          </a:prstGeom>
        </p:spPr>
      </p:pic>
      <p:pic>
        <p:nvPicPr>
          <p:cNvPr id="19" name="Picture 18">
            <a:extLst>
              <a:ext uri="{FF2B5EF4-FFF2-40B4-BE49-F238E27FC236}">
                <a16:creationId xmlns:a16="http://schemas.microsoft.com/office/drawing/2014/main" id="{5FECAFA0-EBBD-E74E-BF6F-898A7A40D4BA}"/>
              </a:ext>
            </a:extLst>
          </p:cNvPr>
          <p:cNvPicPr>
            <a:picLocks noChangeAspect="1"/>
          </p:cNvPicPr>
          <p:nvPr/>
        </p:nvPicPr>
        <p:blipFill>
          <a:blip r:embed="rId10"/>
          <a:stretch>
            <a:fillRect/>
          </a:stretch>
        </p:blipFill>
        <p:spPr>
          <a:xfrm>
            <a:off x="6364154" y="3352649"/>
            <a:ext cx="1620483" cy="896667"/>
          </a:xfrm>
          <a:prstGeom prst="rect">
            <a:avLst/>
          </a:prstGeom>
        </p:spPr>
      </p:pic>
      <p:pic>
        <p:nvPicPr>
          <p:cNvPr id="20" name="Picture 19">
            <a:extLst>
              <a:ext uri="{FF2B5EF4-FFF2-40B4-BE49-F238E27FC236}">
                <a16:creationId xmlns:a16="http://schemas.microsoft.com/office/drawing/2014/main" id="{B6B04CD8-5773-184C-B027-E5E031A9CB48}"/>
              </a:ext>
            </a:extLst>
          </p:cNvPr>
          <p:cNvPicPr>
            <a:picLocks noChangeAspect="1"/>
          </p:cNvPicPr>
          <p:nvPr/>
        </p:nvPicPr>
        <p:blipFill>
          <a:blip r:embed="rId10"/>
          <a:stretch>
            <a:fillRect/>
          </a:stretch>
        </p:blipFill>
        <p:spPr>
          <a:xfrm>
            <a:off x="9775174" y="3362924"/>
            <a:ext cx="1620483" cy="896667"/>
          </a:xfrm>
          <a:prstGeom prst="rect">
            <a:avLst/>
          </a:prstGeom>
        </p:spPr>
      </p:pic>
      <p:pic>
        <p:nvPicPr>
          <p:cNvPr id="21" name="Picture 20">
            <a:extLst>
              <a:ext uri="{FF2B5EF4-FFF2-40B4-BE49-F238E27FC236}">
                <a16:creationId xmlns:a16="http://schemas.microsoft.com/office/drawing/2014/main" id="{9E837DC7-3D82-434B-8E60-2471708AEECD}"/>
              </a:ext>
            </a:extLst>
          </p:cNvPr>
          <p:cNvPicPr>
            <a:picLocks noChangeAspect="1"/>
          </p:cNvPicPr>
          <p:nvPr/>
        </p:nvPicPr>
        <p:blipFill>
          <a:blip r:embed="rId10"/>
          <a:stretch>
            <a:fillRect/>
          </a:stretch>
        </p:blipFill>
        <p:spPr>
          <a:xfrm>
            <a:off x="5891543" y="5458853"/>
            <a:ext cx="1620483" cy="896667"/>
          </a:xfrm>
          <a:prstGeom prst="rect">
            <a:avLst/>
          </a:prstGeom>
        </p:spPr>
      </p:pic>
      <p:pic>
        <p:nvPicPr>
          <p:cNvPr id="22" name="Picture 21">
            <a:extLst>
              <a:ext uri="{FF2B5EF4-FFF2-40B4-BE49-F238E27FC236}">
                <a16:creationId xmlns:a16="http://schemas.microsoft.com/office/drawing/2014/main" id="{2AB805F3-E231-C044-B66D-9D2406CA47B6}"/>
              </a:ext>
            </a:extLst>
          </p:cNvPr>
          <p:cNvPicPr>
            <a:picLocks noChangeAspect="1"/>
          </p:cNvPicPr>
          <p:nvPr/>
        </p:nvPicPr>
        <p:blipFill>
          <a:blip r:embed="rId10"/>
          <a:stretch>
            <a:fillRect/>
          </a:stretch>
        </p:blipFill>
        <p:spPr>
          <a:xfrm>
            <a:off x="10062851" y="5366385"/>
            <a:ext cx="1620483" cy="896667"/>
          </a:xfrm>
          <a:prstGeom prst="rect">
            <a:avLst/>
          </a:prstGeom>
        </p:spPr>
      </p:pic>
    </p:spTree>
    <p:extLst>
      <p:ext uri="{BB962C8B-B14F-4D97-AF65-F5344CB8AC3E}">
        <p14:creationId xmlns:p14="http://schemas.microsoft.com/office/powerpoint/2010/main" val="270863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54773C0-E717-3941-9780-07BB84B832FE}"/>
              </a:ext>
            </a:extLst>
          </p:cNvPr>
          <p:cNvSpPr txBox="1">
            <a:spLocks/>
          </p:cNvSpPr>
          <p:nvPr/>
        </p:nvSpPr>
        <p:spPr>
          <a:xfrm>
            <a:off x="583688" y="1081324"/>
            <a:ext cx="11267051" cy="540851"/>
          </a:xfrm>
          <a:prstGeom prst="rect">
            <a:avLst/>
          </a:prstGeom>
        </p:spPr>
        <p:txBody>
          <a:bodyPr/>
          <a:lstStyle>
            <a:lvl1pPr algn="l" defTabSz="914400" rtl="0" eaLnBrk="1" latinLnBrk="0" hangingPunct="1">
              <a:lnSpc>
                <a:spcPct val="100000"/>
              </a:lnSpc>
              <a:spcBef>
                <a:spcPct val="0"/>
              </a:spcBef>
              <a:buNone/>
              <a:defRPr sz="3000" kern="1200">
                <a:solidFill>
                  <a:schemeClr val="accent1"/>
                </a:solidFill>
                <a:latin typeface="+mj-lt"/>
                <a:ea typeface="+mj-ea"/>
                <a:cs typeface="+mj-cs"/>
              </a:defRPr>
            </a:lvl1pPr>
          </a:lstStyle>
          <a:p>
            <a:r>
              <a:rPr lang="en-US" sz="2667">
                <a:solidFill>
                  <a:srgbClr val="FBAB18"/>
                </a:solidFill>
                <a:latin typeface="CiscoSansTT ExtraLight"/>
              </a:rPr>
              <a:t>A first taste of cloud to our On-Prem Customers</a:t>
            </a:r>
          </a:p>
        </p:txBody>
      </p:sp>
      <p:sp>
        <p:nvSpPr>
          <p:cNvPr id="3" name="TextBox 2">
            <a:extLst>
              <a:ext uri="{FF2B5EF4-FFF2-40B4-BE49-F238E27FC236}">
                <a16:creationId xmlns:a16="http://schemas.microsoft.com/office/drawing/2014/main" id="{1EBE8A11-F2CE-084F-9263-0CFC20688481}"/>
              </a:ext>
            </a:extLst>
          </p:cNvPr>
          <p:cNvSpPr txBox="1"/>
          <p:nvPr/>
        </p:nvSpPr>
        <p:spPr>
          <a:xfrm>
            <a:off x="4610030" y="3868713"/>
            <a:ext cx="5522780" cy="1916422"/>
          </a:xfrm>
          <a:prstGeom prst="rect">
            <a:avLst/>
          </a:prstGeom>
          <a:noFill/>
        </p:spPr>
        <p:txBody>
          <a:bodyPr wrap="square" lIns="73152" tIns="36576" rIns="73152" bIns="36576" rtlCol="0">
            <a:spAutoFit/>
          </a:bodyPr>
          <a:lstStyle/>
          <a:p>
            <a:pPr marL="228594" indent="-228594">
              <a:lnSpc>
                <a:spcPct val="90000"/>
              </a:lnSpc>
              <a:spcBef>
                <a:spcPts val="800"/>
              </a:spcBef>
              <a:buClr>
                <a:srgbClr val="00BCEB"/>
              </a:buClr>
              <a:buFont typeface="CiscoSansTT ExtraLight" panose="020B0303020201020303" pitchFamily="34" charset="0"/>
              <a:buChar char="I"/>
            </a:pPr>
            <a:r>
              <a:rPr lang="en-US" sz="1600">
                <a:latin typeface="CiscoSansTT ExtraLight"/>
              </a:rPr>
              <a:t>Super simple setup - one button to Cloud Link</a:t>
            </a:r>
          </a:p>
          <a:p>
            <a:pPr marL="228594" indent="-228594">
              <a:lnSpc>
                <a:spcPct val="90000"/>
              </a:lnSpc>
              <a:spcBef>
                <a:spcPts val="800"/>
              </a:spcBef>
              <a:buClr>
                <a:srgbClr val="00BCEB"/>
              </a:buClr>
              <a:buFont typeface="CiscoSansTT ExtraLight" panose="020B0303020201020303" pitchFamily="34" charset="0"/>
              <a:buChar char="I"/>
            </a:pPr>
            <a:r>
              <a:rPr lang="en-US" sz="1600">
                <a:latin typeface="CiscoSansTT ExtraLight"/>
              </a:rPr>
              <a:t>Scalable management and analytics</a:t>
            </a:r>
          </a:p>
          <a:p>
            <a:pPr marL="228594" indent="-228594">
              <a:lnSpc>
                <a:spcPct val="90000"/>
              </a:lnSpc>
              <a:spcBef>
                <a:spcPts val="800"/>
              </a:spcBef>
              <a:buClr>
                <a:srgbClr val="00BCEB"/>
              </a:buClr>
              <a:buFont typeface="CiscoSansTT ExtraLight" panose="020B0303020201020303" pitchFamily="34" charset="0"/>
              <a:buChar char="I"/>
            </a:pPr>
            <a:r>
              <a:rPr lang="en-US" sz="1600">
                <a:latin typeface="CiscoSansTT ExtraLight"/>
              </a:rPr>
              <a:t>Keep media local</a:t>
            </a:r>
          </a:p>
          <a:p>
            <a:pPr marL="228594" indent="-228594">
              <a:lnSpc>
                <a:spcPct val="90000"/>
              </a:lnSpc>
              <a:spcBef>
                <a:spcPts val="800"/>
              </a:spcBef>
              <a:buClr>
                <a:srgbClr val="00BCEB"/>
              </a:buClr>
              <a:buFont typeface="CiscoSansTT ExtraLight" panose="020B0303020201020303" pitchFamily="34" charset="0"/>
              <a:buChar char="I"/>
            </a:pPr>
            <a:r>
              <a:rPr lang="en-US" sz="1600">
                <a:latin typeface="CiscoSansTT ExtraLight"/>
              </a:rPr>
              <a:t>Access cloud services &amp; innovations</a:t>
            </a:r>
          </a:p>
          <a:p>
            <a:pPr marL="228594" indent="-228594">
              <a:lnSpc>
                <a:spcPct val="90000"/>
              </a:lnSpc>
              <a:spcBef>
                <a:spcPts val="800"/>
              </a:spcBef>
              <a:buClr>
                <a:srgbClr val="00BCEB"/>
              </a:buClr>
              <a:buFont typeface="CiscoSansTT ExtraLight" panose="020B0303020201020303" pitchFamily="34" charset="0"/>
              <a:buChar char="I"/>
            </a:pPr>
            <a:r>
              <a:rPr lang="en-US" sz="1600">
                <a:latin typeface="CiscoSansTT ExtraLight"/>
              </a:rPr>
              <a:t>Insights through Control Hub</a:t>
            </a:r>
          </a:p>
          <a:p>
            <a:pPr marL="228594" indent="-228594">
              <a:lnSpc>
                <a:spcPct val="90000"/>
              </a:lnSpc>
              <a:spcBef>
                <a:spcPts val="800"/>
              </a:spcBef>
              <a:buClr>
                <a:srgbClr val="00BCEB"/>
              </a:buClr>
              <a:buFont typeface="CiscoSansTT ExtraLight" panose="020B0303020201020303" pitchFamily="34" charset="0"/>
              <a:buChar char="I"/>
            </a:pPr>
            <a:r>
              <a:rPr lang="en-US" sz="1600">
                <a:latin typeface="CiscoSansTT ExtraLight"/>
              </a:rPr>
              <a:t>Troubleshoot devices in Webex Meetings</a:t>
            </a:r>
          </a:p>
        </p:txBody>
      </p:sp>
      <p:sp>
        <p:nvSpPr>
          <p:cNvPr id="4" name="Rounded Rectangle 128">
            <a:extLst>
              <a:ext uri="{FF2B5EF4-FFF2-40B4-BE49-F238E27FC236}">
                <a16:creationId xmlns:a16="http://schemas.microsoft.com/office/drawing/2014/main" id="{AE73E263-41E4-3F45-8481-601B7E759587}"/>
              </a:ext>
            </a:extLst>
          </p:cNvPr>
          <p:cNvSpPr/>
          <p:nvPr/>
        </p:nvSpPr>
        <p:spPr>
          <a:xfrm>
            <a:off x="1018612" y="2057107"/>
            <a:ext cx="3083941" cy="3720527"/>
          </a:xfrm>
          <a:prstGeom prst="roundRect">
            <a:avLst>
              <a:gd name="adj" fmla="val 13542"/>
            </a:avLst>
          </a:prstGeom>
          <a:solidFill>
            <a:srgbClr val="051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5073"/>
              </a:solidFill>
              <a:latin typeface="CiscoSansTT Light"/>
            </a:endParaRPr>
          </a:p>
        </p:txBody>
      </p:sp>
      <p:pic>
        <p:nvPicPr>
          <p:cNvPr id="5" name="Picture 4">
            <a:extLst>
              <a:ext uri="{FF2B5EF4-FFF2-40B4-BE49-F238E27FC236}">
                <a16:creationId xmlns:a16="http://schemas.microsoft.com/office/drawing/2014/main" id="{01FE7570-378B-8B44-956D-E86F6113F1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7817" y="2226411"/>
            <a:ext cx="1689795" cy="1208380"/>
          </a:xfrm>
          <a:prstGeom prst="roundRect">
            <a:avLst>
              <a:gd name="adj" fmla="val 5737"/>
            </a:avLst>
          </a:prstGeom>
          <a:solidFill>
            <a:srgbClr val="FFFFFF"/>
          </a:solidFill>
          <a:ln w="38100">
            <a:noFill/>
          </a:ln>
        </p:spPr>
      </p:pic>
      <p:sp>
        <p:nvSpPr>
          <p:cNvPr id="6" name="TextBox 5">
            <a:extLst>
              <a:ext uri="{FF2B5EF4-FFF2-40B4-BE49-F238E27FC236}">
                <a16:creationId xmlns:a16="http://schemas.microsoft.com/office/drawing/2014/main" id="{6063A26C-6660-764E-A179-636C6B7228B2}"/>
              </a:ext>
            </a:extLst>
          </p:cNvPr>
          <p:cNvSpPr txBox="1"/>
          <p:nvPr/>
        </p:nvSpPr>
        <p:spPr>
          <a:xfrm>
            <a:off x="2663885" y="4249986"/>
            <a:ext cx="1275763" cy="402290"/>
          </a:xfrm>
          <a:prstGeom prst="rect">
            <a:avLst/>
          </a:prstGeom>
          <a:noFill/>
        </p:spPr>
        <p:txBody>
          <a:bodyPr wrap="square" lIns="73152" tIns="36576" rIns="73152" bIns="36576" rtlCol="0">
            <a:spAutoFit/>
          </a:bodyPr>
          <a:lstStyle/>
          <a:p>
            <a:r>
              <a:rPr lang="en-US" sz="1067"/>
              <a:t>On-premises Media &amp; Signaling</a:t>
            </a:r>
          </a:p>
        </p:txBody>
      </p:sp>
      <p:sp>
        <p:nvSpPr>
          <p:cNvPr id="7" name="TextBox 6">
            <a:extLst>
              <a:ext uri="{FF2B5EF4-FFF2-40B4-BE49-F238E27FC236}">
                <a16:creationId xmlns:a16="http://schemas.microsoft.com/office/drawing/2014/main" id="{B7BB3549-438E-0743-936C-535CC39F6DA6}"/>
              </a:ext>
            </a:extLst>
          </p:cNvPr>
          <p:cNvSpPr txBox="1"/>
          <p:nvPr/>
        </p:nvSpPr>
        <p:spPr>
          <a:xfrm>
            <a:off x="1656050" y="2230355"/>
            <a:ext cx="1847540" cy="320088"/>
          </a:xfrm>
          <a:prstGeom prst="rect">
            <a:avLst/>
          </a:prstGeom>
          <a:noFill/>
        </p:spPr>
        <p:txBody>
          <a:bodyPr wrap="square" lIns="73152" tIns="36576" rIns="73152" bIns="36576" rtlCol="0">
            <a:spAutoFit/>
          </a:bodyPr>
          <a:lstStyle/>
          <a:p>
            <a:pPr algn="ctr"/>
            <a:r>
              <a:rPr lang="en-US" sz="1600">
                <a:solidFill>
                  <a:schemeClr val="accent1"/>
                </a:solidFill>
              </a:rPr>
              <a:t>Premise Video</a:t>
            </a:r>
          </a:p>
        </p:txBody>
      </p:sp>
      <p:pic>
        <p:nvPicPr>
          <p:cNvPr id="8" name="Picture 7">
            <a:extLst>
              <a:ext uri="{FF2B5EF4-FFF2-40B4-BE49-F238E27FC236}">
                <a16:creationId xmlns:a16="http://schemas.microsoft.com/office/drawing/2014/main" id="{30541E42-0E3D-F544-A0BC-98B815AB977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157332" y="5009256"/>
            <a:ext cx="2792005" cy="652829"/>
          </a:xfrm>
          <a:custGeom>
            <a:avLst/>
            <a:gdLst>
              <a:gd name="connsiteX0" fmla="*/ 237467 w 2094004"/>
              <a:gd name="connsiteY0" fmla="*/ 0 h 489622"/>
              <a:gd name="connsiteX1" fmla="*/ 1849193 w 2094004"/>
              <a:gd name="connsiteY1" fmla="*/ 0 h 489622"/>
              <a:gd name="connsiteX2" fmla="*/ 2094004 w 2094004"/>
              <a:gd name="connsiteY2" fmla="*/ 244811 h 489622"/>
              <a:gd name="connsiteX3" fmla="*/ 1849193 w 2094004"/>
              <a:gd name="connsiteY3" fmla="*/ 489622 h 489622"/>
              <a:gd name="connsiteX4" fmla="*/ 237467 w 2094004"/>
              <a:gd name="connsiteY4" fmla="*/ 489622 h 489622"/>
              <a:gd name="connsiteX5" fmla="*/ 11895 w 2094004"/>
              <a:gd name="connsiteY5" fmla="*/ 340102 h 489622"/>
              <a:gd name="connsiteX6" fmla="*/ 0 w 2094004"/>
              <a:gd name="connsiteY6" fmla="*/ 281187 h 489622"/>
              <a:gd name="connsiteX7" fmla="*/ 0 w 2094004"/>
              <a:gd name="connsiteY7" fmla="*/ 208435 h 489622"/>
              <a:gd name="connsiteX8" fmla="*/ 11895 w 2094004"/>
              <a:gd name="connsiteY8" fmla="*/ 149520 h 489622"/>
              <a:gd name="connsiteX9" fmla="*/ 237467 w 2094004"/>
              <a:gd name="connsiteY9" fmla="*/ 0 h 48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4004" h="489622">
                <a:moveTo>
                  <a:pt x="237467" y="0"/>
                </a:moveTo>
                <a:lnTo>
                  <a:pt x="1849193" y="0"/>
                </a:lnTo>
                <a:cubicBezTo>
                  <a:pt x="1984398" y="0"/>
                  <a:pt x="2094004" y="109606"/>
                  <a:pt x="2094004" y="244811"/>
                </a:cubicBezTo>
                <a:cubicBezTo>
                  <a:pt x="2094004" y="380016"/>
                  <a:pt x="1984398" y="489622"/>
                  <a:pt x="1849193" y="489622"/>
                </a:cubicBezTo>
                <a:lnTo>
                  <a:pt x="237467" y="489622"/>
                </a:lnTo>
                <a:cubicBezTo>
                  <a:pt x="136063" y="489622"/>
                  <a:pt x="49059" y="427969"/>
                  <a:pt x="11895" y="340102"/>
                </a:cubicBezTo>
                <a:lnTo>
                  <a:pt x="0" y="281187"/>
                </a:lnTo>
                <a:lnTo>
                  <a:pt x="0" y="208435"/>
                </a:lnTo>
                <a:lnTo>
                  <a:pt x="11895" y="149520"/>
                </a:lnTo>
                <a:cubicBezTo>
                  <a:pt x="49059" y="61654"/>
                  <a:pt x="136063" y="0"/>
                  <a:pt x="237467" y="0"/>
                </a:cubicBezTo>
                <a:close/>
              </a:path>
            </a:pathLst>
          </a:custGeom>
        </p:spPr>
      </p:pic>
      <p:cxnSp>
        <p:nvCxnSpPr>
          <p:cNvPr id="9" name="Straight Connector 8">
            <a:extLst>
              <a:ext uri="{FF2B5EF4-FFF2-40B4-BE49-F238E27FC236}">
                <a16:creationId xmlns:a16="http://schemas.microsoft.com/office/drawing/2014/main" id="{AC0BC834-1DD4-0146-8FD2-28A20A34C0EC}"/>
              </a:ext>
            </a:extLst>
          </p:cNvPr>
          <p:cNvCxnSpPr>
            <a:cxnSpLocks/>
          </p:cNvCxnSpPr>
          <p:nvPr/>
        </p:nvCxnSpPr>
        <p:spPr>
          <a:xfrm>
            <a:off x="2549703" y="4023820"/>
            <a:ext cx="0" cy="913056"/>
          </a:xfrm>
          <a:prstGeom prst="line">
            <a:avLst/>
          </a:prstGeom>
          <a:ln w="38100" cap="rnd">
            <a:solidFill>
              <a:schemeClr val="accent6"/>
            </a:solidFill>
            <a:round/>
            <a:headEnd type="arrow"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DA60B2E-77B7-4242-AB31-FFF6AA043A72}"/>
              </a:ext>
            </a:extLst>
          </p:cNvPr>
          <p:cNvGrpSpPr/>
          <p:nvPr/>
        </p:nvGrpSpPr>
        <p:grpSpPr>
          <a:xfrm>
            <a:off x="6720044" y="2320568"/>
            <a:ext cx="2266832" cy="1122897"/>
            <a:chOff x="2577103" y="1559859"/>
            <a:chExt cx="1700124" cy="842173"/>
          </a:xfrm>
        </p:grpSpPr>
        <p:sp>
          <p:nvSpPr>
            <p:cNvPr id="11" name="Freeform: Shape 140">
              <a:extLst>
                <a:ext uri="{FF2B5EF4-FFF2-40B4-BE49-F238E27FC236}">
                  <a16:creationId xmlns:a16="http://schemas.microsoft.com/office/drawing/2014/main" id="{F11035A8-8C47-A94C-9B02-830E2C126421}"/>
                </a:ext>
              </a:extLst>
            </p:cNvPr>
            <p:cNvSpPr>
              <a:spLocks/>
            </p:cNvSpPr>
            <p:nvPr/>
          </p:nvSpPr>
          <p:spPr bwMode="auto">
            <a:xfrm>
              <a:off x="2577103" y="1559859"/>
              <a:ext cx="1700124" cy="842173"/>
            </a:xfrm>
            <a:custGeom>
              <a:avLst/>
              <a:gdLst>
                <a:gd name="connsiteX0" fmla="*/ 1745075 w 2878850"/>
                <a:gd name="connsiteY0" fmla="*/ 0 h 1426066"/>
                <a:gd name="connsiteX1" fmla="*/ 2098557 w 2878850"/>
                <a:gd name="connsiteY1" fmla="*/ 0 h 1426066"/>
                <a:gd name="connsiteX2" fmla="*/ 2414166 w 2878850"/>
                <a:gd name="connsiteY2" fmla="*/ 303460 h 1426066"/>
                <a:gd name="connsiteX3" fmla="*/ 2394459 w 2878850"/>
                <a:gd name="connsiteY3" fmla="*/ 403425 h 1426066"/>
                <a:gd name="connsiteX4" fmla="*/ 2429859 w 2878850"/>
                <a:gd name="connsiteY4" fmla="*/ 406905 h 1426066"/>
                <a:gd name="connsiteX5" fmla="*/ 2681223 w 2878850"/>
                <a:gd name="connsiteY5" fmla="*/ 716687 h 1426066"/>
                <a:gd name="connsiteX6" fmla="*/ 2659492 w 2878850"/>
                <a:gd name="connsiteY6" fmla="*/ 820400 h 1426066"/>
                <a:gd name="connsiteX7" fmla="*/ 2692411 w 2878850"/>
                <a:gd name="connsiteY7" fmla="*/ 831000 h 1426066"/>
                <a:gd name="connsiteX8" fmla="*/ 2878850 w 2878850"/>
                <a:gd name="connsiteY8" fmla="*/ 1122606 h 1426066"/>
                <a:gd name="connsiteX9" fmla="*/ 2575813 w 2878850"/>
                <a:gd name="connsiteY9" fmla="*/ 1426066 h 1426066"/>
                <a:gd name="connsiteX10" fmla="*/ 303037 w 2878850"/>
                <a:gd name="connsiteY10" fmla="*/ 1426066 h 1426066"/>
                <a:gd name="connsiteX11" fmla="*/ 0 w 2878850"/>
                <a:gd name="connsiteY11" fmla="*/ 1122606 h 1426066"/>
                <a:gd name="connsiteX12" fmla="*/ 303037 w 2878850"/>
                <a:gd name="connsiteY12" fmla="*/ 806502 h 1426066"/>
                <a:gd name="connsiteX13" fmla="*/ 654255 w 2878850"/>
                <a:gd name="connsiteY13" fmla="*/ 806502 h 1426066"/>
                <a:gd name="connsiteX14" fmla="*/ 635587 w 2878850"/>
                <a:gd name="connsiteY14" fmla="*/ 716687 h 1426066"/>
                <a:gd name="connsiteX15" fmla="*/ 938644 w 2878850"/>
                <a:gd name="connsiteY15" fmla="*/ 400583 h 1426066"/>
                <a:gd name="connsiteX16" fmla="*/ 1409631 w 2878850"/>
                <a:gd name="connsiteY16" fmla="*/ 400583 h 1426066"/>
                <a:gd name="connsiteX17" fmla="*/ 1461083 w 2878850"/>
                <a:gd name="connsiteY17" fmla="*/ 400583 h 1426066"/>
                <a:gd name="connsiteX18" fmla="*/ 1442090 w 2878850"/>
                <a:gd name="connsiteY18" fmla="*/ 303460 h 1426066"/>
                <a:gd name="connsiteX19" fmla="*/ 1745075 w 2878850"/>
                <a:gd name="connsiteY19" fmla="*/ 0 h 142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78850" h="1426066">
                  <a:moveTo>
                    <a:pt x="1745075" y="0"/>
                  </a:moveTo>
                  <a:cubicBezTo>
                    <a:pt x="2098557" y="0"/>
                    <a:pt x="2098557" y="0"/>
                    <a:pt x="2098557" y="0"/>
                  </a:cubicBezTo>
                  <a:cubicBezTo>
                    <a:pt x="2275298" y="0"/>
                    <a:pt x="2414166" y="139086"/>
                    <a:pt x="2414166" y="303460"/>
                  </a:cubicBezTo>
                  <a:lnTo>
                    <a:pt x="2394459" y="403425"/>
                  </a:lnTo>
                  <a:lnTo>
                    <a:pt x="2429859" y="406905"/>
                  </a:lnTo>
                  <a:cubicBezTo>
                    <a:pt x="2574877" y="435947"/>
                    <a:pt x="2681223" y="561796"/>
                    <a:pt x="2681223" y="716687"/>
                  </a:cubicBezTo>
                  <a:lnTo>
                    <a:pt x="2659492" y="820400"/>
                  </a:lnTo>
                  <a:lnTo>
                    <a:pt x="2692411" y="831000"/>
                  </a:lnTo>
                  <a:cubicBezTo>
                    <a:pt x="2800723" y="878416"/>
                    <a:pt x="2878850" y="989842"/>
                    <a:pt x="2878850" y="1122606"/>
                  </a:cubicBezTo>
                  <a:cubicBezTo>
                    <a:pt x="2878850" y="1286980"/>
                    <a:pt x="2739958" y="1426066"/>
                    <a:pt x="2575813" y="1426066"/>
                  </a:cubicBezTo>
                  <a:cubicBezTo>
                    <a:pt x="303037" y="1426066"/>
                    <a:pt x="303037" y="1426066"/>
                    <a:pt x="303037" y="1426066"/>
                  </a:cubicBezTo>
                  <a:cubicBezTo>
                    <a:pt x="138892" y="1426066"/>
                    <a:pt x="0" y="1286980"/>
                    <a:pt x="0" y="1122606"/>
                  </a:cubicBezTo>
                  <a:cubicBezTo>
                    <a:pt x="0" y="945588"/>
                    <a:pt x="138892" y="806502"/>
                    <a:pt x="303037" y="806502"/>
                  </a:cubicBezTo>
                  <a:lnTo>
                    <a:pt x="654255" y="806502"/>
                  </a:lnTo>
                  <a:lnTo>
                    <a:pt x="635587" y="716687"/>
                  </a:lnTo>
                  <a:cubicBezTo>
                    <a:pt x="635587" y="539669"/>
                    <a:pt x="774488" y="400583"/>
                    <a:pt x="938644" y="400583"/>
                  </a:cubicBezTo>
                  <a:cubicBezTo>
                    <a:pt x="1117006" y="400583"/>
                    <a:pt x="1273073" y="400583"/>
                    <a:pt x="1409631" y="400583"/>
                  </a:cubicBezTo>
                  <a:lnTo>
                    <a:pt x="1461083" y="400583"/>
                  </a:lnTo>
                  <a:lnTo>
                    <a:pt x="1442090" y="303460"/>
                  </a:lnTo>
                  <a:cubicBezTo>
                    <a:pt x="1442090" y="139086"/>
                    <a:pt x="1580958" y="0"/>
                    <a:pt x="1745075" y="0"/>
                  </a:cubicBezTo>
                  <a:close/>
                </a:path>
              </a:pathLst>
            </a:custGeom>
            <a:solidFill>
              <a:srgbClr val="FFFFFF"/>
            </a:solidFill>
            <a:ln w="38100">
              <a:noFill/>
            </a:ln>
          </p:spPr>
          <p:txBody>
            <a:bodyPr vert="horz" wrap="square" lIns="121920" tIns="60960" rIns="121920" bIns="60960" numCol="1" anchor="t" anchorCtr="0" compatLnSpc="1">
              <a:prstTxWarp prst="textNoShape">
                <a:avLst/>
              </a:prstTxWarp>
              <a:noAutofit/>
            </a:bodyPr>
            <a:lstStyle/>
            <a:p>
              <a:pPr>
                <a:defRPr/>
              </a:pPr>
              <a:endParaRPr lang="en-US" sz="2400"/>
            </a:p>
          </p:txBody>
        </p:sp>
        <p:pic>
          <p:nvPicPr>
            <p:cNvPr id="12" name="Graphic 11">
              <a:extLst>
                <a:ext uri="{FF2B5EF4-FFF2-40B4-BE49-F238E27FC236}">
                  <a16:creationId xmlns:a16="http://schemas.microsoft.com/office/drawing/2014/main" id="{1322A201-6C9D-8F46-9A4D-ECE6EE8DE9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2794" y="2084003"/>
              <a:ext cx="1029087" cy="126209"/>
            </a:xfrm>
            <a:prstGeom prst="rect">
              <a:avLst/>
            </a:prstGeom>
          </p:spPr>
        </p:pic>
      </p:grpSp>
      <p:sp>
        <p:nvSpPr>
          <p:cNvPr id="16" name="Rectangle: Rounded Corners 147">
            <a:extLst>
              <a:ext uri="{FF2B5EF4-FFF2-40B4-BE49-F238E27FC236}">
                <a16:creationId xmlns:a16="http://schemas.microsoft.com/office/drawing/2014/main" id="{FC7BED3F-0DC0-AC44-8670-09BE48975ECF}"/>
              </a:ext>
            </a:extLst>
          </p:cNvPr>
          <p:cNvSpPr>
            <a:spLocks/>
          </p:cNvSpPr>
          <p:nvPr/>
        </p:nvSpPr>
        <p:spPr>
          <a:xfrm>
            <a:off x="9262117" y="3513724"/>
            <a:ext cx="1461196" cy="33103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1333">
                <a:solidFill>
                  <a:srgbClr val="FFFFFF"/>
                </a:solidFill>
                <a:latin typeface="CiscoSansTT" panose="020B0503020201020303" pitchFamily="34" charset="0"/>
                <a:cs typeface="CiscoSansTT" panose="020B0503020201020303" pitchFamily="34" charset="0"/>
              </a:rPr>
              <a:t>Control Hub</a:t>
            </a:r>
            <a:endParaRPr lang="en-US" sz="1333">
              <a:solidFill>
                <a:srgbClr val="FFFFFF"/>
              </a:solidFill>
              <a:latin typeface="CiscoSansTT ExtraLight"/>
            </a:endParaRPr>
          </a:p>
        </p:txBody>
      </p:sp>
      <p:sp>
        <p:nvSpPr>
          <p:cNvPr id="17" name="Rectangle: Folded Corner 1">
            <a:extLst>
              <a:ext uri="{FF2B5EF4-FFF2-40B4-BE49-F238E27FC236}">
                <a16:creationId xmlns:a16="http://schemas.microsoft.com/office/drawing/2014/main" id="{EEBCCC46-E95B-884D-A78F-B3382DBB76E5}"/>
              </a:ext>
            </a:extLst>
          </p:cNvPr>
          <p:cNvSpPr/>
          <p:nvPr/>
        </p:nvSpPr>
        <p:spPr>
          <a:xfrm>
            <a:off x="9147817" y="4392593"/>
            <a:ext cx="1689795" cy="1384084"/>
          </a:xfrm>
          <a:prstGeom prst="foldedCorne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867">
                <a:solidFill>
                  <a:schemeClr val="tx1"/>
                </a:solidFill>
                <a:latin typeface="CiscoSansTT ExtraLight"/>
              </a:rPr>
              <a:t>Included </a:t>
            </a:r>
            <a:br>
              <a:rPr lang="en-US" sz="1867">
                <a:solidFill>
                  <a:schemeClr val="tx1"/>
                </a:solidFill>
                <a:latin typeface="CiscoSansTT ExtraLight"/>
              </a:rPr>
            </a:br>
            <a:r>
              <a:rPr lang="en-US" sz="1867">
                <a:solidFill>
                  <a:schemeClr val="tx1"/>
                </a:solidFill>
                <a:latin typeface="CiscoSansTT ExtraLight"/>
              </a:rPr>
              <a:t>for Flex Customers</a:t>
            </a:r>
          </a:p>
        </p:txBody>
      </p:sp>
      <p:grpSp>
        <p:nvGrpSpPr>
          <p:cNvPr id="18" name="Group 17">
            <a:extLst>
              <a:ext uri="{FF2B5EF4-FFF2-40B4-BE49-F238E27FC236}">
                <a16:creationId xmlns:a16="http://schemas.microsoft.com/office/drawing/2014/main" id="{D5615935-9C16-1848-B499-1907FA306B23}"/>
              </a:ext>
            </a:extLst>
          </p:cNvPr>
          <p:cNvGrpSpPr/>
          <p:nvPr/>
        </p:nvGrpSpPr>
        <p:grpSpPr>
          <a:xfrm>
            <a:off x="1596936" y="2677883"/>
            <a:ext cx="1816608" cy="1243584"/>
            <a:chOff x="7753642" y="1799790"/>
            <a:chExt cx="301551" cy="198144"/>
          </a:xfrm>
        </p:grpSpPr>
        <p:grpSp>
          <p:nvGrpSpPr>
            <p:cNvPr id="19" name="Group 18">
              <a:extLst>
                <a:ext uri="{FF2B5EF4-FFF2-40B4-BE49-F238E27FC236}">
                  <a16:creationId xmlns:a16="http://schemas.microsoft.com/office/drawing/2014/main" id="{D3340ABF-C4B8-B549-9BA8-16DB0330B0E5}"/>
                </a:ext>
              </a:extLst>
            </p:cNvPr>
            <p:cNvGrpSpPr/>
            <p:nvPr/>
          </p:nvGrpSpPr>
          <p:grpSpPr>
            <a:xfrm>
              <a:off x="7960058" y="1865838"/>
              <a:ext cx="95135" cy="132096"/>
              <a:chOff x="7960058" y="1865838"/>
              <a:chExt cx="95135" cy="132096"/>
            </a:xfrm>
          </p:grpSpPr>
          <p:sp>
            <p:nvSpPr>
              <p:cNvPr id="42" name="Freeform 41">
                <a:extLst>
                  <a:ext uri="{FF2B5EF4-FFF2-40B4-BE49-F238E27FC236}">
                    <a16:creationId xmlns:a16="http://schemas.microsoft.com/office/drawing/2014/main" id="{517E6F25-C0E4-474D-A62B-843C590F5BD9}"/>
                  </a:ext>
                </a:extLst>
              </p:cNvPr>
              <p:cNvSpPr>
                <a:spLocks/>
              </p:cNvSpPr>
              <p:nvPr/>
            </p:nvSpPr>
            <p:spPr bwMode="auto">
              <a:xfrm>
                <a:off x="7960058" y="1865838"/>
                <a:ext cx="95135" cy="132096"/>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FFFFFF">
                  <a:lumMod val="85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3" name="Rectangle 42">
                <a:extLst>
                  <a:ext uri="{FF2B5EF4-FFF2-40B4-BE49-F238E27FC236}">
                    <a16:creationId xmlns:a16="http://schemas.microsoft.com/office/drawing/2014/main" id="{CFD90CA0-16A1-5F46-BDC7-A134FB00CC1D}"/>
                  </a:ext>
                </a:extLst>
              </p:cNvPr>
              <p:cNvSpPr>
                <a:spLocks noChangeArrowheads="1"/>
              </p:cNvSpPr>
              <p:nvPr/>
            </p:nvSpPr>
            <p:spPr bwMode="auto">
              <a:xfrm>
                <a:off x="7984552" y="18835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4" name="Rectangle 43">
                <a:extLst>
                  <a:ext uri="{FF2B5EF4-FFF2-40B4-BE49-F238E27FC236}">
                    <a16:creationId xmlns:a16="http://schemas.microsoft.com/office/drawing/2014/main" id="{49074E82-ABF4-7746-8760-51AFE33CF3BB}"/>
                  </a:ext>
                </a:extLst>
              </p:cNvPr>
              <p:cNvSpPr>
                <a:spLocks noChangeArrowheads="1"/>
              </p:cNvSpPr>
              <p:nvPr/>
            </p:nvSpPr>
            <p:spPr bwMode="auto">
              <a:xfrm>
                <a:off x="8005548" y="1883553"/>
                <a:ext cx="12904"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5" name="Rectangle 44">
                <a:extLst>
                  <a:ext uri="{FF2B5EF4-FFF2-40B4-BE49-F238E27FC236}">
                    <a16:creationId xmlns:a16="http://schemas.microsoft.com/office/drawing/2014/main" id="{B0DF0FDF-9A33-D74F-92AB-ACB974240192}"/>
                  </a:ext>
                </a:extLst>
              </p:cNvPr>
              <p:cNvSpPr>
                <a:spLocks noChangeArrowheads="1"/>
              </p:cNvSpPr>
              <p:nvPr/>
            </p:nvSpPr>
            <p:spPr bwMode="auto">
              <a:xfrm>
                <a:off x="8026981" y="18835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6" name="Rectangle 45">
                <a:extLst>
                  <a:ext uri="{FF2B5EF4-FFF2-40B4-BE49-F238E27FC236}">
                    <a16:creationId xmlns:a16="http://schemas.microsoft.com/office/drawing/2014/main" id="{2D27BDCE-2B4F-0943-94FA-55F2FD0F1CF3}"/>
                  </a:ext>
                </a:extLst>
              </p:cNvPr>
              <p:cNvSpPr>
                <a:spLocks noChangeArrowheads="1"/>
              </p:cNvSpPr>
              <p:nvPr/>
            </p:nvSpPr>
            <p:spPr bwMode="auto">
              <a:xfrm>
                <a:off x="7984552" y="19408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7" name="Rectangle 46">
                <a:extLst>
                  <a:ext uri="{FF2B5EF4-FFF2-40B4-BE49-F238E27FC236}">
                    <a16:creationId xmlns:a16="http://schemas.microsoft.com/office/drawing/2014/main" id="{33D4BABC-7240-764E-AD18-9D593D3C5867}"/>
                  </a:ext>
                </a:extLst>
              </p:cNvPr>
              <p:cNvSpPr>
                <a:spLocks noChangeArrowheads="1"/>
              </p:cNvSpPr>
              <p:nvPr/>
            </p:nvSpPr>
            <p:spPr bwMode="auto">
              <a:xfrm>
                <a:off x="8005548" y="1940853"/>
                <a:ext cx="12904"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8" name="Rectangle 47">
                <a:extLst>
                  <a:ext uri="{FF2B5EF4-FFF2-40B4-BE49-F238E27FC236}">
                    <a16:creationId xmlns:a16="http://schemas.microsoft.com/office/drawing/2014/main" id="{59FA7309-BF0D-AB4F-B99F-F60F881AFEE6}"/>
                  </a:ext>
                </a:extLst>
              </p:cNvPr>
              <p:cNvSpPr>
                <a:spLocks noChangeArrowheads="1"/>
              </p:cNvSpPr>
              <p:nvPr/>
            </p:nvSpPr>
            <p:spPr bwMode="auto">
              <a:xfrm>
                <a:off x="8026981" y="19408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9" name="Rectangle 48">
                <a:extLst>
                  <a:ext uri="{FF2B5EF4-FFF2-40B4-BE49-F238E27FC236}">
                    <a16:creationId xmlns:a16="http://schemas.microsoft.com/office/drawing/2014/main" id="{09A8D7C8-CA2D-4545-A98D-A1E6D7174035}"/>
                  </a:ext>
                </a:extLst>
              </p:cNvPr>
              <p:cNvSpPr>
                <a:spLocks noChangeArrowheads="1"/>
              </p:cNvSpPr>
              <p:nvPr/>
            </p:nvSpPr>
            <p:spPr bwMode="auto">
              <a:xfrm>
                <a:off x="7984552" y="191220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50" name="Rectangle 49">
                <a:extLst>
                  <a:ext uri="{FF2B5EF4-FFF2-40B4-BE49-F238E27FC236}">
                    <a16:creationId xmlns:a16="http://schemas.microsoft.com/office/drawing/2014/main" id="{59ED16D4-7527-4A44-AD72-6346FA42DEC5}"/>
                  </a:ext>
                </a:extLst>
              </p:cNvPr>
              <p:cNvSpPr>
                <a:spLocks noChangeArrowheads="1"/>
              </p:cNvSpPr>
              <p:nvPr/>
            </p:nvSpPr>
            <p:spPr bwMode="auto">
              <a:xfrm>
                <a:off x="8005548" y="1912203"/>
                <a:ext cx="12904"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51" name="Rectangle 50">
                <a:extLst>
                  <a:ext uri="{FF2B5EF4-FFF2-40B4-BE49-F238E27FC236}">
                    <a16:creationId xmlns:a16="http://schemas.microsoft.com/office/drawing/2014/main" id="{EE4E107F-9880-994F-9E13-27DF9BC18419}"/>
                  </a:ext>
                </a:extLst>
              </p:cNvPr>
              <p:cNvSpPr>
                <a:spLocks noChangeArrowheads="1"/>
              </p:cNvSpPr>
              <p:nvPr/>
            </p:nvSpPr>
            <p:spPr bwMode="auto">
              <a:xfrm>
                <a:off x="8026981" y="191220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grpSp>
        <p:grpSp>
          <p:nvGrpSpPr>
            <p:cNvPr id="20" name="Group 19">
              <a:extLst>
                <a:ext uri="{FF2B5EF4-FFF2-40B4-BE49-F238E27FC236}">
                  <a16:creationId xmlns:a16="http://schemas.microsoft.com/office/drawing/2014/main" id="{289D7AE7-4B23-DD40-BD89-3E78F028CED8}"/>
                </a:ext>
              </a:extLst>
            </p:cNvPr>
            <p:cNvGrpSpPr/>
            <p:nvPr/>
          </p:nvGrpSpPr>
          <p:grpSpPr>
            <a:xfrm>
              <a:off x="7753642" y="1865838"/>
              <a:ext cx="95135" cy="132096"/>
              <a:chOff x="7960058" y="1865838"/>
              <a:chExt cx="95135" cy="132096"/>
            </a:xfrm>
          </p:grpSpPr>
          <p:sp>
            <p:nvSpPr>
              <p:cNvPr id="32" name="Freeform 116">
                <a:extLst>
                  <a:ext uri="{FF2B5EF4-FFF2-40B4-BE49-F238E27FC236}">
                    <a16:creationId xmlns:a16="http://schemas.microsoft.com/office/drawing/2014/main" id="{0C629A98-9EF4-9541-9966-C980C94D6ABA}"/>
                  </a:ext>
                </a:extLst>
              </p:cNvPr>
              <p:cNvSpPr>
                <a:spLocks/>
              </p:cNvSpPr>
              <p:nvPr/>
            </p:nvSpPr>
            <p:spPr bwMode="auto">
              <a:xfrm>
                <a:off x="7960058" y="1865838"/>
                <a:ext cx="95135" cy="132096"/>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FFFFFF">
                  <a:lumMod val="85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3" name="Rectangle 117">
                <a:extLst>
                  <a:ext uri="{FF2B5EF4-FFF2-40B4-BE49-F238E27FC236}">
                    <a16:creationId xmlns:a16="http://schemas.microsoft.com/office/drawing/2014/main" id="{9DF1D6F5-52EA-4F4F-9EE9-00A9A19F4959}"/>
                  </a:ext>
                </a:extLst>
              </p:cNvPr>
              <p:cNvSpPr>
                <a:spLocks noChangeArrowheads="1"/>
              </p:cNvSpPr>
              <p:nvPr/>
            </p:nvSpPr>
            <p:spPr bwMode="auto">
              <a:xfrm>
                <a:off x="7984552" y="18835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4" name="Rectangle 118">
                <a:extLst>
                  <a:ext uri="{FF2B5EF4-FFF2-40B4-BE49-F238E27FC236}">
                    <a16:creationId xmlns:a16="http://schemas.microsoft.com/office/drawing/2014/main" id="{D5AAD961-D7C2-4748-B499-B06B59C5EBF1}"/>
                  </a:ext>
                </a:extLst>
              </p:cNvPr>
              <p:cNvSpPr>
                <a:spLocks noChangeArrowheads="1"/>
              </p:cNvSpPr>
              <p:nvPr/>
            </p:nvSpPr>
            <p:spPr bwMode="auto">
              <a:xfrm>
                <a:off x="8005548" y="1883553"/>
                <a:ext cx="12904"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5" name="Rectangle 119">
                <a:extLst>
                  <a:ext uri="{FF2B5EF4-FFF2-40B4-BE49-F238E27FC236}">
                    <a16:creationId xmlns:a16="http://schemas.microsoft.com/office/drawing/2014/main" id="{6093351A-74C3-1D49-9DCB-95FE5EA0CBA0}"/>
                  </a:ext>
                </a:extLst>
              </p:cNvPr>
              <p:cNvSpPr>
                <a:spLocks noChangeArrowheads="1"/>
              </p:cNvSpPr>
              <p:nvPr/>
            </p:nvSpPr>
            <p:spPr bwMode="auto">
              <a:xfrm>
                <a:off x="8026981" y="18835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6" name="Rectangle 120">
                <a:extLst>
                  <a:ext uri="{FF2B5EF4-FFF2-40B4-BE49-F238E27FC236}">
                    <a16:creationId xmlns:a16="http://schemas.microsoft.com/office/drawing/2014/main" id="{A3D1ADCF-2663-CF4C-9634-8E92BD2A28FA}"/>
                  </a:ext>
                </a:extLst>
              </p:cNvPr>
              <p:cNvSpPr>
                <a:spLocks noChangeArrowheads="1"/>
              </p:cNvSpPr>
              <p:nvPr/>
            </p:nvSpPr>
            <p:spPr bwMode="auto">
              <a:xfrm>
                <a:off x="7984552" y="19408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7" name="Rectangle 121">
                <a:extLst>
                  <a:ext uri="{FF2B5EF4-FFF2-40B4-BE49-F238E27FC236}">
                    <a16:creationId xmlns:a16="http://schemas.microsoft.com/office/drawing/2014/main" id="{4B784FF2-B691-AA41-9A08-40ACF93FED76}"/>
                  </a:ext>
                </a:extLst>
              </p:cNvPr>
              <p:cNvSpPr>
                <a:spLocks noChangeArrowheads="1"/>
              </p:cNvSpPr>
              <p:nvPr/>
            </p:nvSpPr>
            <p:spPr bwMode="auto">
              <a:xfrm>
                <a:off x="8005548" y="1940853"/>
                <a:ext cx="12904"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8" name="Rectangle 122">
                <a:extLst>
                  <a:ext uri="{FF2B5EF4-FFF2-40B4-BE49-F238E27FC236}">
                    <a16:creationId xmlns:a16="http://schemas.microsoft.com/office/drawing/2014/main" id="{AE834BCC-DD23-F444-8121-8584A70B2640}"/>
                  </a:ext>
                </a:extLst>
              </p:cNvPr>
              <p:cNvSpPr>
                <a:spLocks noChangeArrowheads="1"/>
              </p:cNvSpPr>
              <p:nvPr/>
            </p:nvSpPr>
            <p:spPr bwMode="auto">
              <a:xfrm>
                <a:off x="8026981" y="194085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9" name="Rectangle 123">
                <a:extLst>
                  <a:ext uri="{FF2B5EF4-FFF2-40B4-BE49-F238E27FC236}">
                    <a16:creationId xmlns:a16="http://schemas.microsoft.com/office/drawing/2014/main" id="{C989C357-5974-D848-904D-898386EBEC8B}"/>
                  </a:ext>
                </a:extLst>
              </p:cNvPr>
              <p:cNvSpPr>
                <a:spLocks noChangeArrowheads="1"/>
              </p:cNvSpPr>
              <p:nvPr/>
            </p:nvSpPr>
            <p:spPr bwMode="auto">
              <a:xfrm>
                <a:off x="7984552" y="191220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0" name="Rectangle 124">
                <a:extLst>
                  <a:ext uri="{FF2B5EF4-FFF2-40B4-BE49-F238E27FC236}">
                    <a16:creationId xmlns:a16="http://schemas.microsoft.com/office/drawing/2014/main" id="{258C9F3E-465C-684D-AA2F-BDF4D3EAA215}"/>
                  </a:ext>
                </a:extLst>
              </p:cNvPr>
              <p:cNvSpPr>
                <a:spLocks noChangeArrowheads="1"/>
              </p:cNvSpPr>
              <p:nvPr/>
            </p:nvSpPr>
            <p:spPr bwMode="auto">
              <a:xfrm>
                <a:off x="8005548" y="1912203"/>
                <a:ext cx="12904"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41" name="Rectangle 125">
                <a:extLst>
                  <a:ext uri="{FF2B5EF4-FFF2-40B4-BE49-F238E27FC236}">
                    <a16:creationId xmlns:a16="http://schemas.microsoft.com/office/drawing/2014/main" id="{5F9A11DA-0079-DB4D-A5AE-B5EE9E0C5E26}"/>
                  </a:ext>
                </a:extLst>
              </p:cNvPr>
              <p:cNvSpPr>
                <a:spLocks noChangeArrowheads="1"/>
              </p:cNvSpPr>
              <p:nvPr/>
            </p:nvSpPr>
            <p:spPr bwMode="auto">
              <a:xfrm>
                <a:off x="8026981" y="1912203"/>
                <a:ext cx="12685" cy="12466"/>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grpSp>
        <p:grpSp>
          <p:nvGrpSpPr>
            <p:cNvPr id="21" name="Group 20">
              <a:extLst>
                <a:ext uri="{FF2B5EF4-FFF2-40B4-BE49-F238E27FC236}">
                  <a16:creationId xmlns:a16="http://schemas.microsoft.com/office/drawing/2014/main" id="{7677C9CD-9CD9-D546-B7A0-CF84F3CEFA2A}"/>
                </a:ext>
              </a:extLst>
            </p:cNvPr>
            <p:cNvGrpSpPr/>
            <p:nvPr/>
          </p:nvGrpSpPr>
          <p:grpSpPr>
            <a:xfrm>
              <a:off x="7845021" y="1799790"/>
              <a:ext cx="127940" cy="198144"/>
              <a:chOff x="7845021" y="1799790"/>
              <a:chExt cx="127940" cy="198144"/>
            </a:xfrm>
          </p:grpSpPr>
          <p:sp>
            <p:nvSpPr>
              <p:cNvPr id="22" name="Freeform 106">
                <a:extLst>
                  <a:ext uri="{FF2B5EF4-FFF2-40B4-BE49-F238E27FC236}">
                    <a16:creationId xmlns:a16="http://schemas.microsoft.com/office/drawing/2014/main" id="{F2B3BD02-19A9-5C4C-8C17-3740FFF20E00}"/>
                  </a:ext>
                </a:extLst>
              </p:cNvPr>
              <p:cNvSpPr>
                <a:spLocks/>
              </p:cNvSpPr>
              <p:nvPr/>
            </p:nvSpPr>
            <p:spPr bwMode="auto">
              <a:xfrm>
                <a:off x="7845021" y="1799790"/>
                <a:ext cx="127940" cy="198144"/>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3" name="Rectangle 107">
                <a:extLst>
                  <a:ext uri="{FF2B5EF4-FFF2-40B4-BE49-F238E27FC236}">
                    <a16:creationId xmlns:a16="http://schemas.microsoft.com/office/drawing/2014/main" id="{A697526E-4A4B-C946-9ACE-7AEEDD8D8E92}"/>
                  </a:ext>
                </a:extLst>
              </p:cNvPr>
              <p:cNvSpPr>
                <a:spLocks noChangeArrowheads="1"/>
              </p:cNvSpPr>
              <p:nvPr/>
            </p:nvSpPr>
            <p:spPr bwMode="auto">
              <a:xfrm>
                <a:off x="7868641" y="1822972"/>
                <a:ext cx="18371" cy="17715"/>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4" name="Rectangle 108">
                <a:extLst>
                  <a:ext uri="{FF2B5EF4-FFF2-40B4-BE49-F238E27FC236}">
                    <a16:creationId xmlns:a16="http://schemas.microsoft.com/office/drawing/2014/main" id="{CFA2D7FE-2C36-E84D-B33F-37EA49F1B48E}"/>
                  </a:ext>
                </a:extLst>
              </p:cNvPr>
              <p:cNvSpPr>
                <a:spLocks noChangeArrowheads="1"/>
              </p:cNvSpPr>
              <p:nvPr/>
            </p:nvSpPr>
            <p:spPr bwMode="auto">
              <a:xfrm>
                <a:off x="7899696" y="1822972"/>
                <a:ext cx="18371" cy="17715"/>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5" name="Rectangle 109">
                <a:extLst>
                  <a:ext uri="{FF2B5EF4-FFF2-40B4-BE49-F238E27FC236}">
                    <a16:creationId xmlns:a16="http://schemas.microsoft.com/office/drawing/2014/main" id="{26886151-2CEA-274C-815B-773DD6E19FEE}"/>
                  </a:ext>
                </a:extLst>
              </p:cNvPr>
              <p:cNvSpPr>
                <a:spLocks noChangeArrowheads="1"/>
              </p:cNvSpPr>
              <p:nvPr/>
            </p:nvSpPr>
            <p:spPr bwMode="auto">
              <a:xfrm>
                <a:off x="7930752" y="1822972"/>
                <a:ext cx="18371" cy="17715"/>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6" name="Rectangle 110">
                <a:extLst>
                  <a:ext uri="{FF2B5EF4-FFF2-40B4-BE49-F238E27FC236}">
                    <a16:creationId xmlns:a16="http://schemas.microsoft.com/office/drawing/2014/main" id="{38BCF0AF-A648-0F49-8A79-6676E226F5A7}"/>
                  </a:ext>
                </a:extLst>
              </p:cNvPr>
              <p:cNvSpPr>
                <a:spLocks noChangeArrowheads="1"/>
              </p:cNvSpPr>
              <p:nvPr/>
            </p:nvSpPr>
            <p:spPr bwMode="auto">
              <a:xfrm>
                <a:off x="7868641" y="1897987"/>
                <a:ext cx="18371" cy="19464"/>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7" name="Rectangle 111">
                <a:extLst>
                  <a:ext uri="{FF2B5EF4-FFF2-40B4-BE49-F238E27FC236}">
                    <a16:creationId xmlns:a16="http://schemas.microsoft.com/office/drawing/2014/main" id="{612119F2-621C-0445-BEF2-8143AE78955C}"/>
                  </a:ext>
                </a:extLst>
              </p:cNvPr>
              <p:cNvSpPr>
                <a:spLocks noChangeArrowheads="1"/>
              </p:cNvSpPr>
              <p:nvPr/>
            </p:nvSpPr>
            <p:spPr bwMode="auto">
              <a:xfrm>
                <a:off x="7899696" y="1897987"/>
                <a:ext cx="18371" cy="19464"/>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8" name="Rectangle 112">
                <a:extLst>
                  <a:ext uri="{FF2B5EF4-FFF2-40B4-BE49-F238E27FC236}">
                    <a16:creationId xmlns:a16="http://schemas.microsoft.com/office/drawing/2014/main" id="{F446CAC2-FCAE-1742-8992-CC32618A8274}"/>
                  </a:ext>
                </a:extLst>
              </p:cNvPr>
              <p:cNvSpPr>
                <a:spLocks noChangeArrowheads="1"/>
              </p:cNvSpPr>
              <p:nvPr/>
            </p:nvSpPr>
            <p:spPr bwMode="auto">
              <a:xfrm>
                <a:off x="7930752" y="1897987"/>
                <a:ext cx="18371" cy="19464"/>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29" name="Rectangle 113">
                <a:extLst>
                  <a:ext uri="{FF2B5EF4-FFF2-40B4-BE49-F238E27FC236}">
                    <a16:creationId xmlns:a16="http://schemas.microsoft.com/office/drawing/2014/main" id="{5F7CF8DE-4C2E-1A46-91A4-B02C3C3E248B}"/>
                  </a:ext>
                </a:extLst>
              </p:cNvPr>
              <p:cNvSpPr>
                <a:spLocks noChangeArrowheads="1"/>
              </p:cNvSpPr>
              <p:nvPr/>
            </p:nvSpPr>
            <p:spPr bwMode="auto">
              <a:xfrm>
                <a:off x="7868641" y="1860370"/>
                <a:ext cx="18371" cy="19683"/>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0" name="Rectangle 114">
                <a:extLst>
                  <a:ext uri="{FF2B5EF4-FFF2-40B4-BE49-F238E27FC236}">
                    <a16:creationId xmlns:a16="http://schemas.microsoft.com/office/drawing/2014/main" id="{39B3194C-5CD8-3645-BC20-14CF0745227C}"/>
                  </a:ext>
                </a:extLst>
              </p:cNvPr>
              <p:cNvSpPr>
                <a:spLocks noChangeArrowheads="1"/>
              </p:cNvSpPr>
              <p:nvPr/>
            </p:nvSpPr>
            <p:spPr bwMode="auto">
              <a:xfrm>
                <a:off x="7899696" y="1860370"/>
                <a:ext cx="18371" cy="19683"/>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sp>
            <p:nvSpPr>
              <p:cNvPr id="31" name="Rectangle 115">
                <a:extLst>
                  <a:ext uri="{FF2B5EF4-FFF2-40B4-BE49-F238E27FC236}">
                    <a16:creationId xmlns:a16="http://schemas.microsoft.com/office/drawing/2014/main" id="{E933BD62-B5D0-F945-A60B-B4AD4793CB70}"/>
                  </a:ext>
                </a:extLst>
              </p:cNvPr>
              <p:cNvSpPr>
                <a:spLocks noChangeArrowheads="1"/>
              </p:cNvSpPr>
              <p:nvPr/>
            </p:nvSpPr>
            <p:spPr bwMode="auto">
              <a:xfrm>
                <a:off x="7930752" y="1860370"/>
                <a:ext cx="18371" cy="19683"/>
              </a:xfrm>
              <a:prstGeom prst="rect">
                <a:avLst/>
              </a:prstGeom>
              <a:solidFill>
                <a:srgbClr val="FFFFFF">
                  <a:lumMod val="50000"/>
                </a:srgbClr>
              </a:solidFill>
              <a:ln>
                <a:noFill/>
              </a:ln>
            </p:spPr>
            <p:txBody>
              <a:bodyPr vert="horz" wrap="square" lIns="292608" tIns="146304" rIns="292608" bIns="146304" numCol="1" anchor="t" anchorCtr="0" compatLnSpc="1">
                <a:prstTxWarp prst="textNoShape">
                  <a:avLst/>
                </a:prstTxWarp>
              </a:bodyPr>
              <a:lstStyle/>
              <a:p>
                <a:pPr defTabSz="1219170">
                  <a:defRPr/>
                </a:pPr>
                <a:endParaRPr lang="en-US" sz="4267" kern="0"/>
              </a:p>
            </p:txBody>
          </p:sp>
        </p:grpSp>
      </p:grpSp>
      <p:sp>
        <p:nvSpPr>
          <p:cNvPr id="52" name="Rectangle 51">
            <a:extLst>
              <a:ext uri="{FF2B5EF4-FFF2-40B4-BE49-F238E27FC236}">
                <a16:creationId xmlns:a16="http://schemas.microsoft.com/office/drawing/2014/main" id="{FED0FCBA-36BF-514A-953D-C8090F12878A}"/>
              </a:ext>
            </a:extLst>
          </p:cNvPr>
          <p:cNvSpPr/>
          <p:nvPr/>
        </p:nvSpPr>
        <p:spPr>
          <a:xfrm>
            <a:off x="4526670" y="5809405"/>
            <a:ext cx="4891405" cy="5830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5"/>
                </a:solidFill>
              </a:rPr>
              <a:t>+ Webex Assistant </a:t>
            </a:r>
          </a:p>
        </p:txBody>
      </p:sp>
      <p:sp>
        <p:nvSpPr>
          <p:cNvPr id="53" name="Title 52">
            <a:extLst>
              <a:ext uri="{FF2B5EF4-FFF2-40B4-BE49-F238E27FC236}">
                <a16:creationId xmlns:a16="http://schemas.microsoft.com/office/drawing/2014/main" id="{FCA72554-DBCA-604F-9613-77DB686FC0EC}"/>
              </a:ext>
            </a:extLst>
          </p:cNvPr>
          <p:cNvSpPr>
            <a:spLocks noGrp="1"/>
          </p:cNvSpPr>
          <p:nvPr>
            <p:ph type="title"/>
          </p:nvPr>
        </p:nvSpPr>
        <p:spPr/>
        <p:txBody>
          <a:bodyPr/>
          <a:lstStyle/>
          <a:p>
            <a:r>
              <a:rPr lang="en-US"/>
              <a:t>Webex Edge for devices</a:t>
            </a:r>
            <a:endParaRPr lang="en-LT"/>
          </a:p>
        </p:txBody>
      </p:sp>
      <p:grpSp>
        <p:nvGrpSpPr>
          <p:cNvPr id="56" name="Group 55">
            <a:extLst>
              <a:ext uri="{FF2B5EF4-FFF2-40B4-BE49-F238E27FC236}">
                <a16:creationId xmlns:a16="http://schemas.microsoft.com/office/drawing/2014/main" id="{D0D8F104-D4C1-7344-A244-1299443EFB81}"/>
              </a:ext>
            </a:extLst>
          </p:cNvPr>
          <p:cNvGrpSpPr>
            <a:grpSpLocks noChangeAspect="1"/>
          </p:cNvGrpSpPr>
          <p:nvPr/>
        </p:nvGrpSpPr>
        <p:grpSpPr>
          <a:xfrm>
            <a:off x="3515380" y="2709965"/>
            <a:ext cx="3083941" cy="366431"/>
            <a:chOff x="4434682" y="3175001"/>
            <a:chExt cx="4141787" cy="492124"/>
          </a:xfrm>
        </p:grpSpPr>
        <p:sp>
          <p:nvSpPr>
            <p:cNvPr id="57" name="Freeform 12">
              <a:extLst>
                <a:ext uri="{FF2B5EF4-FFF2-40B4-BE49-F238E27FC236}">
                  <a16:creationId xmlns:a16="http://schemas.microsoft.com/office/drawing/2014/main" id="{7FB18E5F-F319-8A4D-867A-6AB2C2734B87}"/>
                </a:ext>
              </a:extLst>
            </p:cNvPr>
            <p:cNvSpPr>
              <a:spLocks noEditPoints="1"/>
            </p:cNvSpPr>
            <p:nvPr/>
          </p:nvSpPr>
          <p:spPr bwMode="auto">
            <a:xfrm>
              <a:off x="4437063" y="3359151"/>
              <a:ext cx="4137025" cy="123825"/>
            </a:xfrm>
            <a:custGeom>
              <a:avLst/>
              <a:gdLst>
                <a:gd name="T0" fmla="*/ 11 w 2366"/>
                <a:gd name="T1" fmla="*/ 60 h 70"/>
                <a:gd name="T2" fmla="*/ 11 w 2366"/>
                <a:gd name="T3" fmla="*/ 60 h 70"/>
                <a:gd name="T4" fmla="*/ 2355 w 2366"/>
                <a:gd name="T5" fmla="*/ 60 h 70"/>
                <a:gd name="T6" fmla="*/ 2356 w 2366"/>
                <a:gd name="T7" fmla="*/ 60 h 70"/>
                <a:gd name="T8" fmla="*/ 10 w 2366"/>
                <a:gd name="T9" fmla="*/ 60 h 70"/>
                <a:gd name="T10" fmla="*/ 2356 w 2366"/>
                <a:gd name="T11" fmla="*/ 60 h 70"/>
                <a:gd name="T12" fmla="*/ 2356 w 2366"/>
                <a:gd name="T13" fmla="*/ 60 h 70"/>
                <a:gd name="T14" fmla="*/ 2356 w 2366"/>
                <a:gd name="T15" fmla="*/ 59 h 70"/>
                <a:gd name="T16" fmla="*/ 2356 w 2366"/>
                <a:gd name="T17" fmla="*/ 59 h 70"/>
                <a:gd name="T18" fmla="*/ 2356 w 2366"/>
                <a:gd name="T19" fmla="*/ 59 h 70"/>
                <a:gd name="T20" fmla="*/ 2363 w 2366"/>
                <a:gd name="T21" fmla="*/ 49 h 70"/>
                <a:gd name="T22" fmla="*/ 3 w 2366"/>
                <a:gd name="T23" fmla="*/ 47 h 70"/>
                <a:gd name="T24" fmla="*/ 3 w 2366"/>
                <a:gd name="T25" fmla="*/ 47 h 70"/>
                <a:gd name="T26" fmla="*/ 3 w 2366"/>
                <a:gd name="T27" fmla="*/ 47 h 70"/>
                <a:gd name="T28" fmla="*/ 0 w 2366"/>
                <a:gd name="T29" fmla="*/ 37 h 70"/>
                <a:gd name="T30" fmla="*/ 0 w 2366"/>
                <a:gd name="T31" fmla="*/ 37 h 70"/>
                <a:gd name="T32" fmla="*/ 0 w 2366"/>
                <a:gd name="T33" fmla="*/ 37 h 70"/>
                <a:gd name="T34" fmla="*/ 0 w 2366"/>
                <a:gd name="T35" fmla="*/ 37 h 70"/>
                <a:gd name="T36" fmla="*/ 0 w 2366"/>
                <a:gd name="T37" fmla="*/ 37 h 70"/>
                <a:gd name="T38" fmla="*/ 0 w 2366"/>
                <a:gd name="T39" fmla="*/ 33 h 70"/>
                <a:gd name="T40" fmla="*/ 0 w 2366"/>
                <a:gd name="T41" fmla="*/ 33 h 70"/>
                <a:gd name="T42" fmla="*/ 0 w 2366"/>
                <a:gd name="T43" fmla="*/ 33 h 70"/>
                <a:gd name="T44" fmla="*/ 0 w 2366"/>
                <a:gd name="T45" fmla="*/ 33 h 70"/>
                <a:gd name="T46" fmla="*/ 3 w 2366"/>
                <a:gd name="T47" fmla="*/ 22 h 70"/>
                <a:gd name="T48" fmla="*/ 3 w 2366"/>
                <a:gd name="T49" fmla="*/ 22 h 70"/>
                <a:gd name="T50" fmla="*/ 3 w 2366"/>
                <a:gd name="T51" fmla="*/ 22 h 70"/>
                <a:gd name="T52" fmla="*/ 2363 w 2366"/>
                <a:gd name="T53" fmla="*/ 20 h 70"/>
                <a:gd name="T54" fmla="*/ 2363 w 2366"/>
                <a:gd name="T55" fmla="*/ 49 h 70"/>
                <a:gd name="T56" fmla="*/ 2363 w 2366"/>
                <a:gd name="T57" fmla="*/ 20 h 70"/>
                <a:gd name="T58" fmla="*/ 2362 w 2366"/>
                <a:gd name="T59" fmla="*/ 20 h 70"/>
                <a:gd name="T60" fmla="*/ 2245 w 2366"/>
                <a:gd name="T61" fmla="*/ 0 h 70"/>
                <a:gd name="T62" fmla="*/ 86 w 2366"/>
                <a:gd name="T63" fmla="*/ 35 h 70"/>
                <a:gd name="T64" fmla="*/ 2245 w 2366"/>
                <a:gd name="T65" fmla="*/ 70 h 70"/>
                <a:gd name="T66" fmla="*/ 2245 w 2366"/>
                <a:gd name="T6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6" h="70">
                  <a:moveTo>
                    <a:pt x="11" y="60"/>
                  </a:moveTo>
                  <a:cubicBezTo>
                    <a:pt x="11" y="60"/>
                    <a:pt x="11" y="60"/>
                    <a:pt x="11" y="60"/>
                  </a:cubicBezTo>
                  <a:cubicBezTo>
                    <a:pt x="11" y="60"/>
                    <a:pt x="11" y="60"/>
                    <a:pt x="11" y="60"/>
                  </a:cubicBezTo>
                  <a:cubicBezTo>
                    <a:pt x="11" y="60"/>
                    <a:pt x="11" y="60"/>
                    <a:pt x="11" y="60"/>
                  </a:cubicBezTo>
                  <a:moveTo>
                    <a:pt x="2356" y="60"/>
                  </a:moveTo>
                  <a:cubicBezTo>
                    <a:pt x="2355" y="60"/>
                    <a:pt x="2355" y="60"/>
                    <a:pt x="2355" y="60"/>
                  </a:cubicBezTo>
                  <a:cubicBezTo>
                    <a:pt x="2355" y="60"/>
                    <a:pt x="2355" y="60"/>
                    <a:pt x="2355" y="60"/>
                  </a:cubicBezTo>
                  <a:cubicBezTo>
                    <a:pt x="2355" y="60"/>
                    <a:pt x="2355" y="60"/>
                    <a:pt x="2356" y="60"/>
                  </a:cubicBezTo>
                  <a:moveTo>
                    <a:pt x="10" y="60"/>
                  </a:moveTo>
                  <a:cubicBezTo>
                    <a:pt x="10" y="60"/>
                    <a:pt x="10" y="60"/>
                    <a:pt x="10" y="60"/>
                  </a:cubicBezTo>
                  <a:cubicBezTo>
                    <a:pt x="10" y="60"/>
                    <a:pt x="10" y="60"/>
                    <a:pt x="10" y="60"/>
                  </a:cubicBezTo>
                  <a:moveTo>
                    <a:pt x="2356" y="60"/>
                  </a:moveTo>
                  <a:cubicBezTo>
                    <a:pt x="2356" y="60"/>
                    <a:pt x="2356" y="60"/>
                    <a:pt x="2356" y="60"/>
                  </a:cubicBezTo>
                  <a:cubicBezTo>
                    <a:pt x="2356" y="60"/>
                    <a:pt x="2356" y="60"/>
                    <a:pt x="2356" y="60"/>
                  </a:cubicBezTo>
                  <a:moveTo>
                    <a:pt x="2356" y="59"/>
                  </a:moveTo>
                  <a:cubicBezTo>
                    <a:pt x="2356" y="59"/>
                    <a:pt x="2356" y="59"/>
                    <a:pt x="2356" y="59"/>
                  </a:cubicBezTo>
                  <a:cubicBezTo>
                    <a:pt x="2356" y="59"/>
                    <a:pt x="2356" y="59"/>
                    <a:pt x="2356" y="59"/>
                  </a:cubicBezTo>
                  <a:moveTo>
                    <a:pt x="2356" y="59"/>
                  </a:moveTo>
                  <a:cubicBezTo>
                    <a:pt x="2356" y="59"/>
                    <a:pt x="2356" y="59"/>
                    <a:pt x="2356" y="59"/>
                  </a:cubicBezTo>
                  <a:cubicBezTo>
                    <a:pt x="2356" y="59"/>
                    <a:pt x="2356" y="59"/>
                    <a:pt x="2356" y="59"/>
                  </a:cubicBezTo>
                  <a:moveTo>
                    <a:pt x="2363" y="49"/>
                  </a:moveTo>
                  <a:cubicBezTo>
                    <a:pt x="2363" y="49"/>
                    <a:pt x="2363" y="49"/>
                    <a:pt x="2363" y="49"/>
                  </a:cubicBezTo>
                  <a:cubicBezTo>
                    <a:pt x="2363" y="49"/>
                    <a:pt x="2363" y="49"/>
                    <a:pt x="2363" y="49"/>
                  </a:cubicBezTo>
                  <a:moveTo>
                    <a:pt x="3" y="47"/>
                  </a:moveTo>
                  <a:cubicBezTo>
                    <a:pt x="3" y="47"/>
                    <a:pt x="3" y="47"/>
                    <a:pt x="3" y="47"/>
                  </a:cubicBezTo>
                  <a:cubicBezTo>
                    <a:pt x="3" y="47"/>
                    <a:pt x="3" y="47"/>
                    <a:pt x="3" y="47"/>
                  </a:cubicBezTo>
                  <a:moveTo>
                    <a:pt x="3" y="47"/>
                  </a:moveTo>
                  <a:cubicBezTo>
                    <a:pt x="3" y="47"/>
                    <a:pt x="3" y="47"/>
                    <a:pt x="3" y="47"/>
                  </a:cubicBezTo>
                  <a:cubicBezTo>
                    <a:pt x="3" y="47"/>
                    <a:pt x="3" y="47"/>
                    <a:pt x="3" y="47"/>
                  </a:cubicBezTo>
                  <a:moveTo>
                    <a:pt x="0" y="37"/>
                  </a:moveTo>
                  <a:cubicBezTo>
                    <a:pt x="1" y="41"/>
                    <a:pt x="1" y="44"/>
                    <a:pt x="3" y="47"/>
                  </a:cubicBezTo>
                  <a:cubicBezTo>
                    <a:pt x="1" y="44"/>
                    <a:pt x="1" y="41"/>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3" y="22"/>
                  </a:moveTo>
                  <a:cubicBezTo>
                    <a:pt x="2" y="25"/>
                    <a:pt x="1" y="29"/>
                    <a:pt x="0" y="33"/>
                  </a:cubicBezTo>
                  <a:cubicBezTo>
                    <a:pt x="1" y="29"/>
                    <a:pt x="1" y="25"/>
                    <a:pt x="3" y="22"/>
                  </a:cubicBezTo>
                  <a:moveTo>
                    <a:pt x="3" y="22"/>
                  </a:moveTo>
                  <a:cubicBezTo>
                    <a:pt x="3" y="22"/>
                    <a:pt x="3" y="22"/>
                    <a:pt x="3" y="22"/>
                  </a:cubicBezTo>
                  <a:cubicBezTo>
                    <a:pt x="3" y="22"/>
                    <a:pt x="3" y="22"/>
                    <a:pt x="3" y="22"/>
                  </a:cubicBezTo>
                  <a:moveTo>
                    <a:pt x="3" y="22"/>
                  </a:moveTo>
                  <a:cubicBezTo>
                    <a:pt x="3" y="22"/>
                    <a:pt x="3" y="22"/>
                    <a:pt x="3" y="22"/>
                  </a:cubicBezTo>
                  <a:cubicBezTo>
                    <a:pt x="3" y="22"/>
                    <a:pt x="3" y="22"/>
                    <a:pt x="3" y="22"/>
                  </a:cubicBezTo>
                  <a:moveTo>
                    <a:pt x="2363" y="20"/>
                  </a:moveTo>
                  <a:cubicBezTo>
                    <a:pt x="2365" y="25"/>
                    <a:pt x="2366" y="30"/>
                    <a:pt x="2366" y="35"/>
                  </a:cubicBezTo>
                  <a:cubicBezTo>
                    <a:pt x="2366" y="40"/>
                    <a:pt x="2365" y="44"/>
                    <a:pt x="2363" y="49"/>
                  </a:cubicBezTo>
                  <a:cubicBezTo>
                    <a:pt x="2365" y="45"/>
                    <a:pt x="2366" y="40"/>
                    <a:pt x="2366" y="35"/>
                  </a:cubicBezTo>
                  <a:cubicBezTo>
                    <a:pt x="2366" y="30"/>
                    <a:pt x="2365" y="25"/>
                    <a:pt x="2363" y="20"/>
                  </a:cubicBezTo>
                  <a:moveTo>
                    <a:pt x="2362" y="20"/>
                  </a:moveTo>
                  <a:cubicBezTo>
                    <a:pt x="2362" y="20"/>
                    <a:pt x="2362" y="20"/>
                    <a:pt x="2362" y="20"/>
                  </a:cubicBezTo>
                  <a:cubicBezTo>
                    <a:pt x="2362" y="20"/>
                    <a:pt x="2362" y="20"/>
                    <a:pt x="2362" y="20"/>
                  </a:cubicBezTo>
                  <a:moveTo>
                    <a:pt x="2245" y="0"/>
                  </a:moveTo>
                  <a:cubicBezTo>
                    <a:pt x="121" y="0"/>
                    <a:pt x="121" y="0"/>
                    <a:pt x="121" y="0"/>
                  </a:cubicBezTo>
                  <a:cubicBezTo>
                    <a:pt x="86" y="35"/>
                    <a:pt x="86" y="35"/>
                    <a:pt x="86" y="35"/>
                  </a:cubicBezTo>
                  <a:cubicBezTo>
                    <a:pt x="121" y="70"/>
                    <a:pt x="121" y="70"/>
                    <a:pt x="121" y="70"/>
                  </a:cubicBezTo>
                  <a:cubicBezTo>
                    <a:pt x="2245" y="70"/>
                    <a:pt x="2245" y="70"/>
                    <a:pt x="2245" y="70"/>
                  </a:cubicBezTo>
                  <a:cubicBezTo>
                    <a:pt x="2280" y="35"/>
                    <a:pt x="2280" y="35"/>
                    <a:pt x="2280" y="35"/>
                  </a:cubicBezTo>
                  <a:cubicBezTo>
                    <a:pt x="2245" y="0"/>
                    <a:pt x="2245" y="0"/>
                    <a:pt x="2245"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58" name="Freeform 13">
              <a:extLst>
                <a:ext uri="{FF2B5EF4-FFF2-40B4-BE49-F238E27FC236}">
                  <a16:creationId xmlns:a16="http://schemas.microsoft.com/office/drawing/2014/main" id="{63FC09D5-401D-F64A-83C6-F42792D2167D}"/>
                </a:ext>
              </a:extLst>
            </p:cNvPr>
            <p:cNvSpPr>
              <a:spLocks/>
            </p:cNvSpPr>
            <p:nvPr/>
          </p:nvSpPr>
          <p:spPr bwMode="auto">
            <a:xfrm>
              <a:off x="8259763" y="3175001"/>
              <a:ext cx="295275" cy="201612"/>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7 w 169"/>
                <a:gd name="T13" fmla="*/ 106 h 116"/>
                <a:gd name="T14" fmla="*/ 147 w 169"/>
                <a:gd name="T15" fmla="*/ 106 h 116"/>
                <a:gd name="T16" fmla="*/ 147 w 169"/>
                <a:gd name="T17" fmla="*/ 106 h 116"/>
                <a:gd name="T18" fmla="*/ 157 w 169"/>
                <a:gd name="T19" fmla="*/ 108 h 116"/>
                <a:gd name="T20" fmla="*/ 157 w 169"/>
                <a:gd name="T21" fmla="*/ 108 h 116"/>
                <a:gd name="T22" fmla="*/ 157 w 169"/>
                <a:gd name="T23" fmla="*/ 108 h 116"/>
                <a:gd name="T24" fmla="*/ 169 w 169"/>
                <a:gd name="T25" fmla="*/ 116 h 116"/>
                <a:gd name="T26" fmla="*/ 63 w 169"/>
                <a:gd name="T27" fmla="*/ 10 h 116"/>
                <a:gd name="T28" fmla="*/ 38 w 169"/>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7" y="106"/>
                  </a:cubicBezTo>
                  <a:cubicBezTo>
                    <a:pt x="147" y="106"/>
                    <a:pt x="147" y="106"/>
                    <a:pt x="147" y="106"/>
                  </a:cubicBezTo>
                  <a:cubicBezTo>
                    <a:pt x="147" y="106"/>
                    <a:pt x="147" y="106"/>
                    <a:pt x="147" y="106"/>
                  </a:cubicBezTo>
                  <a:cubicBezTo>
                    <a:pt x="151" y="106"/>
                    <a:pt x="154" y="107"/>
                    <a:pt x="157" y="108"/>
                  </a:cubicBezTo>
                  <a:cubicBezTo>
                    <a:pt x="157" y="108"/>
                    <a:pt x="157" y="108"/>
                    <a:pt x="157" y="108"/>
                  </a:cubicBezTo>
                  <a:cubicBezTo>
                    <a:pt x="157" y="108"/>
                    <a:pt x="157" y="108"/>
                    <a:pt x="157" y="108"/>
                  </a:cubicBezTo>
                  <a:cubicBezTo>
                    <a:pt x="161" y="109"/>
                    <a:pt x="165" y="112"/>
                    <a:pt x="169" y="116"/>
                  </a:cubicBezTo>
                  <a:cubicBezTo>
                    <a:pt x="63" y="10"/>
                    <a:pt x="63" y="10"/>
                    <a:pt x="63" y="10"/>
                  </a:cubicBezTo>
                  <a:cubicBezTo>
                    <a:pt x="57" y="3"/>
                    <a:pt x="48" y="0"/>
                    <a:pt x="38"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59" name="Freeform 14">
              <a:extLst>
                <a:ext uri="{FF2B5EF4-FFF2-40B4-BE49-F238E27FC236}">
                  <a16:creationId xmlns:a16="http://schemas.microsoft.com/office/drawing/2014/main" id="{884EB412-5D7D-6B44-BA35-22C57D67E388}"/>
                </a:ext>
              </a:extLst>
            </p:cNvPr>
            <p:cNvSpPr>
              <a:spLocks noEditPoints="1"/>
            </p:cNvSpPr>
            <p:nvPr/>
          </p:nvSpPr>
          <p:spPr bwMode="auto">
            <a:xfrm>
              <a:off x="8360569" y="3359151"/>
              <a:ext cx="171450" cy="61912"/>
            </a:xfrm>
            <a:custGeom>
              <a:avLst/>
              <a:gdLst>
                <a:gd name="T0" fmla="*/ 98 w 98"/>
                <a:gd name="T1" fmla="*/ 2 h 35"/>
                <a:gd name="T2" fmla="*/ 98 w 98"/>
                <a:gd name="T3" fmla="*/ 2 h 35"/>
                <a:gd name="T4" fmla="*/ 98 w 98"/>
                <a:gd name="T5" fmla="*/ 2 h 35"/>
                <a:gd name="T6" fmla="*/ 88 w 98"/>
                <a:gd name="T7" fmla="*/ 0 h 35"/>
                <a:gd name="T8" fmla="*/ 98 w 98"/>
                <a:gd name="T9" fmla="*/ 2 h 35"/>
                <a:gd name="T10" fmla="*/ 88 w 98"/>
                <a:gd name="T11" fmla="*/ 0 h 35"/>
                <a:gd name="T12" fmla="*/ 88 w 98"/>
                <a:gd name="T13" fmla="*/ 0 h 35"/>
                <a:gd name="T14" fmla="*/ 88 w 98"/>
                <a:gd name="T15" fmla="*/ 0 h 35"/>
                <a:gd name="T16" fmla="*/ 88 w 98"/>
                <a:gd name="T17" fmla="*/ 0 h 35"/>
                <a:gd name="T18" fmla="*/ 85 w 98"/>
                <a:gd name="T19" fmla="*/ 0 h 35"/>
                <a:gd name="T20" fmla="*/ 0 w 98"/>
                <a:gd name="T21" fmla="*/ 0 h 35"/>
                <a:gd name="T22" fmla="*/ 35 w 98"/>
                <a:gd name="T23" fmla="*/ 35 h 35"/>
                <a:gd name="T24" fmla="*/ 60 w 98"/>
                <a:gd name="T25" fmla="*/ 10 h 35"/>
                <a:gd name="T26" fmla="*/ 85 w 98"/>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35">
                  <a:moveTo>
                    <a:pt x="98" y="2"/>
                  </a:moveTo>
                  <a:cubicBezTo>
                    <a:pt x="98" y="2"/>
                    <a:pt x="98" y="2"/>
                    <a:pt x="98" y="2"/>
                  </a:cubicBezTo>
                  <a:cubicBezTo>
                    <a:pt x="98" y="2"/>
                    <a:pt x="98" y="2"/>
                    <a:pt x="98" y="2"/>
                  </a:cubicBezTo>
                  <a:moveTo>
                    <a:pt x="88" y="0"/>
                  </a:moveTo>
                  <a:cubicBezTo>
                    <a:pt x="92" y="0"/>
                    <a:pt x="95" y="1"/>
                    <a:pt x="98" y="2"/>
                  </a:cubicBezTo>
                  <a:cubicBezTo>
                    <a:pt x="95" y="1"/>
                    <a:pt x="92" y="0"/>
                    <a:pt x="88" y="0"/>
                  </a:cubicBezTo>
                  <a:moveTo>
                    <a:pt x="88" y="0"/>
                  </a:moveTo>
                  <a:cubicBezTo>
                    <a:pt x="88" y="0"/>
                    <a:pt x="88" y="0"/>
                    <a:pt x="88" y="0"/>
                  </a:cubicBezTo>
                  <a:cubicBezTo>
                    <a:pt x="88" y="0"/>
                    <a:pt x="88" y="0"/>
                    <a:pt x="88"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0" name="Freeform 15">
              <a:extLst>
                <a:ext uri="{FF2B5EF4-FFF2-40B4-BE49-F238E27FC236}">
                  <a16:creationId xmlns:a16="http://schemas.microsoft.com/office/drawing/2014/main" id="{561663CB-141D-2F4A-9B65-EC522F51DD1C}"/>
                </a:ext>
              </a:extLst>
            </p:cNvPr>
            <p:cNvSpPr>
              <a:spLocks noEditPoints="1"/>
            </p:cNvSpPr>
            <p:nvPr/>
          </p:nvSpPr>
          <p:spPr bwMode="auto">
            <a:xfrm>
              <a:off x="8556625" y="3444876"/>
              <a:ext cx="12700" cy="17462"/>
            </a:xfrm>
            <a:custGeom>
              <a:avLst/>
              <a:gdLst>
                <a:gd name="T0" fmla="*/ 7 w 7"/>
                <a:gd name="T1" fmla="*/ 0 h 10"/>
                <a:gd name="T2" fmla="*/ 7 w 7"/>
                <a:gd name="T3" fmla="*/ 0 h 10"/>
                <a:gd name="T4" fmla="*/ 7 w 7"/>
                <a:gd name="T5" fmla="*/ 0 h 10"/>
                <a:gd name="T6" fmla="*/ 7 w 7"/>
                <a:gd name="T7" fmla="*/ 0 h 10"/>
                <a:gd name="T8" fmla="*/ 0 w 7"/>
                <a:gd name="T9" fmla="*/ 10 h 10"/>
                <a:gd name="T10" fmla="*/ 0 w 7"/>
                <a:gd name="T11" fmla="*/ 10 h 10"/>
                <a:gd name="T12" fmla="*/ 7 w 7"/>
                <a:gd name="T13" fmla="*/ 0 h 10"/>
                <a:gd name="T14" fmla="*/ 7 w 7"/>
                <a:gd name="T15" fmla="*/ 0 h 10"/>
                <a:gd name="T16" fmla="*/ 7 w 7"/>
                <a:gd name="T17" fmla="*/ 0 h 10"/>
                <a:gd name="T18" fmla="*/ 7 w 7"/>
                <a:gd name="T19" fmla="*/ 0 h 10"/>
                <a:gd name="T20" fmla="*/ 7 w 7"/>
                <a:gd name="T21" fmla="*/ 0 h 10"/>
                <a:gd name="T22" fmla="*/ 7 w 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7" y="0"/>
                  </a:moveTo>
                  <a:cubicBezTo>
                    <a:pt x="7" y="0"/>
                    <a:pt x="7" y="0"/>
                    <a:pt x="7" y="0"/>
                  </a:cubicBezTo>
                  <a:cubicBezTo>
                    <a:pt x="7" y="0"/>
                    <a:pt x="7" y="0"/>
                    <a:pt x="7" y="0"/>
                  </a:cubicBezTo>
                  <a:cubicBezTo>
                    <a:pt x="7" y="0"/>
                    <a:pt x="7" y="0"/>
                    <a:pt x="7" y="0"/>
                  </a:cubicBezTo>
                  <a:cubicBezTo>
                    <a:pt x="5" y="4"/>
                    <a:pt x="3" y="7"/>
                    <a:pt x="0" y="10"/>
                  </a:cubicBezTo>
                  <a:cubicBezTo>
                    <a:pt x="0" y="10"/>
                    <a:pt x="0" y="10"/>
                    <a:pt x="0" y="10"/>
                  </a:cubicBezTo>
                  <a:cubicBezTo>
                    <a:pt x="3" y="7"/>
                    <a:pt x="5" y="4"/>
                    <a:pt x="7" y="0"/>
                  </a:cubicBezTo>
                  <a:moveTo>
                    <a:pt x="7" y="0"/>
                  </a:moveTo>
                  <a:cubicBezTo>
                    <a:pt x="7" y="0"/>
                    <a:pt x="7" y="0"/>
                    <a:pt x="7" y="0"/>
                  </a:cubicBezTo>
                  <a:cubicBezTo>
                    <a:pt x="7" y="0"/>
                    <a:pt x="7" y="0"/>
                    <a:pt x="7" y="0"/>
                  </a:cubicBezTo>
                  <a:cubicBezTo>
                    <a:pt x="7" y="0"/>
                    <a:pt x="7" y="0"/>
                    <a:pt x="7" y="0"/>
                  </a:cubicBezTo>
                  <a:cubicBezTo>
                    <a:pt x="7" y="0"/>
                    <a:pt x="7" y="0"/>
                    <a:pt x="7"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1" name="Freeform 16">
              <a:extLst>
                <a:ext uri="{FF2B5EF4-FFF2-40B4-BE49-F238E27FC236}">
                  <a16:creationId xmlns:a16="http://schemas.microsoft.com/office/drawing/2014/main" id="{FBFE64FB-87C5-1B48-846A-691CA08DA055}"/>
                </a:ext>
              </a:extLst>
            </p:cNvPr>
            <p:cNvSpPr>
              <a:spLocks noEditPoints="1"/>
            </p:cNvSpPr>
            <p:nvPr/>
          </p:nvSpPr>
          <p:spPr bwMode="auto">
            <a:xfrm>
              <a:off x="8569325" y="3421063"/>
              <a:ext cx="4763" cy="23812"/>
            </a:xfrm>
            <a:custGeom>
              <a:avLst/>
              <a:gdLst>
                <a:gd name="T0" fmla="*/ 0 w 3"/>
                <a:gd name="T1" fmla="*/ 14 h 14"/>
                <a:gd name="T2" fmla="*/ 0 w 3"/>
                <a:gd name="T3" fmla="*/ 14 h 14"/>
                <a:gd name="T4" fmla="*/ 0 w 3"/>
                <a:gd name="T5" fmla="*/ 14 h 14"/>
                <a:gd name="T6" fmla="*/ 0 w 3"/>
                <a:gd name="T7" fmla="*/ 14 h 14"/>
                <a:gd name="T8" fmla="*/ 0 w 3"/>
                <a:gd name="T9" fmla="*/ 14 h 14"/>
                <a:gd name="T10" fmla="*/ 0 w 3"/>
                <a:gd name="T11" fmla="*/ 14 h 14"/>
                <a:gd name="T12" fmla="*/ 0 w 3"/>
                <a:gd name="T13" fmla="*/ 14 h 14"/>
                <a:gd name="T14" fmla="*/ 0 w 3"/>
                <a:gd name="T15" fmla="*/ 14 h 14"/>
                <a:gd name="T16" fmla="*/ 3 w 3"/>
                <a:gd name="T17" fmla="*/ 0 h 14"/>
                <a:gd name="T18" fmla="*/ 0 w 3"/>
                <a:gd name="T19" fmla="*/ 14 h 14"/>
                <a:gd name="T20" fmla="*/ 0 w 3"/>
                <a:gd name="T21" fmla="*/ 14 h 14"/>
                <a:gd name="T22" fmla="*/ 3 w 3"/>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4">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cubicBezTo>
                    <a:pt x="0" y="14"/>
                    <a:pt x="0" y="14"/>
                    <a:pt x="0" y="14"/>
                  </a:cubicBezTo>
                  <a:cubicBezTo>
                    <a:pt x="0" y="14"/>
                    <a:pt x="0" y="14"/>
                    <a:pt x="0" y="14"/>
                  </a:cubicBezTo>
                  <a:moveTo>
                    <a:pt x="3" y="0"/>
                  </a:moveTo>
                  <a:cubicBezTo>
                    <a:pt x="3" y="5"/>
                    <a:pt x="2" y="9"/>
                    <a:pt x="0" y="14"/>
                  </a:cubicBezTo>
                  <a:cubicBezTo>
                    <a:pt x="0" y="14"/>
                    <a:pt x="0" y="14"/>
                    <a:pt x="0" y="14"/>
                  </a:cubicBezTo>
                  <a:cubicBezTo>
                    <a:pt x="2" y="9"/>
                    <a:pt x="3" y="5"/>
                    <a:pt x="3"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2" name="Freeform 17">
              <a:extLst>
                <a:ext uri="{FF2B5EF4-FFF2-40B4-BE49-F238E27FC236}">
                  <a16:creationId xmlns:a16="http://schemas.microsoft.com/office/drawing/2014/main" id="{0AA91A27-0A68-CE4B-B198-6AB590FF2C5B}"/>
                </a:ext>
              </a:extLst>
            </p:cNvPr>
            <p:cNvSpPr>
              <a:spLocks noEditPoints="1"/>
            </p:cNvSpPr>
            <p:nvPr/>
          </p:nvSpPr>
          <p:spPr bwMode="auto">
            <a:xfrm>
              <a:off x="8555038" y="3376613"/>
              <a:ext cx="14288" cy="17462"/>
            </a:xfrm>
            <a:custGeom>
              <a:avLst/>
              <a:gdLst>
                <a:gd name="T0" fmla="*/ 7 w 8"/>
                <a:gd name="T1" fmla="*/ 10 h 10"/>
                <a:gd name="T2" fmla="*/ 8 w 8"/>
                <a:gd name="T3" fmla="*/ 10 h 10"/>
                <a:gd name="T4" fmla="*/ 7 w 8"/>
                <a:gd name="T5" fmla="*/ 10 h 10"/>
                <a:gd name="T6" fmla="*/ 0 w 8"/>
                <a:gd name="T7" fmla="*/ 0 h 10"/>
                <a:gd name="T8" fmla="*/ 0 w 8"/>
                <a:gd name="T9" fmla="*/ 0 h 10"/>
                <a:gd name="T10" fmla="*/ 2 w 8"/>
                <a:gd name="T11" fmla="*/ 2 h 10"/>
                <a:gd name="T12" fmla="*/ 2 w 8"/>
                <a:gd name="T13" fmla="*/ 2 h 10"/>
                <a:gd name="T14" fmla="*/ 2 w 8"/>
                <a:gd name="T15" fmla="*/ 2 h 10"/>
                <a:gd name="T16" fmla="*/ 7 w 8"/>
                <a:gd name="T17" fmla="*/ 9 h 10"/>
                <a:gd name="T18" fmla="*/ 7 w 8"/>
                <a:gd name="T19" fmla="*/ 9 h 10"/>
                <a:gd name="T20" fmla="*/ 7 w 8"/>
                <a:gd name="T21" fmla="*/ 10 h 10"/>
                <a:gd name="T22" fmla="*/ 7 w 8"/>
                <a:gd name="T23" fmla="*/ 10 h 10"/>
                <a:gd name="T24" fmla="*/ 7 w 8"/>
                <a:gd name="T25" fmla="*/ 10 h 10"/>
                <a:gd name="T26" fmla="*/ 7 w 8"/>
                <a:gd name="T27" fmla="*/ 10 h 10"/>
                <a:gd name="T28" fmla="*/ 0 w 8"/>
                <a:gd name="T29" fmla="*/ 0 h 10"/>
                <a:gd name="T30" fmla="*/ 0 w 8"/>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0">
                  <a:moveTo>
                    <a:pt x="7" y="10"/>
                  </a:moveTo>
                  <a:cubicBezTo>
                    <a:pt x="8" y="10"/>
                    <a:pt x="8" y="10"/>
                    <a:pt x="8" y="10"/>
                  </a:cubicBezTo>
                  <a:cubicBezTo>
                    <a:pt x="8" y="10"/>
                    <a:pt x="8" y="10"/>
                    <a:pt x="7" y="10"/>
                  </a:cubicBezTo>
                  <a:moveTo>
                    <a:pt x="0" y="0"/>
                  </a:moveTo>
                  <a:cubicBezTo>
                    <a:pt x="0" y="0"/>
                    <a:pt x="0" y="0"/>
                    <a:pt x="0" y="0"/>
                  </a:cubicBezTo>
                  <a:cubicBezTo>
                    <a:pt x="1" y="0"/>
                    <a:pt x="2" y="1"/>
                    <a:pt x="2" y="2"/>
                  </a:cubicBezTo>
                  <a:cubicBezTo>
                    <a:pt x="2" y="2"/>
                    <a:pt x="2" y="2"/>
                    <a:pt x="2" y="2"/>
                  </a:cubicBezTo>
                  <a:cubicBezTo>
                    <a:pt x="2" y="2"/>
                    <a:pt x="2" y="2"/>
                    <a:pt x="2" y="2"/>
                  </a:cubicBezTo>
                  <a:cubicBezTo>
                    <a:pt x="4" y="4"/>
                    <a:pt x="6" y="7"/>
                    <a:pt x="7" y="9"/>
                  </a:cubicBezTo>
                  <a:cubicBezTo>
                    <a:pt x="7" y="9"/>
                    <a:pt x="7" y="9"/>
                    <a:pt x="7" y="9"/>
                  </a:cubicBezTo>
                  <a:cubicBezTo>
                    <a:pt x="7" y="9"/>
                    <a:pt x="7" y="9"/>
                    <a:pt x="7" y="10"/>
                  </a:cubicBezTo>
                  <a:cubicBezTo>
                    <a:pt x="7" y="10"/>
                    <a:pt x="7" y="10"/>
                    <a:pt x="7" y="10"/>
                  </a:cubicBezTo>
                  <a:cubicBezTo>
                    <a:pt x="7" y="10"/>
                    <a:pt x="7" y="10"/>
                    <a:pt x="7" y="10"/>
                  </a:cubicBezTo>
                  <a:cubicBezTo>
                    <a:pt x="7" y="10"/>
                    <a:pt x="7" y="10"/>
                    <a:pt x="7" y="10"/>
                  </a:cubicBezTo>
                  <a:cubicBezTo>
                    <a:pt x="6" y="6"/>
                    <a:pt x="3" y="3"/>
                    <a:pt x="0" y="0"/>
                  </a:cubicBezTo>
                  <a:cubicBezTo>
                    <a:pt x="0" y="0"/>
                    <a:pt x="0" y="0"/>
                    <a:pt x="0" y="0"/>
                  </a:cubicBezTo>
                </a:path>
              </a:pathLst>
            </a:custGeom>
            <a:solidFill>
              <a:srgbClr val="01BC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3" name="Freeform 18">
              <a:extLst>
                <a:ext uri="{FF2B5EF4-FFF2-40B4-BE49-F238E27FC236}">
                  <a16:creationId xmlns:a16="http://schemas.microsoft.com/office/drawing/2014/main" id="{2724B3C3-3294-3B41-A5CB-6812BA82C0DD}"/>
                </a:ext>
              </a:extLst>
            </p:cNvPr>
            <p:cNvSpPr>
              <a:spLocks noEditPoints="1"/>
            </p:cNvSpPr>
            <p:nvPr/>
          </p:nvSpPr>
          <p:spPr bwMode="auto">
            <a:xfrm>
              <a:off x="8555038" y="3376613"/>
              <a:ext cx="19050" cy="44450"/>
            </a:xfrm>
            <a:custGeom>
              <a:avLst/>
              <a:gdLst>
                <a:gd name="T0" fmla="*/ 7 w 11"/>
                <a:gd name="T1" fmla="*/ 10 h 25"/>
                <a:gd name="T2" fmla="*/ 11 w 11"/>
                <a:gd name="T3" fmla="*/ 25 h 25"/>
                <a:gd name="T4" fmla="*/ 8 w 11"/>
                <a:gd name="T5" fmla="*/ 10 h 25"/>
                <a:gd name="T6" fmla="*/ 7 w 11"/>
                <a:gd name="T7" fmla="*/ 10 h 25"/>
                <a:gd name="T8" fmla="*/ 7 w 11"/>
                <a:gd name="T9" fmla="*/ 10 h 25"/>
                <a:gd name="T10" fmla="*/ 7 w 11"/>
                <a:gd name="T11" fmla="*/ 10 h 25"/>
                <a:gd name="T12" fmla="*/ 7 w 11"/>
                <a:gd name="T13" fmla="*/ 10 h 25"/>
                <a:gd name="T14" fmla="*/ 7 w 11"/>
                <a:gd name="T15" fmla="*/ 10 h 25"/>
                <a:gd name="T16" fmla="*/ 7 w 11"/>
                <a:gd name="T17" fmla="*/ 10 h 25"/>
                <a:gd name="T18" fmla="*/ 7 w 11"/>
                <a:gd name="T19" fmla="*/ 9 h 25"/>
                <a:gd name="T20" fmla="*/ 7 w 11"/>
                <a:gd name="T21" fmla="*/ 9 h 25"/>
                <a:gd name="T22" fmla="*/ 7 w 11"/>
                <a:gd name="T23" fmla="*/ 9 h 25"/>
                <a:gd name="T24" fmla="*/ 2 w 11"/>
                <a:gd name="T25" fmla="*/ 2 h 25"/>
                <a:gd name="T26" fmla="*/ 2 w 11"/>
                <a:gd name="T27" fmla="*/ 2 h 25"/>
                <a:gd name="T28" fmla="*/ 2 w 11"/>
                <a:gd name="T29" fmla="*/ 2 h 25"/>
                <a:gd name="T30" fmla="*/ 0 w 11"/>
                <a:gd name="T31" fmla="*/ 0 h 25"/>
                <a:gd name="T32" fmla="*/ 0 w 11"/>
                <a:gd name="T33" fmla="*/ 0 h 25"/>
                <a:gd name="T34" fmla="*/ 2 w 11"/>
                <a:gd name="T35" fmla="*/ 2 h 25"/>
                <a:gd name="T36" fmla="*/ 0 w 11"/>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25">
                  <a:moveTo>
                    <a:pt x="7" y="10"/>
                  </a:moveTo>
                  <a:cubicBezTo>
                    <a:pt x="10" y="14"/>
                    <a:pt x="11" y="20"/>
                    <a:pt x="11" y="25"/>
                  </a:cubicBezTo>
                  <a:cubicBezTo>
                    <a:pt x="11" y="20"/>
                    <a:pt x="10" y="15"/>
                    <a:pt x="8" y="10"/>
                  </a:cubicBezTo>
                  <a:cubicBezTo>
                    <a:pt x="8" y="10"/>
                    <a:pt x="8" y="10"/>
                    <a:pt x="7" y="10"/>
                  </a:cubicBezTo>
                  <a:cubicBezTo>
                    <a:pt x="7" y="10"/>
                    <a:pt x="7" y="10"/>
                    <a:pt x="7" y="10"/>
                  </a:cubicBezTo>
                  <a:cubicBezTo>
                    <a:pt x="7" y="10"/>
                    <a:pt x="7" y="10"/>
                    <a:pt x="7" y="10"/>
                  </a:cubicBezTo>
                  <a:moveTo>
                    <a:pt x="7" y="10"/>
                  </a:moveTo>
                  <a:cubicBezTo>
                    <a:pt x="7" y="10"/>
                    <a:pt x="7" y="10"/>
                    <a:pt x="7" y="10"/>
                  </a:cubicBezTo>
                  <a:cubicBezTo>
                    <a:pt x="7" y="10"/>
                    <a:pt x="7" y="10"/>
                    <a:pt x="7" y="10"/>
                  </a:cubicBezTo>
                  <a:moveTo>
                    <a:pt x="7" y="9"/>
                  </a:moveTo>
                  <a:cubicBezTo>
                    <a:pt x="7" y="9"/>
                    <a:pt x="7" y="9"/>
                    <a:pt x="7" y="9"/>
                  </a:cubicBezTo>
                  <a:cubicBezTo>
                    <a:pt x="7" y="9"/>
                    <a:pt x="7" y="9"/>
                    <a:pt x="7" y="9"/>
                  </a:cubicBezTo>
                  <a:moveTo>
                    <a:pt x="2" y="2"/>
                  </a:moveTo>
                  <a:cubicBezTo>
                    <a:pt x="2" y="2"/>
                    <a:pt x="2" y="2"/>
                    <a:pt x="2" y="2"/>
                  </a:cubicBezTo>
                  <a:cubicBezTo>
                    <a:pt x="2" y="2"/>
                    <a:pt x="2" y="2"/>
                    <a:pt x="2" y="2"/>
                  </a:cubicBezTo>
                  <a:moveTo>
                    <a:pt x="0" y="0"/>
                  </a:moveTo>
                  <a:cubicBezTo>
                    <a:pt x="0" y="0"/>
                    <a:pt x="0" y="0"/>
                    <a:pt x="0" y="0"/>
                  </a:cubicBezTo>
                  <a:cubicBezTo>
                    <a:pt x="1" y="1"/>
                    <a:pt x="2" y="1"/>
                    <a:pt x="2" y="2"/>
                  </a:cubicBezTo>
                  <a:cubicBezTo>
                    <a:pt x="2" y="1"/>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4" name="Freeform 19">
              <a:extLst>
                <a:ext uri="{FF2B5EF4-FFF2-40B4-BE49-F238E27FC236}">
                  <a16:creationId xmlns:a16="http://schemas.microsoft.com/office/drawing/2014/main" id="{44DB835C-5EBE-CC4C-8381-E43061D375A6}"/>
                </a:ext>
              </a:extLst>
            </p:cNvPr>
            <p:cNvSpPr>
              <a:spLocks/>
            </p:cNvSpPr>
            <p:nvPr/>
          </p:nvSpPr>
          <p:spPr bwMode="auto">
            <a:xfrm>
              <a:off x="8259763" y="3465513"/>
              <a:ext cx="295275" cy="201612"/>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5" name="Freeform 20">
              <a:extLst>
                <a:ext uri="{FF2B5EF4-FFF2-40B4-BE49-F238E27FC236}">
                  <a16:creationId xmlns:a16="http://schemas.microsoft.com/office/drawing/2014/main" id="{28F1C396-FB6A-6441-9313-C7F0F7B16AD6}"/>
                </a:ext>
              </a:extLst>
            </p:cNvPr>
            <p:cNvSpPr>
              <a:spLocks noEditPoints="1"/>
            </p:cNvSpPr>
            <p:nvPr/>
          </p:nvSpPr>
          <p:spPr bwMode="auto">
            <a:xfrm>
              <a:off x="8360569" y="342106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6" name="Freeform 21">
              <a:extLst>
                <a:ext uri="{FF2B5EF4-FFF2-40B4-BE49-F238E27FC236}">
                  <a16:creationId xmlns:a16="http://schemas.microsoft.com/office/drawing/2014/main" id="{0572720A-4786-9F46-8C0D-FA48D6A84369}"/>
                </a:ext>
              </a:extLst>
            </p:cNvPr>
            <p:cNvSpPr>
              <a:spLocks noEditPoints="1"/>
            </p:cNvSpPr>
            <p:nvPr/>
          </p:nvSpPr>
          <p:spPr bwMode="auto">
            <a:xfrm>
              <a:off x="8510588" y="3359151"/>
              <a:ext cx="58738" cy="123825"/>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0 h 70"/>
                <a:gd name="T18" fmla="*/ 25 w 33"/>
                <a:gd name="T19" fmla="*/ 60 h 70"/>
                <a:gd name="T20" fmla="*/ 25 w 33"/>
                <a:gd name="T21" fmla="*/ 60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49 h 70"/>
                <a:gd name="T46" fmla="*/ 32 w 33"/>
                <a:gd name="T47" fmla="*/ 20 h 70"/>
                <a:gd name="T48" fmla="*/ 32 w 33"/>
                <a:gd name="T49" fmla="*/ 20 h 70"/>
                <a:gd name="T50" fmla="*/ 32 w 33"/>
                <a:gd name="T51" fmla="*/ 20 h 70"/>
                <a:gd name="T52" fmla="*/ 27 w 33"/>
                <a:gd name="T53" fmla="*/ 12 h 70"/>
                <a:gd name="T54" fmla="*/ 27 w 33"/>
                <a:gd name="T55" fmla="*/ 12 h 70"/>
                <a:gd name="T56" fmla="*/ 27 w 33"/>
                <a:gd name="T57" fmla="*/ 12 h 70"/>
                <a:gd name="T58" fmla="*/ 13 w 33"/>
                <a:gd name="T59" fmla="*/ 2 h 70"/>
                <a:gd name="T60" fmla="*/ 25 w 33"/>
                <a:gd name="T61" fmla="*/ 10 h 70"/>
                <a:gd name="T62" fmla="*/ 13 w 33"/>
                <a:gd name="T63" fmla="*/ 2 h 70"/>
                <a:gd name="T64" fmla="*/ 13 w 33"/>
                <a:gd name="T65" fmla="*/ 2 h 70"/>
                <a:gd name="T66" fmla="*/ 3 w 33"/>
                <a:gd name="T67" fmla="*/ 0 h 70"/>
                <a:gd name="T68" fmla="*/ 0 w 33"/>
                <a:gd name="T69" fmla="*/ 0 h 70"/>
                <a:gd name="T70" fmla="*/ 0 w 33"/>
                <a:gd name="T71" fmla="*/ 0 h 70"/>
                <a:gd name="T72" fmla="*/ 0 w 33"/>
                <a:gd name="T7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0"/>
                  </a:moveTo>
                  <a:cubicBezTo>
                    <a:pt x="22" y="64"/>
                    <a:pt x="18" y="66"/>
                    <a:pt x="14" y="68"/>
                  </a:cubicBezTo>
                  <a:cubicBezTo>
                    <a:pt x="18" y="66"/>
                    <a:pt x="21" y="64"/>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59"/>
                  </a:moveTo>
                  <a:cubicBezTo>
                    <a:pt x="26" y="59"/>
                    <a:pt x="26" y="60"/>
                    <a:pt x="26" y="60"/>
                  </a:cubicBezTo>
                  <a:cubicBezTo>
                    <a:pt x="26" y="60"/>
                    <a:pt x="26" y="59"/>
                    <a:pt x="26" y="59"/>
                  </a:cubicBezTo>
                  <a:moveTo>
                    <a:pt x="26" y="59"/>
                  </a:moveTo>
                  <a:cubicBezTo>
                    <a:pt x="26" y="59"/>
                    <a:pt x="26" y="59"/>
                    <a:pt x="26" y="59"/>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3" y="49"/>
                  </a:moveTo>
                  <a:cubicBezTo>
                    <a:pt x="33" y="49"/>
                    <a:pt x="33" y="49"/>
                    <a:pt x="33" y="49"/>
                  </a:cubicBezTo>
                  <a:cubicBezTo>
                    <a:pt x="33" y="49"/>
                    <a:pt x="33" y="49"/>
                    <a:pt x="33" y="49"/>
                  </a:cubicBezTo>
                  <a:moveTo>
                    <a:pt x="32" y="20"/>
                  </a:moveTo>
                  <a:cubicBezTo>
                    <a:pt x="32" y="20"/>
                    <a:pt x="32" y="20"/>
                    <a:pt x="32" y="20"/>
                  </a:cubicBezTo>
                  <a:cubicBezTo>
                    <a:pt x="32" y="20"/>
                    <a:pt x="32" y="20"/>
                    <a:pt x="32" y="20"/>
                  </a:cubicBezTo>
                  <a:moveTo>
                    <a:pt x="32" y="19"/>
                  </a:moveTo>
                  <a:cubicBezTo>
                    <a:pt x="32" y="19"/>
                    <a:pt x="32" y="19"/>
                    <a:pt x="32" y="20"/>
                  </a:cubicBezTo>
                  <a:cubicBezTo>
                    <a:pt x="32" y="19"/>
                    <a:pt x="32" y="19"/>
                    <a:pt x="32" y="19"/>
                  </a:cubicBezTo>
                  <a:moveTo>
                    <a:pt x="27" y="12"/>
                  </a:moveTo>
                  <a:cubicBezTo>
                    <a:pt x="29" y="14"/>
                    <a:pt x="31" y="17"/>
                    <a:pt x="32" y="19"/>
                  </a:cubicBezTo>
                  <a:cubicBezTo>
                    <a:pt x="31" y="17"/>
                    <a:pt x="29" y="14"/>
                    <a:pt x="27" y="12"/>
                  </a:cubicBezTo>
                  <a:moveTo>
                    <a:pt x="27" y="12"/>
                  </a:moveTo>
                  <a:cubicBezTo>
                    <a:pt x="27" y="12"/>
                    <a:pt x="27" y="12"/>
                    <a:pt x="27" y="12"/>
                  </a:cubicBezTo>
                  <a:cubicBezTo>
                    <a:pt x="27" y="12"/>
                    <a:pt x="27" y="12"/>
                    <a:pt x="27" y="12"/>
                  </a:cubicBezTo>
                  <a:moveTo>
                    <a:pt x="13" y="2"/>
                  </a:moveTo>
                  <a:cubicBezTo>
                    <a:pt x="17" y="4"/>
                    <a:pt x="22" y="6"/>
                    <a:pt x="25" y="10"/>
                  </a:cubicBezTo>
                  <a:cubicBezTo>
                    <a:pt x="25" y="10"/>
                    <a:pt x="25" y="10"/>
                    <a:pt x="25" y="10"/>
                  </a:cubicBezTo>
                  <a:cubicBezTo>
                    <a:pt x="21" y="6"/>
                    <a:pt x="17" y="3"/>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0" y="0"/>
                  </a:moveTo>
                  <a:cubicBezTo>
                    <a:pt x="0" y="0"/>
                    <a:pt x="0" y="0"/>
                    <a:pt x="0" y="0"/>
                  </a:cubicBezTo>
                  <a:cubicBezTo>
                    <a:pt x="0" y="0"/>
                    <a:pt x="0" y="0"/>
                    <a:pt x="0" y="0"/>
                  </a:cubicBezTo>
                  <a:cubicBezTo>
                    <a:pt x="1" y="0"/>
                    <a:pt x="2" y="0"/>
                    <a:pt x="3"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7" name="Freeform 22">
              <a:extLst>
                <a:ext uri="{FF2B5EF4-FFF2-40B4-BE49-F238E27FC236}">
                  <a16:creationId xmlns:a16="http://schemas.microsoft.com/office/drawing/2014/main" id="{43EB53CB-72A2-EF41-B22C-19C852D68FD1}"/>
                </a:ext>
              </a:extLst>
            </p:cNvPr>
            <p:cNvSpPr>
              <a:spLocks/>
            </p:cNvSpPr>
            <p:nvPr/>
          </p:nvSpPr>
          <p:spPr bwMode="auto">
            <a:xfrm>
              <a:off x="8425656" y="3359151"/>
              <a:ext cx="150813" cy="123825"/>
            </a:xfrm>
            <a:custGeom>
              <a:avLst/>
              <a:gdLst>
                <a:gd name="T0" fmla="*/ 50 w 86"/>
                <a:gd name="T1" fmla="*/ 0 h 70"/>
                <a:gd name="T2" fmla="*/ 50 w 86"/>
                <a:gd name="T3" fmla="*/ 0 h 70"/>
                <a:gd name="T4" fmla="*/ 25 w 86"/>
                <a:gd name="T5" fmla="*/ 10 h 70"/>
                <a:gd name="T6" fmla="*/ 0 w 86"/>
                <a:gd name="T7" fmla="*/ 35 h 70"/>
                <a:gd name="T8" fmla="*/ 25 w 86"/>
                <a:gd name="T9" fmla="*/ 60 h 70"/>
                <a:gd name="T10" fmla="*/ 50 w 86"/>
                <a:gd name="T11" fmla="*/ 70 h 70"/>
                <a:gd name="T12" fmla="*/ 50 w 86"/>
                <a:gd name="T13" fmla="*/ 70 h 70"/>
                <a:gd name="T14" fmla="*/ 52 w 86"/>
                <a:gd name="T15" fmla="*/ 70 h 70"/>
                <a:gd name="T16" fmla="*/ 52 w 86"/>
                <a:gd name="T17" fmla="*/ 70 h 70"/>
                <a:gd name="T18" fmla="*/ 53 w 86"/>
                <a:gd name="T19" fmla="*/ 70 h 70"/>
                <a:gd name="T20" fmla="*/ 53 w 86"/>
                <a:gd name="T21" fmla="*/ 70 h 70"/>
                <a:gd name="T22" fmla="*/ 53 w 86"/>
                <a:gd name="T23" fmla="*/ 70 h 70"/>
                <a:gd name="T24" fmla="*/ 63 w 86"/>
                <a:gd name="T25" fmla="*/ 68 h 70"/>
                <a:gd name="T26" fmla="*/ 63 w 86"/>
                <a:gd name="T27" fmla="*/ 68 h 70"/>
                <a:gd name="T28" fmla="*/ 63 w 86"/>
                <a:gd name="T29" fmla="*/ 68 h 70"/>
                <a:gd name="T30" fmla="*/ 64 w 86"/>
                <a:gd name="T31" fmla="*/ 68 h 70"/>
                <a:gd name="T32" fmla="*/ 64 w 86"/>
                <a:gd name="T33" fmla="*/ 68 h 70"/>
                <a:gd name="T34" fmla="*/ 75 w 86"/>
                <a:gd name="T35" fmla="*/ 60 h 70"/>
                <a:gd name="T36" fmla="*/ 75 w 86"/>
                <a:gd name="T37" fmla="*/ 60 h 70"/>
                <a:gd name="T38" fmla="*/ 75 w 86"/>
                <a:gd name="T39" fmla="*/ 60 h 70"/>
                <a:gd name="T40" fmla="*/ 75 w 86"/>
                <a:gd name="T41" fmla="*/ 60 h 70"/>
                <a:gd name="T42" fmla="*/ 75 w 86"/>
                <a:gd name="T43" fmla="*/ 60 h 70"/>
                <a:gd name="T44" fmla="*/ 75 w 86"/>
                <a:gd name="T45" fmla="*/ 60 h 70"/>
                <a:gd name="T46" fmla="*/ 75 w 86"/>
                <a:gd name="T47" fmla="*/ 60 h 70"/>
                <a:gd name="T48" fmla="*/ 75 w 86"/>
                <a:gd name="T49" fmla="*/ 60 h 70"/>
                <a:gd name="T50" fmla="*/ 75 w 86"/>
                <a:gd name="T51" fmla="*/ 60 h 70"/>
                <a:gd name="T52" fmla="*/ 76 w 86"/>
                <a:gd name="T53" fmla="*/ 60 h 70"/>
                <a:gd name="T54" fmla="*/ 76 w 86"/>
                <a:gd name="T55" fmla="*/ 60 h 70"/>
                <a:gd name="T56" fmla="*/ 76 w 86"/>
                <a:gd name="T57" fmla="*/ 60 h 70"/>
                <a:gd name="T58" fmla="*/ 76 w 86"/>
                <a:gd name="T59" fmla="*/ 59 h 70"/>
                <a:gd name="T60" fmla="*/ 76 w 86"/>
                <a:gd name="T61" fmla="*/ 59 h 70"/>
                <a:gd name="T62" fmla="*/ 76 w 86"/>
                <a:gd name="T63" fmla="*/ 59 h 70"/>
                <a:gd name="T64" fmla="*/ 76 w 86"/>
                <a:gd name="T65" fmla="*/ 59 h 70"/>
                <a:gd name="T66" fmla="*/ 83 w 86"/>
                <a:gd name="T67" fmla="*/ 49 h 70"/>
                <a:gd name="T68" fmla="*/ 83 w 86"/>
                <a:gd name="T69" fmla="*/ 49 h 70"/>
                <a:gd name="T70" fmla="*/ 83 w 86"/>
                <a:gd name="T71" fmla="*/ 49 h 70"/>
                <a:gd name="T72" fmla="*/ 83 w 86"/>
                <a:gd name="T73" fmla="*/ 49 h 70"/>
                <a:gd name="T74" fmla="*/ 83 w 86"/>
                <a:gd name="T75" fmla="*/ 49 h 70"/>
                <a:gd name="T76" fmla="*/ 86 w 86"/>
                <a:gd name="T77" fmla="*/ 35 h 70"/>
                <a:gd name="T78" fmla="*/ 82 w 86"/>
                <a:gd name="T79" fmla="*/ 20 h 70"/>
                <a:gd name="T80" fmla="*/ 82 w 86"/>
                <a:gd name="T81" fmla="*/ 20 h 70"/>
                <a:gd name="T82" fmla="*/ 82 w 86"/>
                <a:gd name="T83" fmla="*/ 20 h 70"/>
                <a:gd name="T84" fmla="*/ 82 w 86"/>
                <a:gd name="T85" fmla="*/ 19 h 70"/>
                <a:gd name="T86" fmla="*/ 82 w 86"/>
                <a:gd name="T87" fmla="*/ 19 h 70"/>
                <a:gd name="T88" fmla="*/ 77 w 86"/>
                <a:gd name="T89" fmla="*/ 12 h 70"/>
                <a:gd name="T90" fmla="*/ 77 w 86"/>
                <a:gd name="T91" fmla="*/ 12 h 70"/>
                <a:gd name="T92" fmla="*/ 77 w 86"/>
                <a:gd name="T93" fmla="*/ 12 h 70"/>
                <a:gd name="T94" fmla="*/ 75 w 86"/>
                <a:gd name="T95" fmla="*/ 10 h 70"/>
                <a:gd name="T96" fmla="*/ 75 w 86"/>
                <a:gd name="T97" fmla="*/ 10 h 70"/>
                <a:gd name="T98" fmla="*/ 63 w 86"/>
                <a:gd name="T99" fmla="*/ 2 h 70"/>
                <a:gd name="T100" fmla="*/ 63 w 86"/>
                <a:gd name="T101" fmla="*/ 2 h 70"/>
                <a:gd name="T102" fmla="*/ 63 w 86"/>
                <a:gd name="T103" fmla="*/ 2 h 70"/>
                <a:gd name="T104" fmla="*/ 53 w 86"/>
                <a:gd name="T105" fmla="*/ 0 h 70"/>
                <a:gd name="T106" fmla="*/ 53 w 86"/>
                <a:gd name="T107" fmla="*/ 0 h 70"/>
                <a:gd name="T108" fmla="*/ 53 w 86"/>
                <a:gd name="T109" fmla="*/ 0 h 70"/>
                <a:gd name="T110" fmla="*/ 50 w 86"/>
                <a:gd name="T11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59"/>
                    <a:pt x="76" y="59"/>
                  </a:cubicBezTo>
                  <a:cubicBezTo>
                    <a:pt x="76" y="59"/>
                    <a:pt x="76" y="59"/>
                    <a:pt x="76" y="59"/>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3" y="49"/>
                    <a:pt x="83" y="49"/>
                    <a:pt x="83" y="49"/>
                  </a:cubicBezTo>
                  <a:cubicBezTo>
                    <a:pt x="83" y="49"/>
                    <a:pt x="83" y="49"/>
                    <a:pt x="83" y="49"/>
                  </a:cubicBezTo>
                  <a:cubicBezTo>
                    <a:pt x="85" y="44"/>
                    <a:pt x="86" y="40"/>
                    <a:pt x="86" y="35"/>
                  </a:cubicBezTo>
                  <a:cubicBezTo>
                    <a:pt x="86" y="30"/>
                    <a:pt x="85" y="24"/>
                    <a:pt x="82" y="20"/>
                  </a:cubicBezTo>
                  <a:cubicBezTo>
                    <a:pt x="82" y="20"/>
                    <a:pt x="82" y="20"/>
                    <a:pt x="82" y="20"/>
                  </a:cubicBezTo>
                  <a:cubicBezTo>
                    <a:pt x="82" y="20"/>
                    <a:pt x="82" y="20"/>
                    <a:pt x="82" y="20"/>
                  </a:cubicBezTo>
                  <a:cubicBezTo>
                    <a:pt x="82" y="19"/>
                    <a:pt x="82" y="19"/>
                    <a:pt x="82" y="19"/>
                  </a:cubicBezTo>
                  <a:cubicBezTo>
                    <a:pt x="82" y="19"/>
                    <a:pt x="82" y="19"/>
                    <a:pt x="82" y="19"/>
                  </a:cubicBezTo>
                  <a:cubicBezTo>
                    <a:pt x="81" y="17"/>
                    <a:pt x="79" y="14"/>
                    <a:pt x="77" y="12"/>
                  </a:cubicBezTo>
                  <a:cubicBezTo>
                    <a:pt x="77" y="12"/>
                    <a:pt x="77" y="12"/>
                    <a:pt x="77" y="12"/>
                  </a:cubicBezTo>
                  <a:cubicBezTo>
                    <a:pt x="77" y="12"/>
                    <a:pt x="77" y="12"/>
                    <a:pt x="77" y="12"/>
                  </a:cubicBezTo>
                  <a:cubicBezTo>
                    <a:pt x="77" y="11"/>
                    <a:pt x="76" y="11"/>
                    <a:pt x="75" y="10"/>
                  </a:cubicBezTo>
                  <a:cubicBezTo>
                    <a:pt x="75" y="10"/>
                    <a:pt x="75" y="10"/>
                    <a:pt x="75" y="10"/>
                  </a:cubicBezTo>
                  <a:cubicBezTo>
                    <a:pt x="72" y="6"/>
                    <a:pt x="67" y="4"/>
                    <a:pt x="63" y="2"/>
                  </a:cubicBezTo>
                  <a:cubicBezTo>
                    <a:pt x="63" y="2"/>
                    <a:pt x="63" y="2"/>
                    <a:pt x="63" y="2"/>
                  </a:cubicBezTo>
                  <a:cubicBezTo>
                    <a:pt x="63" y="2"/>
                    <a:pt x="63" y="2"/>
                    <a:pt x="63" y="2"/>
                  </a:cubicBezTo>
                  <a:cubicBezTo>
                    <a:pt x="60" y="1"/>
                    <a:pt x="57" y="0"/>
                    <a:pt x="53" y="0"/>
                  </a:cubicBezTo>
                  <a:cubicBezTo>
                    <a:pt x="53" y="0"/>
                    <a:pt x="53" y="0"/>
                    <a:pt x="53" y="0"/>
                  </a:cubicBezTo>
                  <a:cubicBezTo>
                    <a:pt x="53" y="0"/>
                    <a:pt x="53" y="0"/>
                    <a:pt x="53" y="0"/>
                  </a:cubicBezTo>
                  <a:cubicBezTo>
                    <a:pt x="52" y="0"/>
                    <a:pt x="51" y="0"/>
                    <a:pt x="50"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8" name="Freeform 23">
              <a:extLst>
                <a:ext uri="{FF2B5EF4-FFF2-40B4-BE49-F238E27FC236}">
                  <a16:creationId xmlns:a16="http://schemas.microsoft.com/office/drawing/2014/main" id="{A9CE250F-5754-9C44-A938-C2A84CDBE7C3}"/>
                </a:ext>
              </a:extLst>
            </p:cNvPr>
            <p:cNvSpPr>
              <a:spLocks noEditPoints="1"/>
            </p:cNvSpPr>
            <p:nvPr/>
          </p:nvSpPr>
          <p:spPr bwMode="auto">
            <a:xfrm>
              <a:off x="4437063" y="3421063"/>
              <a:ext cx="314325" cy="246062"/>
            </a:xfrm>
            <a:custGeom>
              <a:avLst/>
              <a:gdLst>
                <a:gd name="T0" fmla="*/ 11 w 180"/>
                <a:gd name="T1" fmla="*/ 25 h 141"/>
                <a:gd name="T2" fmla="*/ 117 w 180"/>
                <a:gd name="T3" fmla="*/ 131 h 141"/>
                <a:gd name="T4" fmla="*/ 142 w 180"/>
                <a:gd name="T5" fmla="*/ 141 h 141"/>
                <a:gd name="T6" fmla="*/ 167 w 180"/>
                <a:gd name="T7" fmla="*/ 131 h 141"/>
                <a:gd name="T8" fmla="*/ 167 w 180"/>
                <a:gd name="T9" fmla="*/ 81 h 141"/>
                <a:gd name="T10" fmla="*/ 121 w 180"/>
                <a:gd name="T11" fmla="*/ 35 h 141"/>
                <a:gd name="T12" fmla="*/ 36 w 180"/>
                <a:gd name="T13" fmla="*/ 35 h 141"/>
                <a:gd name="T14" fmla="*/ 36 w 180"/>
                <a:gd name="T15" fmla="*/ 35 h 141"/>
                <a:gd name="T16" fmla="*/ 33 w 180"/>
                <a:gd name="T17" fmla="*/ 35 h 141"/>
                <a:gd name="T18" fmla="*/ 33 w 180"/>
                <a:gd name="T19" fmla="*/ 35 h 141"/>
                <a:gd name="T20" fmla="*/ 33 w 180"/>
                <a:gd name="T21" fmla="*/ 35 h 141"/>
                <a:gd name="T22" fmla="*/ 33 w 180"/>
                <a:gd name="T23" fmla="*/ 35 h 141"/>
                <a:gd name="T24" fmla="*/ 33 w 180"/>
                <a:gd name="T25" fmla="*/ 35 h 141"/>
                <a:gd name="T26" fmla="*/ 23 w 180"/>
                <a:gd name="T27" fmla="*/ 33 h 141"/>
                <a:gd name="T28" fmla="*/ 23 w 180"/>
                <a:gd name="T29" fmla="*/ 33 h 141"/>
                <a:gd name="T30" fmla="*/ 23 w 180"/>
                <a:gd name="T31" fmla="*/ 33 h 141"/>
                <a:gd name="T32" fmla="*/ 11 w 180"/>
                <a:gd name="T33" fmla="*/ 25 h 141"/>
                <a:gd name="T34" fmla="*/ 11 w 180"/>
                <a:gd name="T35" fmla="*/ 25 h 141"/>
                <a:gd name="T36" fmla="*/ 11 w 180"/>
                <a:gd name="T37" fmla="*/ 25 h 141"/>
                <a:gd name="T38" fmla="*/ 11 w 180"/>
                <a:gd name="T39" fmla="*/ 25 h 141"/>
                <a:gd name="T40" fmla="*/ 3 w 180"/>
                <a:gd name="T41" fmla="*/ 12 h 141"/>
                <a:gd name="T42" fmla="*/ 10 w 180"/>
                <a:gd name="T43" fmla="*/ 25 h 141"/>
                <a:gd name="T44" fmla="*/ 10 w 180"/>
                <a:gd name="T45" fmla="*/ 25 h 141"/>
                <a:gd name="T46" fmla="*/ 3 w 180"/>
                <a:gd name="T47" fmla="*/ 12 h 141"/>
                <a:gd name="T48" fmla="*/ 3 w 180"/>
                <a:gd name="T49" fmla="*/ 12 h 141"/>
                <a:gd name="T50" fmla="*/ 3 w 180"/>
                <a:gd name="T51" fmla="*/ 12 h 141"/>
                <a:gd name="T52" fmla="*/ 3 w 180"/>
                <a:gd name="T53" fmla="*/ 12 h 141"/>
                <a:gd name="T54" fmla="*/ 3 w 180"/>
                <a:gd name="T55" fmla="*/ 12 h 141"/>
                <a:gd name="T56" fmla="*/ 3 w 180"/>
                <a:gd name="T57" fmla="*/ 12 h 141"/>
                <a:gd name="T58" fmla="*/ 3 w 180"/>
                <a:gd name="T59" fmla="*/ 12 h 141"/>
                <a:gd name="T60" fmla="*/ 3 w 180"/>
                <a:gd name="T61" fmla="*/ 12 h 141"/>
                <a:gd name="T62" fmla="*/ 3 w 180"/>
                <a:gd name="T63" fmla="*/ 12 h 141"/>
                <a:gd name="T64" fmla="*/ 3 w 180"/>
                <a:gd name="T65" fmla="*/ 12 h 141"/>
                <a:gd name="T66" fmla="*/ 3 w 180"/>
                <a:gd name="T67" fmla="*/ 12 h 141"/>
                <a:gd name="T68" fmla="*/ 3 w 180"/>
                <a:gd name="T69" fmla="*/ 12 h 141"/>
                <a:gd name="T70" fmla="*/ 0 w 180"/>
                <a:gd name="T71" fmla="*/ 2 h 141"/>
                <a:gd name="T72" fmla="*/ 0 w 180"/>
                <a:gd name="T73" fmla="*/ 2 h 141"/>
                <a:gd name="T74" fmla="*/ 0 w 180"/>
                <a:gd name="T75" fmla="*/ 2 h 141"/>
                <a:gd name="T76" fmla="*/ 0 w 180"/>
                <a:gd name="T77" fmla="*/ 2 h 141"/>
                <a:gd name="T78" fmla="*/ 0 w 180"/>
                <a:gd name="T79" fmla="*/ 2 h 141"/>
                <a:gd name="T80" fmla="*/ 0 w 180"/>
                <a:gd name="T81" fmla="*/ 2 h 141"/>
                <a:gd name="T82" fmla="*/ 0 w 180"/>
                <a:gd name="T83" fmla="*/ 2 h 141"/>
                <a:gd name="T84" fmla="*/ 0 w 180"/>
                <a:gd name="T85" fmla="*/ 2 h 141"/>
                <a:gd name="T86" fmla="*/ 0 w 180"/>
                <a:gd name="T87" fmla="*/ 0 h 141"/>
                <a:gd name="T88" fmla="*/ 0 w 180"/>
                <a:gd name="T89" fmla="*/ 2 h 141"/>
                <a:gd name="T90" fmla="*/ 0 w 180"/>
                <a:gd name="T91" fmla="*/ 2 h 141"/>
                <a:gd name="T92" fmla="*/ 0 w 180"/>
                <a:gd name="T9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0" h="141">
                  <a:moveTo>
                    <a:pt x="11" y="25"/>
                  </a:moveTo>
                  <a:cubicBezTo>
                    <a:pt x="117" y="131"/>
                    <a:pt x="117" y="131"/>
                    <a:pt x="117" y="131"/>
                  </a:cubicBezTo>
                  <a:cubicBezTo>
                    <a:pt x="124" y="138"/>
                    <a:pt x="133" y="141"/>
                    <a:pt x="142" y="141"/>
                  </a:cubicBezTo>
                  <a:cubicBezTo>
                    <a:pt x="151" y="141"/>
                    <a:pt x="160" y="138"/>
                    <a:pt x="167" y="131"/>
                  </a:cubicBezTo>
                  <a:cubicBezTo>
                    <a:pt x="180" y="117"/>
                    <a:pt x="180" y="95"/>
                    <a:pt x="167" y="81"/>
                  </a:cubicBezTo>
                  <a:cubicBezTo>
                    <a:pt x="121" y="35"/>
                    <a:pt x="121" y="35"/>
                    <a:pt x="121" y="35"/>
                  </a:cubicBezTo>
                  <a:cubicBezTo>
                    <a:pt x="36" y="35"/>
                    <a:pt x="36" y="35"/>
                    <a:pt x="36" y="35"/>
                  </a:cubicBezTo>
                  <a:cubicBezTo>
                    <a:pt x="36" y="35"/>
                    <a:pt x="36" y="35"/>
                    <a:pt x="36" y="35"/>
                  </a:cubicBezTo>
                  <a:cubicBezTo>
                    <a:pt x="35" y="35"/>
                    <a:pt x="34" y="35"/>
                    <a:pt x="33" y="35"/>
                  </a:cubicBezTo>
                  <a:cubicBezTo>
                    <a:pt x="33" y="35"/>
                    <a:pt x="33" y="35"/>
                    <a:pt x="33" y="35"/>
                  </a:cubicBezTo>
                  <a:cubicBezTo>
                    <a:pt x="33" y="35"/>
                    <a:pt x="33" y="35"/>
                    <a:pt x="33" y="35"/>
                  </a:cubicBezTo>
                  <a:cubicBezTo>
                    <a:pt x="33" y="35"/>
                    <a:pt x="33" y="35"/>
                    <a:pt x="33" y="35"/>
                  </a:cubicBezTo>
                  <a:cubicBezTo>
                    <a:pt x="33" y="35"/>
                    <a:pt x="33" y="35"/>
                    <a:pt x="33" y="35"/>
                  </a:cubicBezTo>
                  <a:cubicBezTo>
                    <a:pt x="30" y="35"/>
                    <a:pt x="27" y="34"/>
                    <a:pt x="23" y="33"/>
                  </a:cubicBezTo>
                  <a:cubicBezTo>
                    <a:pt x="23" y="33"/>
                    <a:pt x="23" y="33"/>
                    <a:pt x="23" y="33"/>
                  </a:cubicBezTo>
                  <a:cubicBezTo>
                    <a:pt x="23" y="33"/>
                    <a:pt x="23" y="33"/>
                    <a:pt x="23" y="33"/>
                  </a:cubicBezTo>
                  <a:cubicBezTo>
                    <a:pt x="19" y="31"/>
                    <a:pt x="15" y="29"/>
                    <a:pt x="11" y="25"/>
                  </a:cubicBezTo>
                  <a:cubicBezTo>
                    <a:pt x="11" y="25"/>
                    <a:pt x="11" y="25"/>
                    <a:pt x="11" y="25"/>
                  </a:cubicBezTo>
                  <a:cubicBezTo>
                    <a:pt x="11" y="25"/>
                    <a:pt x="11" y="25"/>
                    <a:pt x="11" y="25"/>
                  </a:cubicBezTo>
                  <a:cubicBezTo>
                    <a:pt x="11" y="25"/>
                    <a:pt x="11" y="25"/>
                    <a:pt x="11" y="25"/>
                  </a:cubicBezTo>
                  <a:moveTo>
                    <a:pt x="3" y="12"/>
                  </a:moveTo>
                  <a:cubicBezTo>
                    <a:pt x="4" y="17"/>
                    <a:pt x="7" y="21"/>
                    <a:pt x="10" y="25"/>
                  </a:cubicBezTo>
                  <a:cubicBezTo>
                    <a:pt x="10" y="25"/>
                    <a:pt x="10" y="25"/>
                    <a:pt x="10" y="25"/>
                  </a:cubicBezTo>
                  <a:cubicBezTo>
                    <a:pt x="7" y="21"/>
                    <a:pt x="4" y="17"/>
                    <a:pt x="3" y="12"/>
                  </a:cubicBezTo>
                  <a:cubicBezTo>
                    <a:pt x="3" y="12"/>
                    <a:pt x="3" y="12"/>
                    <a:pt x="3" y="12"/>
                  </a:cubicBezTo>
                  <a:moveTo>
                    <a:pt x="3" y="12"/>
                  </a:moveTo>
                  <a:cubicBezTo>
                    <a:pt x="3" y="12"/>
                    <a:pt x="3" y="12"/>
                    <a:pt x="3" y="12"/>
                  </a:cubicBezTo>
                  <a:cubicBezTo>
                    <a:pt x="3" y="12"/>
                    <a:pt x="3" y="12"/>
                    <a:pt x="3" y="12"/>
                  </a:cubicBezTo>
                  <a:cubicBezTo>
                    <a:pt x="3" y="12"/>
                    <a:pt x="3" y="12"/>
                    <a:pt x="3" y="12"/>
                  </a:cubicBezTo>
                  <a:cubicBezTo>
                    <a:pt x="3" y="12"/>
                    <a:pt x="3" y="12"/>
                    <a:pt x="3" y="12"/>
                  </a:cubicBezTo>
                  <a:moveTo>
                    <a:pt x="3" y="12"/>
                  </a:moveTo>
                  <a:cubicBezTo>
                    <a:pt x="3" y="12"/>
                    <a:pt x="3" y="12"/>
                    <a:pt x="3" y="12"/>
                  </a:cubicBezTo>
                  <a:cubicBezTo>
                    <a:pt x="3" y="12"/>
                    <a:pt x="3" y="12"/>
                    <a:pt x="3" y="12"/>
                  </a:cubicBezTo>
                  <a:cubicBezTo>
                    <a:pt x="3" y="12"/>
                    <a:pt x="3" y="12"/>
                    <a:pt x="3" y="12"/>
                  </a:cubicBezTo>
                  <a:cubicBezTo>
                    <a:pt x="3" y="12"/>
                    <a:pt x="3" y="12"/>
                    <a:pt x="3" y="1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1"/>
                    <a:pt x="0" y="1"/>
                    <a:pt x="0" y="2"/>
                  </a:cubicBezTo>
                  <a:cubicBezTo>
                    <a:pt x="0" y="2"/>
                    <a:pt x="0" y="2"/>
                    <a:pt x="0" y="2"/>
                  </a:cubicBezTo>
                  <a:cubicBezTo>
                    <a:pt x="0" y="1"/>
                    <a:pt x="0" y="1"/>
                    <a:pt x="0"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69" name="Freeform 24">
              <a:extLst>
                <a:ext uri="{FF2B5EF4-FFF2-40B4-BE49-F238E27FC236}">
                  <a16:creationId xmlns:a16="http://schemas.microsoft.com/office/drawing/2014/main" id="{B770EA26-FE05-7247-8501-F807C5F0DE75}"/>
                </a:ext>
              </a:extLst>
            </p:cNvPr>
            <p:cNvSpPr>
              <a:spLocks noEditPoints="1"/>
            </p:cNvSpPr>
            <p:nvPr/>
          </p:nvSpPr>
          <p:spPr bwMode="auto">
            <a:xfrm>
              <a:off x="4437063" y="3421063"/>
              <a:ext cx="211138" cy="61912"/>
            </a:xfrm>
            <a:custGeom>
              <a:avLst/>
              <a:gdLst>
                <a:gd name="T0" fmla="*/ 33 w 121"/>
                <a:gd name="T1" fmla="*/ 35 h 35"/>
                <a:gd name="T2" fmla="*/ 33 w 121"/>
                <a:gd name="T3" fmla="*/ 35 h 35"/>
                <a:gd name="T4" fmla="*/ 33 w 121"/>
                <a:gd name="T5" fmla="*/ 35 h 35"/>
                <a:gd name="T6" fmla="*/ 33 w 121"/>
                <a:gd name="T7" fmla="*/ 35 h 35"/>
                <a:gd name="T8" fmla="*/ 33 w 121"/>
                <a:gd name="T9" fmla="*/ 35 h 35"/>
                <a:gd name="T10" fmla="*/ 33 w 121"/>
                <a:gd name="T11" fmla="*/ 35 h 35"/>
                <a:gd name="T12" fmla="*/ 23 w 121"/>
                <a:gd name="T13" fmla="*/ 33 h 35"/>
                <a:gd name="T14" fmla="*/ 33 w 121"/>
                <a:gd name="T15" fmla="*/ 35 h 35"/>
                <a:gd name="T16" fmla="*/ 23 w 121"/>
                <a:gd name="T17" fmla="*/ 33 h 35"/>
                <a:gd name="T18" fmla="*/ 23 w 121"/>
                <a:gd name="T19" fmla="*/ 33 h 35"/>
                <a:gd name="T20" fmla="*/ 23 w 121"/>
                <a:gd name="T21" fmla="*/ 33 h 35"/>
                <a:gd name="T22" fmla="*/ 23 w 121"/>
                <a:gd name="T23" fmla="*/ 33 h 35"/>
                <a:gd name="T24" fmla="*/ 11 w 121"/>
                <a:gd name="T25" fmla="*/ 25 h 35"/>
                <a:gd name="T26" fmla="*/ 11 w 121"/>
                <a:gd name="T27" fmla="*/ 25 h 35"/>
                <a:gd name="T28" fmla="*/ 11 w 121"/>
                <a:gd name="T29" fmla="*/ 25 h 35"/>
                <a:gd name="T30" fmla="*/ 11 w 121"/>
                <a:gd name="T31" fmla="*/ 25 h 35"/>
                <a:gd name="T32" fmla="*/ 11 w 121"/>
                <a:gd name="T33" fmla="*/ 25 h 35"/>
                <a:gd name="T34" fmla="*/ 11 w 121"/>
                <a:gd name="T35" fmla="*/ 25 h 35"/>
                <a:gd name="T36" fmla="*/ 11 w 121"/>
                <a:gd name="T37" fmla="*/ 25 h 35"/>
                <a:gd name="T38" fmla="*/ 11 w 121"/>
                <a:gd name="T39" fmla="*/ 25 h 35"/>
                <a:gd name="T40" fmla="*/ 11 w 121"/>
                <a:gd name="T41" fmla="*/ 25 h 35"/>
                <a:gd name="T42" fmla="*/ 11 w 121"/>
                <a:gd name="T43" fmla="*/ 25 h 35"/>
                <a:gd name="T44" fmla="*/ 3 w 121"/>
                <a:gd name="T45" fmla="*/ 12 h 35"/>
                <a:gd name="T46" fmla="*/ 3 w 121"/>
                <a:gd name="T47" fmla="*/ 12 h 35"/>
                <a:gd name="T48" fmla="*/ 3 w 121"/>
                <a:gd name="T49" fmla="*/ 12 h 35"/>
                <a:gd name="T50" fmla="*/ 3 w 121"/>
                <a:gd name="T51" fmla="*/ 12 h 35"/>
                <a:gd name="T52" fmla="*/ 3 w 121"/>
                <a:gd name="T53" fmla="*/ 12 h 35"/>
                <a:gd name="T54" fmla="*/ 3 w 121"/>
                <a:gd name="T55" fmla="*/ 12 h 35"/>
                <a:gd name="T56" fmla="*/ 3 w 121"/>
                <a:gd name="T57" fmla="*/ 12 h 35"/>
                <a:gd name="T58" fmla="*/ 3 w 121"/>
                <a:gd name="T59" fmla="*/ 12 h 35"/>
                <a:gd name="T60" fmla="*/ 3 w 121"/>
                <a:gd name="T61" fmla="*/ 12 h 35"/>
                <a:gd name="T62" fmla="*/ 3 w 121"/>
                <a:gd name="T63" fmla="*/ 12 h 35"/>
                <a:gd name="T64" fmla="*/ 0 w 121"/>
                <a:gd name="T65" fmla="*/ 2 h 35"/>
                <a:gd name="T66" fmla="*/ 0 w 121"/>
                <a:gd name="T67" fmla="*/ 2 h 35"/>
                <a:gd name="T68" fmla="*/ 0 w 121"/>
                <a:gd name="T69" fmla="*/ 2 h 35"/>
                <a:gd name="T70" fmla="*/ 0 w 121"/>
                <a:gd name="T71" fmla="*/ 2 h 35"/>
                <a:gd name="T72" fmla="*/ 3 w 121"/>
                <a:gd name="T73" fmla="*/ 12 h 35"/>
                <a:gd name="T74" fmla="*/ 3 w 121"/>
                <a:gd name="T75" fmla="*/ 12 h 35"/>
                <a:gd name="T76" fmla="*/ 0 w 121"/>
                <a:gd name="T77" fmla="*/ 2 h 35"/>
                <a:gd name="T78" fmla="*/ 0 w 121"/>
                <a:gd name="T79" fmla="*/ 2 h 35"/>
                <a:gd name="T80" fmla="*/ 0 w 121"/>
                <a:gd name="T81" fmla="*/ 2 h 35"/>
                <a:gd name="T82" fmla="*/ 0 w 121"/>
                <a:gd name="T83" fmla="*/ 2 h 35"/>
                <a:gd name="T84" fmla="*/ 0 w 121"/>
                <a:gd name="T85" fmla="*/ 2 h 35"/>
                <a:gd name="T86" fmla="*/ 0 w 121"/>
                <a:gd name="T87" fmla="*/ 2 h 35"/>
                <a:gd name="T88" fmla="*/ 86 w 121"/>
                <a:gd name="T89" fmla="*/ 0 h 35"/>
                <a:gd name="T90" fmla="*/ 61 w 121"/>
                <a:gd name="T91" fmla="*/ 25 h 35"/>
                <a:gd name="T92" fmla="*/ 36 w 121"/>
                <a:gd name="T93" fmla="*/ 35 h 35"/>
                <a:gd name="T94" fmla="*/ 121 w 121"/>
                <a:gd name="T95" fmla="*/ 35 h 35"/>
                <a:gd name="T96" fmla="*/ 86 w 121"/>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35">
                  <a:moveTo>
                    <a:pt x="33" y="35"/>
                  </a:moveTo>
                  <a:cubicBezTo>
                    <a:pt x="33" y="35"/>
                    <a:pt x="33" y="35"/>
                    <a:pt x="33" y="35"/>
                  </a:cubicBezTo>
                  <a:cubicBezTo>
                    <a:pt x="33" y="35"/>
                    <a:pt x="33" y="35"/>
                    <a:pt x="33" y="35"/>
                  </a:cubicBezTo>
                  <a:moveTo>
                    <a:pt x="33" y="35"/>
                  </a:moveTo>
                  <a:cubicBezTo>
                    <a:pt x="33" y="35"/>
                    <a:pt x="33" y="35"/>
                    <a:pt x="33" y="35"/>
                  </a:cubicBezTo>
                  <a:cubicBezTo>
                    <a:pt x="33" y="35"/>
                    <a:pt x="33" y="35"/>
                    <a:pt x="33" y="35"/>
                  </a:cubicBezTo>
                  <a:moveTo>
                    <a:pt x="23" y="33"/>
                  </a:moveTo>
                  <a:cubicBezTo>
                    <a:pt x="27" y="34"/>
                    <a:pt x="30" y="35"/>
                    <a:pt x="33" y="35"/>
                  </a:cubicBezTo>
                  <a:cubicBezTo>
                    <a:pt x="30" y="35"/>
                    <a:pt x="27" y="34"/>
                    <a:pt x="23" y="33"/>
                  </a:cubicBezTo>
                  <a:moveTo>
                    <a:pt x="23" y="33"/>
                  </a:moveTo>
                  <a:cubicBezTo>
                    <a:pt x="23" y="33"/>
                    <a:pt x="23" y="33"/>
                    <a:pt x="23" y="33"/>
                  </a:cubicBezTo>
                  <a:cubicBezTo>
                    <a:pt x="23" y="33"/>
                    <a:pt x="23" y="33"/>
                    <a:pt x="23" y="33"/>
                  </a:cubicBezTo>
                  <a:moveTo>
                    <a:pt x="11" y="25"/>
                  </a:moveTo>
                  <a:cubicBezTo>
                    <a:pt x="11" y="25"/>
                    <a:pt x="11" y="25"/>
                    <a:pt x="11" y="25"/>
                  </a:cubicBezTo>
                  <a:cubicBezTo>
                    <a:pt x="11" y="25"/>
                    <a:pt x="11" y="25"/>
                    <a:pt x="11" y="25"/>
                  </a:cubicBezTo>
                  <a:moveTo>
                    <a:pt x="11" y="25"/>
                  </a:moveTo>
                  <a:cubicBezTo>
                    <a:pt x="11" y="25"/>
                    <a:pt x="11" y="25"/>
                    <a:pt x="11" y="25"/>
                  </a:cubicBezTo>
                  <a:cubicBezTo>
                    <a:pt x="11" y="25"/>
                    <a:pt x="11" y="25"/>
                    <a:pt x="11" y="25"/>
                  </a:cubicBezTo>
                  <a:cubicBezTo>
                    <a:pt x="11" y="25"/>
                    <a:pt x="11" y="25"/>
                    <a:pt x="11" y="25"/>
                  </a:cubicBezTo>
                  <a:cubicBezTo>
                    <a:pt x="11" y="25"/>
                    <a:pt x="11" y="25"/>
                    <a:pt x="11" y="25"/>
                  </a:cubicBezTo>
                  <a:cubicBezTo>
                    <a:pt x="11" y="25"/>
                    <a:pt x="11" y="25"/>
                    <a:pt x="11" y="25"/>
                  </a:cubicBezTo>
                  <a:cubicBezTo>
                    <a:pt x="11" y="25"/>
                    <a:pt x="11" y="25"/>
                    <a:pt x="11" y="25"/>
                  </a:cubicBezTo>
                  <a:moveTo>
                    <a:pt x="3" y="12"/>
                  </a:moveTo>
                  <a:cubicBezTo>
                    <a:pt x="3" y="12"/>
                    <a:pt x="3" y="12"/>
                    <a:pt x="3" y="12"/>
                  </a:cubicBezTo>
                  <a:cubicBezTo>
                    <a:pt x="3" y="12"/>
                    <a:pt x="3" y="12"/>
                    <a:pt x="3" y="12"/>
                  </a:cubicBezTo>
                  <a:cubicBezTo>
                    <a:pt x="3" y="12"/>
                    <a:pt x="3" y="12"/>
                    <a:pt x="3" y="12"/>
                  </a:cubicBezTo>
                  <a:cubicBezTo>
                    <a:pt x="3" y="12"/>
                    <a:pt x="3" y="12"/>
                    <a:pt x="3" y="12"/>
                  </a:cubicBezTo>
                  <a:moveTo>
                    <a:pt x="3" y="12"/>
                  </a:moveTo>
                  <a:cubicBezTo>
                    <a:pt x="3" y="12"/>
                    <a:pt x="3" y="12"/>
                    <a:pt x="3" y="12"/>
                  </a:cubicBezTo>
                  <a:cubicBezTo>
                    <a:pt x="3" y="12"/>
                    <a:pt x="3" y="12"/>
                    <a:pt x="3" y="12"/>
                  </a:cubicBezTo>
                  <a:cubicBezTo>
                    <a:pt x="3" y="12"/>
                    <a:pt x="3" y="12"/>
                    <a:pt x="3" y="12"/>
                  </a:cubicBezTo>
                  <a:cubicBezTo>
                    <a:pt x="3" y="12"/>
                    <a:pt x="3" y="12"/>
                    <a:pt x="3" y="12"/>
                  </a:cubicBezTo>
                  <a:moveTo>
                    <a:pt x="0" y="2"/>
                  </a:moveTo>
                  <a:cubicBezTo>
                    <a:pt x="0" y="2"/>
                    <a:pt x="0" y="2"/>
                    <a:pt x="0" y="2"/>
                  </a:cubicBezTo>
                  <a:cubicBezTo>
                    <a:pt x="0" y="2"/>
                    <a:pt x="0" y="2"/>
                    <a:pt x="0" y="2"/>
                  </a:cubicBezTo>
                  <a:cubicBezTo>
                    <a:pt x="0" y="2"/>
                    <a:pt x="0" y="2"/>
                    <a:pt x="0" y="2"/>
                  </a:cubicBezTo>
                  <a:cubicBezTo>
                    <a:pt x="1" y="6"/>
                    <a:pt x="1" y="9"/>
                    <a:pt x="3" y="12"/>
                  </a:cubicBezTo>
                  <a:cubicBezTo>
                    <a:pt x="3" y="12"/>
                    <a:pt x="3" y="12"/>
                    <a:pt x="3" y="12"/>
                  </a:cubicBezTo>
                  <a:cubicBezTo>
                    <a:pt x="1" y="9"/>
                    <a:pt x="1" y="6"/>
                    <a:pt x="0" y="2"/>
                  </a:cubicBezTo>
                  <a:moveTo>
                    <a:pt x="0" y="2"/>
                  </a:moveTo>
                  <a:cubicBezTo>
                    <a:pt x="0" y="2"/>
                    <a:pt x="0" y="2"/>
                    <a:pt x="0" y="2"/>
                  </a:cubicBezTo>
                  <a:cubicBezTo>
                    <a:pt x="0" y="2"/>
                    <a:pt x="0" y="2"/>
                    <a:pt x="0" y="2"/>
                  </a:cubicBezTo>
                  <a:cubicBezTo>
                    <a:pt x="0" y="2"/>
                    <a:pt x="0" y="2"/>
                    <a:pt x="0" y="2"/>
                  </a:cubicBezTo>
                  <a:cubicBezTo>
                    <a:pt x="0" y="2"/>
                    <a:pt x="0" y="2"/>
                    <a:pt x="0" y="2"/>
                  </a:cubicBezTo>
                  <a:moveTo>
                    <a:pt x="86" y="0"/>
                  </a:moveTo>
                  <a:cubicBezTo>
                    <a:pt x="61" y="25"/>
                    <a:pt x="61" y="25"/>
                    <a:pt x="61" y="25"/>
                  </a:cubicBezTo>
                  <a:cubicBezTo>
                    <a:pt x="54" y="32"/>
                    <a:pt x="45" y="35"/>
                    <a:pt x="36" y="35"/>
                  </a:cubicBezTo>
                  <a:cubicBezTo>
                    <a:pt x="121" y="35"/>
                    <a:pt x="121" y="35"/>
                    <a:pt x="121" y="35"/>
                  </a:cubicBezTo>
                  <a:cubicBezTo>
                    <a:pt x="86" y="0"/>
                    <a:pt x="86" y="0"/>
                    <a:pt x="86"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70" name="Freeform 25">
              <a:extLst>
                <a:ext uri="{FF2B5EF4-FFF2-40B4-BE49-F238E27FC236}">
                  <a16:creationId xmlns:a16="http://schemas.microsoft.com/office/drawing/2014/main" id="{454C970E-CD59-C844-BCCF-DFB246EA7ECB}"/>
                </a:ext>
              </a:extLst>
            </p:cNvPr>
            <p:cNvSpPr>
              <a:spLocks noEditPoints="1"/>
            </p:cNvSpPr>
            <p:nvPr/>
          </p:nvSpPr>
          <p:spPr bwMode="auto">
            <a:xfrm>
              <a:off x="4437063" y="3175001"/>
              <a:ext cx="314325" cy="246062"/>
            </a:xfrm>
            <a:custGeom>
              <a:avLst/>
              <a:gdLst>
                <a:gd name="T0" fmla="*/ 0 w 180"/>
                <a:gd name="T1" fmla="*/ 139 h 141"/>
                <a:gd name="T2" fmla="*/ 0 w 180"/>
                <a:gd name="T3" fmla="*/ 141 h 141"/>
                <a:gd name="T4" fmla="*/ 0 w 180"/>
                <a:gd name="T5" fmla="*/ 139 h 141"/>
                <a:gd name="T6" fmla="*/ 0 w 180"/>
                <a:gd name="T7" fmla="*/ 139 h 141"/>
                <a:gd name="T8" fmla="*/ 0 w 180"/>
                <a:gd name="T9" fmla="*/ 139 h 141"/>
                <a:gd name="T10" fmla="*/ 0 w 180"/>
                <a:gd name="T11" fmla="*/ 139 h 141"/>
                <a:gd name="T12" fmla="*/ 0 w 180"/>
                <a:gd name="T13" fmla="*/ 139 h 141"/>
                <a:gd name="T14" fmla="*/ 0 w 180"/>
                <a:gd name="T15" fmla="*/ 139 h 141"/>
                <a:gd name="T16" fmla="*/ 0 w 180"/>
                <a:gd name="T17" fmla="*/ 139 h 141"/>
                <a:gd name="T18" fmla="*/ 0 w 180"/>
                <a:gd name="T19" fmla="*/ 139 h 141"/>
                <a:gd name="T20" fmla="*/ 0 w 180"/>
                <a:gd name="T21" fmla="*/ 139 h 141"/>
                <a:gd name="T22" fmla="*/ 0 w 180"/>
                <a:gd name="T23" fmla="*/ 139 h 141"/>
                <a:gd name="T24" fmla="*/ 0 w 180"/>
                <a:gd name="T25" fmla="*/ 139 h 141"/>
                <a:gd name="T26" fmla="*/ 0 w 180"/>
                <a:gd name="T27" fmla="*/ 139 h 141"/>
                <a:gd name="T28" fmla="*/ 3 w 180"/>
                <a:gd name="T29" fmla="*/ 128 h 141"/>
                <a:gd name="T30" fmla="*/ 3 w 180"/>
                <a:gd name="T31" fmla="*/ 128 h 141"/>
                <a:gd name="T32" fmla="*/ 3 w 180"/>
                <a:gd name="T33" fmla="*/ 128 h 141"/>
                <a:gd name="T34" fmla="*/ 3 w 180"/>
                <a:gd name="T35" fmla="*/ 128 h 141"/>
                <a:gd name="T36" fmla="*/ 3 w 180"/>
                <a:gd name="T37" fmla="*/ 128 h 141"/>
                <a:gd name="T38" fmla="*/ 3 w 180"/>
                <a:gd name="T39" fmla="*/ 128 h 141"/>
                <a:gd name="T40" fmla="*/ 142 w 180"/>
                <a:gd name="T41" fmla="*/ 0 h 141"/>
                <a:gd name="T42" fmla="*/ 117 w 180"/>
                <a:gd name="T43" fmla="*/ 10 h 141"/>
                <a:gd name="T44" fmla="*/ 11 w 180"/>
                <a:gd name="T45" fmla="*/ 116 h 141"/>
                <a:gd name="T46" fmla="*/ 3 w 180"/>
                <a:gd name="T47" fmla="*/ 128 h 141"/>
                <a:gd name="T48" fmla="*/ 3 w 180"/>
                <a:gd name="T49" fmla="*/ 127 h 141"/>
                <a:gd name="T50" fmla="*/ 3 w 180"/>
                <a:gd name="T51" fmla="*/ 127 h 141"/>
                <a:gd name="T52" fmla="*/ 3 w 180"/>
                <a:gd name="T53" fmla="*/ 127 h 141"/>
                <a:gd name="T54" fmla="*/ 9 w 180"/>
                <a:gd name="T55" fmla="*/ 118 h 141"/>
                <a:gd name="T56" fmla="*/ 9 w 180"/>
                <a:gd name="T57" fmla="*/ 118 h 141"/>
                <a:gd name="T58" fmla="*/ 9 w 180"/>
                <a:gd name="T59" fmla="*/ 118 h 141"/>
                <a:gd name="T60" fmla="*/ 12 w 180"/>
                <a:gd name="T61" fmla="*/ 115 h 141"/>
                <a:gd name="T62" fmla="*/ 12 w 180"/>
                <a:gd name="T63" fmla="*/ 115 h 141"/>
                <a:gd name="T64" fmla="*/ 12 w 180"/>
                <a:gd name="T65" fmla="*/ 114 h 141"/>
                <a:gd name="T66" fmla="*/ 12 w 180"/>
                <a:gd name="T67" fmla="*/ 114 h 141"/>
                <a:gd name="T68" fmla="*/ 12 w 180"/>
                <a:gd name="T69" fmla="*/ 114 h 141"/>
                <a:gd name="T70" fmla="*/ 23 w 180"/>
                <a:gd name="T71" fmla="*/ 108 h 141"/>
                <a:gd name="T72" fmla="*/ 23 w 180"/>
                <a:gd name="T73" fmla="*/ 108 h 141"/>
                <a:gd name="T74" fmla="*/ 23 w 180"/>
                <a:gd name="T75" fmla="*/ 108 h 141"/>
                <a:gd name="T76" fmla="*/ 23 w 180"/>
                <a:gd name="T77" fmla="*/ 108 h 141"/>
                <a:gd name="T78" fmla="*/ 23 w 180"/>
                <a:gd name="T79" fmla="*/ 108 h 141"/>
                <a:gd name="T80" fmla="*/ 33 w 180"/>
                <a:gd name="T81" fmla="*/ 106 h 141"/>
                <a:gd name="T82" fmla="*/ 36 w 180"/>
                <a:gd name="T83" fmla="*/ 106 h 141"/>
                <a:gd name="T84" fmla="*/ 36 w 180"/>
                <a:gd name="T85" fmla="*/ 106 h 141"/>
                <a:gd name="T86" fmla="*/ 121 w 180"/>
                <a:gd name="T87" fmla="*/ 106 h 141"/>
                <a:gd name="T88" fmla="*/ 167 w 180"/>
                <a:gd name="T89" fmla="*/ 60 h 141"/>
                <a:gd name="T90" fmla="*/ 167 w 180"/>
                <a:gd name="T91" fmla="*/ 10 h 141"/>
                <a:gd name="T92" fmla="*/ 142 w 180"/>
                <a:gd name="T9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0" h="141">
                  <a:moveTo>
                    <a:pt x="0" y="139"/>
                  </a:moveTo>
                  <a:cubicBezTo>
                    <a:pt x="0" y="140"/>
                    <a:pt x="0" y="140"/>
                    <a:pt x="0" y="141"/>
                  </a:cubicBezTo>
                  <a:cubicBezTo>
                    <a:pt x="0" y="140"/>
                    <a:pt x="0" y="140"/>
                    <a:pt x="0" y="139"/>
                  </a:cubicBezTo>
                  <a:cubicBezTo>
                    <a:pt x="0" y="139"/>
                    <a:pt x="0" y="139"/>
                    <a:pt x="0" y="139"/>
                  </a:cubicBezTo>
                  <a:cubicBezTo>
                    <a:pt x="0" y="139"/>
                    <a:pt x="0" y="139"/>
                    <a:pt x="0" y="139"/>
                  </a:cubicBezTo>
                  <a:cubicBezTo>
                    <a:pt x="0" y="139"/>
                    <a:pt x="0" y="139"/>
                    <a:pt x="0" y="139"/>
                  </a:cubicBezTo>
                  <a:moveTo>
                    <a:pt x="0" y="139"/>
                  </a:moveTo>
                  <a:cubicBezTo>
                    <a:pt x="0" y="139"/>
                    <a:pt x="0" y="139"/>
                    <a:pt x="0" y="139"/>
                  </a:cubicBezTo>
                  <a:cubicBezTo>
                    <a:pt x="0" y="139"/>
                    <a:pt x="0" y="139"/>
                    <a:pt x="0" y="139"/>
                  </a:cubicBezTo>
                  <a:cubicBezTo>
                    <a:pt x="0" y="139"/>
                    <a:pt x="0" y="139"/>
                    <a:pt x="0" y="139"/>
                  </a:cubicBezTo>
                  <a:cubicBezTo>
                    <a:pt x="0" y="139"/>
                    <a:pt x="0" y="139"/>
                    <a:pt x="0" y="139"/>
                  </a:cubicBezTo>
                  <a:moveTo>
                    <a:pt x="0" y="139"/>
                  </a:moveTo>
                  <a:cubicBezTo>
                    <a:pt x="0" y="139"/>
                    <a:pt x="0" y="139"/>
                    <a:pt x="0" y="139"/>
                  </a:cubicBezTo>
                  <a:cubicBezTo>
                    <a:pt x="0" y="139"/>
                    <a:pt x="0" y="139"/>
                    <a:pt x="0" y="139"/>
                  </a:cubicBezTo>
                  <a:moveTo>
                    <a:pt x="3" y="128"/>
                  </a:moveTo>
                  <a:cubicBezTo>
                    <a:pt x="3" y="128"/>
                    <a:pt x="3" y="128"/>
                    <a:pt x="3" y="128"/>
                  </a:cubicBezTo>
                  <a:cubicBezTo>
                    <a:pt x="3" y="128"/>
                    <a:pt x="3" y="128"/>
                    <a:pt x="3" y="128"/>
                  </a:cubicBezTo>
                  <a:moveTo>
                    <a:pt x="3" y="128"/>
                  </a:moveTo>
                  <a:cubicBezTo>
                    <a:pt x="3" y="128"/>
                    <a:pt x="3" y="128"/>
                    <a:pt x="3" y="128"/>
                  </a:cubicBezTo>
                  <a:cubicBezTo>
                    <a:pt x="3" y="128"/>
                    <a:pt x="3" y="128"/>
                    <a:pt x="3" y="128"/>
                  </a:cubicBezTo>
                  <a:moveTo>
                    <a:pt x="142" y="0"/>
                  </a:moveTo>
                  <a:cubicBezTo>
                    <a:pt x="133" y="0"/>
                    <a:pt x="124" y="3"/>
                    <a:pt x="117" y="10"/>
                  </a:cubicBezTo>
                  <a:cubicBezTo>
                    <a:pt x="11" y="116"/>
                    <a:pt x="11" y="116"/>
                    <a:pt x="11" y="116"/>
                  </a:cubicBezTo>
                  <a:cubicBezTo>
                    <a:pt x="7" y="119"/>
                    <a:pt x="5" y="123"/>
                    <a:pt x="3" y="128"/>
                  </a:cubicBezTo>
                  <a:cubicBezTo>
                    <a:pt x="3" y="128"/>
                    <a:pt x="3" y="128"/>
                    <a:pt x="3" y="127"/>
                  </a:cubicBezTo>
                  <a:cubicBezTo>
                    <a:pt x="3" y="127"/>
                    <a:pt x="3" y="127"/>
                    <a:pt x="3" y="127"/>
                  </a:cubicBezTo>
                  <a:cubicBezTo>
                    <a:pt x="3" y="127"/>
                    <a:pt x="3" y="127"/>
                    <a:pt x="3" y="127"/>
                  </a:cubicBezTo>
                  <a:cubicBezTo>
                    <a:pt x="5" y="124"/>
                    <a:pt x="7" y="121"/>
                    <a:pt x="9" y="118"/>
                  </a:cubicBezTo>
                  <a:cubicBezTo>
                    <a:pt x="9" y="118"/>
                    <a:pt x="9" y="118"/>
                    <a:pt x="9" y="118"/>
                  </a:cubicBezTo>
                  <a:cubicBezTo>
                    <a:pt x="9" y="118"/>
                    <a:pt x="9" y="118"/>
                    <a:pt x="9" y="118"/>
                  </a:cubicBezTo>
                  <a:cubicBezTo>
                    <a:pt x="10" y="116"/>
                    <a:pt x="11" y="115"/>
                    <a:pt x="12" y="115"/>
                  </a:cubicBezTo>
                  <a:cubicBezTo>
                    <a:pt x="12" y="115"/>
                    <a:pt x="12" y="115"/>
                    <a:pt x="12" y="115"/>
                  </a:cubicBezTo>
                  <a:cubicBezTo>
                    <a:pt x="12" y="114"/>
                    <a:pt x="12" y="114"/>
                    <a:pt x="12" y="114"/>
                  </a:cubicBezTo>
                  <a:cubicBezTo>
                    <a:pt x="12" y="114"/>
                    <a:pt x="12" y="114"/>
                    <a:pt x="12" y="114"/>
                  </a:cubicBezTo>
                  <a:cubicBezTo>
                    <a:pt x="12" y="114"/>
                    <a:pt x="12" y="114"/>
                    <a:pt x="12" y="114"/>
                  </a:cubicBezTo>
                  <a:cubicBezTo>
                    <a:pt x="16" y="112"/>
                    <a:pt x="19" y="109"/>
                    <a:pt x="23" y="108"/>
                  </a:cubicBezTo>
                  <a:cubicBezTo>
                    <a:pt x="23" y="108"/>
                    <a:pt x="23" y="108"/>
                    <a:pt x="23" y="108"/>
                  </a:cubicBezTo>
                  <a:cubicBezTo>
                    <a:pt x="23" y="108"/>
                    <a:pt x="23" y="108"/>
                    <a:pt x="23" y="108"/>
                  </a:cubicBezTo>
                  <a:cubicBezTo>
                    <a:pt x="23" y="108"/>
                    <a:pt x="23" y="108"/>
                    <a:pt x="23" y="108"/>
                  </a:cubicBezTo>
                  <a:cubicBezTo>
                    <a:pt x="23" y="108"/>
                    <a:pt x="23" y="108"/>
                    <a:pt x="23" y="108"/>
                  </a:cubicBezTo>
                  <a:cubicBezTo>
                    <a:pt x="26" y="107"/>
                    <a:pt x="29" y="106"/>
                    <a:pt x="33" y="106"/>
                  </a:cubicBezTo>
                  <a:cubicBezTo>
                    <a:pt x="34" y="106"/>
                    <a:pt x="35" y="106"/>
                    <a:pt x="36" y="106"/>
                  </a:cubicBezTo>
                  <a:cubicBezTo>
                    <a:pt x="36" y="106"/>
                    <a:pt x="36" y="106"/>
                    <a:pt x="36" y="106"/>
                  </a:cubicBezTo>
                  <a:cubicBezTo>
                    <a:pt x="121" y="106"/>
                    <a:pt x="121" y="106"/>
                    <a:pt x="121" y="106"/>
                  </a:cubicBezTo>
                  <a:cubicBezTo>
                    <a:pt x="167" y="60"/>
                    <a:pt x="167" y="60"/>
                    <a:pt x="167" y="60"/>
                  </a:cubicBezTo>
                  <a:cubicBezTo>
                    <a:pt x="180" y="46"/>
                    <a:pt x="180" y="24"/>
                    <a:pt x="167" y="10"/>
                  </a:cubicBezTo>
                  <a:cubicBezTo>
                    <a:pt x="160" y="3"/>
                    <a:pt x="151" y="0"/>
                    <a:pt x="142"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71" name="Freeform 26">
              <a:extLst>
                <a:ext uri="{FF2B5EF4-FFF2-40B4-BE49-F238E27FC236}">
                  <a16:creationId xmlns:a16="http://schemas.microsoft.com/office/drawing/2014/main" id="{11E288A8-1ABB-544F-9503-8024811BA9B2}"/>
                </a:ext>
              </a:extLst>
            </p:cNvPr>
            <p:cNvSpPr>
              <a:spLocks noEditPoints="1"/>
            </p:cNvSpPr>
            <p:nvPr/>
          </p:nvSpPr>
          <p:spPr bwMode="auto">
            <a:xfrm>
              <a:off x="4437063" y="3359151"/>
              <a:ext cx="211138" cy="61912"/>
            </a:xfrm>
            <a:custGeom>
              <a:avLst/>
              <a:gdLst>
                <a:gd name="T0" fmla="*/ 0 w 121"/>
                <a:gd name="T1" fmla="*/ 33 h 35"/>
                <a:gd name="T2" fmla="*/ 0 w 121"/>
                <a:gd name="T3" fmla="*/ 33 h 35"/>
                <a:gd name="T4" fmla="*/ 0 w 121"/>
                <a:gd name="T5" fmla="*/ 33 h 35"/>
                <a:gd name="T6" fmla="*/ 0 w 121"/>
                <a:gd name="T7" fmla="*/ 33 h 35"/>
                <a:gd name="T8" fmla="*/ 0 w 121"/>
                <a:gd name="T9" fmla="*/ 33 h 35"/>
                <a:gd name="T10" fmla="*/ 0 w 121"/>
                <a:gd name="T11" fmla="*/ 33 h 35"/>
                <a:gd name="T12" fmla="*/ 0 w 121"/>
                <a:gd name="T13" fmla="*/ 33 h 35"/>
                <a:gd name="T14" fmla="*/ 0 w 121"/>
                <a:gd name="T15" fmla="*/ 33 h 35"/>
                <a:gd name="T16" fmla="*/ 3 w 121"/>
                <a:gd name="T17" fmla="*/ 21 h 35"/>
                <a:gd name="T18" fmla="*/ 3 w 121"/>
                <a:gd name="T19" fmla="*/ 22 h 35"/>
                <a:gd name="T20" fmla="*/ 3 w 121"/>
                <a:gd name="T21" fmla="*/ 22 h 35"/>
                <a:gd name="T22" fmla="*/ 3 w 121"/>
                <a:gd name="T23" fmla="*/ 22 h 35"/>
                <a:gd name="T24" fmla="*/ 3 w 121"/>
                <a:gd name="T25" fmla="*/ 22 h 35"/>
                <a:gd name="T26" fmla="*/ 3 w 121"/>
                <a:gd name="T27" fmla="*/ 22 h 35"/>
                <a:gd name="T28" fmla="*/ 0 w 121"/>
                <a:gd name="T29" fmla="*/ 33 h 35"/>
                <a:gd name="T30" fmla="*/ 0 w 121"/>
                <a:gd name="T31" fmla="*/ 33 h 35"/>
                <a:gd name="T32" fmla="*/ 0 w 121"/>
                <a:gd name="T33" fmla="*/ 33 h 35"/>
                <a:gd name="T34" fmla="*/ 0 w 121"/>
                <a:gd name="T35" fmla="*/ 33 h 35"/>
                <a:gd name="T36" fmla="*/ 3 w 121"/>
                <a:gd name="T37" fmla="*/ 21 h 35"/>
                <a:gd name="T38" fmla="*/ 3 w 121"/>
                <a:gd name="T39" fmla="*/ 21 h 35"/>
                <a:gd name="T40" fmla="*/ 3 w 121"/>
                <a:gd name="T41" fmla="*/ 21 h 35"/>
                <a:gd name="T42" fmla="*/ 3 w 121"/>
                <a:gd name="T43" fmla="*/ 21 h 35"/>
                <a:gd name="T44" fmla="*/ 9 w 121"/>
                <a:gd name="T45" fmla="*/ 12 h 35"/>
                <a:gd name="T46" fmla="*/ 9 w 121"/>
                <a:gd name="T47" fmla="*/ 12 h 35"/>
                <a:gd name="T48" fmla="*/ 9 w 121"/>
                <a:gd name="T49" fmla="*/ 12 h 35"/>
                <a:gd name="T50" fmla="*/ 12 w 121"/>
                <a:gd name="T51" fmla="*/ 9 h 35"/>
                <a:gd name="T52" fmla="*/ 9 w 121"/>
                <a:gd name="T53" fmla="*/ 12 h 35"/>
                <a:gd name="T54" fmla="*/ 11 w 121"/>
                <a:gd name="T55" fmla="*/ 10 h 35"/>
                <a:gd name="T56" fmla="*/ 12 w 121"/>
                <a:gd name="T57" fmla="*/ 9 h 35"/>
                <a:gd name="T58" fmla="*/ 12 w 121"/>
                <a:gd name="T59" fmla="*/ 8 h 35"/>
                <a:gd name="T60" fmla="*/ 12 w 121"/>
                <a:gd name="T61" fmla="*/ 9 h 35"/>
                <a:gd name="T62" fmla="*/ 12 w 121"/>
                <a:gd name="T63" fmla="*/ 8 h 35"/>
                <a:gd name="T64" fmla="*/ 12 w 121"/>
                <a:gd name="T65" fmla="*/ 8 h 35"/>
                <a:gd name="T66" fmla="*/ 12 w 121"/>
                <a:gd name="T67" fmla="*/ 8 h 35"/>
                <a:gd name="T68" fmla="*/ 12 w 121"/>
                <a:gd name="T69" fmla="*/ 8 h 35"/>
                <a:gd name="T70" fmla="*/ 23 w 121"/>
                <a:gd name="T71" fmla="*/ 2 h 35"/>
                <a:gd name="T72" fmla="*/ 23 w 121"/>
                <a:gd name="T73" fmla="*/ 2 h 35"/>
                <a:gd name="T74" fmla="*/ 23 w 121"/>
                <a:gd name="T75" fmla="*/ 2 h 35"/>
                <a:gd name="T76" fmla="*/ 23 w 121"/>
                <a:gd name="T77" fmla="*/ 2 h 35"/>
                <a:gd name="T78" fmla="*/ 23 w 121"/>
                <a:gd name="T79" fmla="*/ 2 h 35"/>
                <a:gd name="T80" fmla="*/ 23 w 121"/>
                <a:gd name="T81" fmla="*/ 2 h 35"/>
                <a:gd name="T82" fmla="*/ 33 w 121"/>
                <a:gd name="T83" fmla="*/ 0 h 35"/>
                <a:gd name="T84" fmla="*/ 23 w 121"/>
                <a:gd name="T85" fmla="*/ 2 h 35"/>
                <a:gd name="T86" fmla="*/ 33 w 121"/>
                <a:gd name="T87" fmla="*/ 0 h 35"/>
                <a:gd name="T88" fmla="*/ 121 w 121"/>
                <a:gd name="T89" fmla="*/ 0 h 35"/>
                <a:gd name="T90" fmla="*/ 36 w 121"/>
                <a:gd name="T91" fmla="*/ 0 h 35"/>
                <a:gd name="T92" fmla="*/ 61 w 121"/>
                <a:gd name="T93" fmla="*/ 10 h 35"/>
                <a:gd name="T94" fmla="*/ 86 w 121"/>
                <a:gd name="T95" fmla="*/ 35 h 35"/>
                <a:gd name="T96" fmla="*/ 121 w 121"/>
                <a:gd name="T9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35">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cubicBezTo>
                    <a:pt x="0" y="33"/>
                    <a:pt x="0" y="33"/>
                    <a:pt x="0" y="33"/>
                  </a:cubicBezTo>
                  <a:cubicBezTo>
                    <a:pt x="0" y="33"/>
                    <a:pt x="0" y="33"/>
                    <a:pt x="0" y="33"/>
                  </a:cubicBezTo>
                  <a:moveTo>
                    <a:pt x="3" y="21"/>
                  </a:moveTo>
                  <a:cubicBezTo>
                    <a:pt x="3" y="22"/>
                    <a:pt x="3" y="22"/>
                    <a:pt x="3" y="22"/>
                  </a:cubicBezTo>
                  <a:cubicBezTo>
                    <a:pt x="3" y="22"/>
                    <a:pt x="3" y="22"/>
                    <a:pt x="3" y="22"/>
                  </a:cubicBezTo>
                  <a:cubicBezTo>
                    <a:pt x="3" y="22"/>
                    <a:pt x="3" y="22"/>
                    <a:pt x="3" y="22"/>
                  </a:cubicBezTo>
                  <a:cubicBezTo>
                    <a:pt x="3" y="22"/>
                    <a:pt x="3" y="22"/>
                    <a:pt x="3" y="22"/>
                  </a:cubicBezTo>
                  <a:cubicBezTo>
                    <a:pt x="3" y="22"/>
                    <a:pt x="3" y="22"/>
                    <a:pt x="3" y="22"/>
                  </a:cubicBezTo>
                  <a:cubicBezTo>
                    <a:pt x="1" y="25"/>
                    <a:pt x="1" y="29"/>
                    <a:pt x="0" y="33"/>
                  </a:cubicBezTo>
                  <a:cubicBezTo>
                    <a:pt x="0" y="33"/>
                    <a:pt x="0" y="33"/>
                    <a:pt x="0" y="33"/>
                  </a:cubicBezTo>
                  <a:cubicBezTo>
                    <a:pt x="0" y="33"/>
                    <a:pt x="0" y="33"/>
                    <a:pt x="0" y="33"/>
                  </a:cubicBezTo>
                  <a:cubicBezTo>
                    <a:pt x="0" y="33"/>
                    <a:pt x="0" y="33"/>
                    <a:pt x="0" y="33"/>
                  </a:cubicBezTo>
                  <a:cubicBezTo>
                    <a:pt x="1" y="29"/>
                    <a:pt x="2" y="25"/>
                    <a:pt x="3" y="21"/>
                  </a:cubicBezTo>
                  <a:moveTo>
                    <a:pt x="3" y="21"/>
                  </a:moveTo>
                  <a:cubicBezTo>
                    <a:pt x="3" y="21"/>
                    <a:pt x="3" y="21"/>
                    <a:pt x="3" y="21"/>
                  </a:cubicBezTo>
                  <a:cubicBezTo>
                    <a:pt x="3" y="21"/>
                    <a:pt x="3" y="21"/>
                    <a:pt x="3" y="21"/>
                  </a:cubicBezTo>
                  <a:moveTo>
                    <a:pt x="9" y="12"/>
                  </a:moveTo>
                  <a:cubicBezTo>
                    <a:pt x="9" y="12"/>
                    <a:pt x="9" y="12"/>
                    <a:pt x="9" y="12"/>
                  </a:cubicBezTo>
                  <a:cubicBezTo>
                    <a:pt x="9" y="12"/>
                    <a:pt x="9" y="12"/>
                    <a:pt x="9" y="12"/>
                  </a:cubicBezTo>
                  <a:moveTo>
                    <a:pt x="12" y="9"/>
                  </a:moveTo>
                  <a:cubicBezTo>
                    <a:pt x="11" y="9"/>
                    <a:pt x="10" y="10"/>
                    <a:pt x="9" y="12"/>
                  </a:cubicBezTo>
                  <a:cubicBezTo>
                    <a:pt x="10" y="11"/>
                    <a:pt x="10" y="10"/>
                    <a:pt x="11" y="10"/>
                  </a:cubicBezTo>
                  <a:cubicBezTo>
                    <a:pt x="11" y="9"/>
                    <a:pt x="12" y="9"/>
                    <a:pt x="12" y="9"/>
                  </a:cubicBezTo>
                  <a:moveTo>
                    <a:pt x="12" y="8"/>
                  </a:moveTo>
                  <a:cubicBezTo>
                    <a:pt x="12" y="8"/>
                    <a:pt x="12" y="8"/>
                    <a:pt x="12" y="9"/>
                  </a:cubicBezTo>
                  <a:cubicBezTo>
                    <a:pt x="12" y="8"/>
                    <a:pt x="12" y="8"/>
                    <a:pt x="12" y="8"/>
                  </a:cubicBezTo>
                  <a:moveTo>
                    <a:pt x="12" y="8"/>
                  </a:moveTo>
                  <a:cubicBezTo>
                    <a:pt x="12" y="8"/>
                    <a:pt x="12" y="8"/>
                    <a:pt x="12" y="8"/>
                  </a:cubicBezTo>
                  <a:cubicBezTo>
                    <a:pt x="12" y="8"/>
                    <a:pt x="12" y="8"/>
                    <a:pt x="12" y="8"/>
                  </a:cubicBezTo>
                  <a:moveTo>
                    <a:pt x="23" y="2"/>
                  </a:moveTo>
                  <a:cubicBezTo>
                    <a:pt x="23" y="2"/>
                    <a:pt x="23" y="2"/>
                    <a:pt x="23" y="2"/>
                  </a:cubicBezTo>
                  <a:cubicBezTo>
                    <a:pt x="23" y="2"/>
                    <a:pt x="23" y="2"/>
                    <a:pt x="23" y="2"/>
                  </a:cubicBezTo>
                  <a:moveTo>
                    <a:pt x="23" y="2"/>
                  </a:moveTo>
                  <a:cubicBezTo>
                    <a:pt x="23" y="2"/>
                    <a:pt x="23" y="2"/>
                    <a:pt x="23" y="2"/>
                  </a:cubicBezTo>
                  <a:cubicBezTo>
                    <a:pt x="23" y="2"/>
                    <a:pt x="23" y="2"/>
                    <a:pt x="23" y="2"/>
                  </a:cubicBezTo>
                  <a:moveTo>
                    <a:pt x="33" y="0"/>
                  </a:moveTo>
                  <a:cubicBezTo>
                    <a:pt x="29" y="0"/>
                    <a:pt x="26" y="1"/>
                    <a:pt x="23" y="2"/>
                  </a:cubicBezTo>
                  <a:cubicBezTo>
                    <a:pt x="26" y="1"/>
                    <a:pt x="30" y="0"/>
                    <a:pt x="33" y="0"/>
                  </a:cubicBezTo>
                  <a:moveTo>
                    <a:pt x="121" y="0"/>
                  </a:moveTo>
                  <a:cubicBezTo>
                    <a:pt x="36" y="0"/>
                    <a:pt x="36" y="0"/>
                    <a:pt x="36" y="0"/>
                  </a:cubicBezTo>
                  <a:cubicBezTo>
                    <a:pt x="45" y="0"/>
                    <a:pt x="54" y="3"/>
                    <a:pt x="61" y="10"/>
                  </a:cubicBezTo>
                  <a:cubicBezTo>
                    <a:pt x="86" y="35"/>
                    <a:pt x="86" y="35"/>
                    <a:pt x="86" y="35"/>
                  </a:cubicBezTo>
                  <a:cubicBezTo>
                    <a:pt x="121" y="0"/>
                    <a:pt x="121" y="0"/>
                    <a:pt x="121" y="0"/>
                  </a:cubicBezTo>
                </a:path>
              </a:pathLst>
            </a:custGeom>
            <a:solidFill>
              <a:srgbClr val="008BD7"/>
            </a:solidFill>
            <a:ln>
              <a:solidFill>
                <a:srgbClr val="008BD7"/>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72" name="Freeform 27">
              <a:extLst>
                <a:ext uri="{FF2B5EF4-FFF2-40B4-BE49-F238E27FC236}">
                  <a16:creationId xmlns:a16="http://schemas.microsoft.com/office/drawing/2014/main" id="{FB5AA31A-0E19-6447-BA09-C3C60988A329}"/>
                </a:ext>
              </a:extLst>
            </p:cNvPr>
            <p:cNvSpPr>
              <a:spLocks noEditPoints="1"/>
            </p:cNvSpPr>
            <p:nvPr/>
          </p:nvSpPr>
          <p:spPr bwMode="auto">
            <a:xfrm>
              <a:off x="4437063" y="3359151"/>
              <a:ext cx="61913" cy="123825"/>
            </a:xfrm>
            <a:custGeom>
              <a:avLst/>
              <a:gdLst>
                <a:gd name="T0" fmla="*/ 36 w 36"/>
                <a:gd name="T1" fmla="*/ 70 h 70"/>
                <a:gd name="T2" fmla="*/ 36 w 36"/>
                <a:gd name="T3" fmla="*/ 70 h 70"/>
                <a:gd name="T4" fmla="*/ 33 w 36"/>
                <a:gd name="T5" fmla="*/ 70 h 70"/>
                <a:gd name="T6" fmla="*/ 33 w 36"/>
                <a:gd name="T7" fmla="*/ 70 h 70"/>
                <a:gd name="T8" fmla="*/ 33 w 36"/>
                <a:gd name="T9" fmla="*/ 70 h 70"/>
                <a:gd name="T10" fmla="*/ 23 w 36"/>
                <a:gd name="T11" fmla="*/ 68 h 70"/>
                <a:gd name="T12" fmla="*/ 23 w 36"/>
                <a:gd name="T13" fmla="*/ 68 h 70"/>
                <a:gd name="T14" fmla="*/ 23 w 36"/>
                <a:gd name="T15" fmla="*/ 68 h 70"/>
                <a:gd name="T16" fmla="*/ 11 w 36"/>
                <a:gd name="T17" fmla="*/ 60 h 70"/>
                <a:gd name="T18" fmla="*/ 11 w 36"/>
                <a:gd name="T19" fmla="*/ 60 h 70"/>
                <a:gd name="T20" fmla="*/ 11 w 36"/>
                <a:gd name="T21" fmla="*/ 60 h 70"/>
                <a:gd name="T22" fmla="*/ 3 w 36"/>
                <a:gd name="T23" fmla="*/ 47 h 70"/>
                <a:gd name="T24" fmla="*/ 3 w 36"/>
                <a:gd name="T25" fmla="*/ 47 h 70"/>
                <a:gd name="T26" fmla="*/ 3 w 36"/>
                <a:gd name="T27" fmla="*/ 47 h 70"/>
                <a:gd name="T28" fmla="*/ 3 w 36"/>
                <a:gd name="T29" fmla="*/ 47 h 70"/>
                <a:gd name="T30" fmla="*/ 3 w 36"/>
                <a:gd name="T31" fmla="*/ 47 h 70"/>
                <a:gd name="T32" fmla="*/ 0 w 36"/>
                <a:gd name="T33" fmla="*/ 37 h 70"/>
                <a:gd name="T34" fmla="*/ 0 w 36"/>
                <a:gd name="T35" fmla="*/ 33 h 70"/>
                <a:gd name="T36" fmla="*/ 0 w 36"/>
                <a:gd name="T37" fmla="*/ 37 h 70"/>
                <a:gd name="T38" fmla="*/ 0 w 36"/>
                <a:gd name="T39" fmla="*/ 33 h 70"/>
                <a:gd name="T40" fmla="*/ 0 w 36"/>
                <a:gd name="T41" fmla="*/ 33 h 70"/>
                <a:gd name="T42" fmla="*/ 0 w 36"/>
                <a:gd name="T43" fmla="*/ 33 h 70"/>
                <a:gd name="T44" fmla="*/ 0 w 36"/>
                <a:gd name="T45" fmla="*/ 33 h 70"/>
                <a:gd name="T46" fmla="*/ 3 w 36"/>
                <a:gd name="T47" fmla="*/ 21 h 70"/>
                <a:gd name="T48" fmla="*/ 9 w 36"/>
                <a:gd name="T49" fmla="*/ 12 h 70"/>
                <a:gd name="T50" fmla="*/ 9 w 36"/>
                <a:gd name="T51" fmla="*/ 12 h 70"/>
                <a:gd name="T52" fmla="*/ 9 w 36"/>
                <a:gd name="T53" fmla="*/ 12 h 70"/>
                <a:gd name="T54" fmla="*/ 12 w 36"/>
                <a:gd name="T55" fmla="*/ 9 h 70"/>
                <a:gd name="T56" fmla="*/ 12 w 36"/>
                <a:gd name="T57" fmla="*/ 9 h 70"/>
                <a:gd name="T58" fmla="*/ 12 w 36"/>
                <a:gd name="T59" fmla="*/ 8 h 70"/>
                <a:gd name="T60" fmla="*/ 23 w 36"/>
                <a:gd name="T61" fmla="*/ 2 h 70"/>
                <a:gd name="T62" fmla="*/ 23 w 36"/>
                <a:gd name="T63" fmla="*/ 2 h 70"/>
                <a:gd name="T64" fmla="*/ 23 w 36"/>
                <a:gd name="T65" fmla="*/ 2 h 70"/>
                <a:gd name="T66" fmla="*/ 23 w 36"/>
                <a:gd name="T67" fmla="*/ 2 h 70"/>
                <a:gd name="T68" fmla="*/ 23 w 36"/>
                <a:gd name="T69" fmla="*/ 2 h 70"/>
                <a:gd name="T70" fmla="*/ 33 w 36"/>
                <a:gd name="T71" fmla="*/ 0 h 70"/>
                <a:gd name="T72" fmla="*/ 36 w 36"/>
                <a:gd name="T7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70">
                  <a:moveTo>
                    <a:pt x="33" y="70"/>
                  </a:moveTo>
                  <a:cubicBezTo>
                    <a:pt x="34" y="70"/>
                    <a:pt x="35" y="70"/>
                    <a:pt x="36" y="70"/>
                  </a:cubicBezTo>
                  <a:cubicBezTo>
                    <a:pt x="36" y="70"/>
                    <a:pt x="36" y="70"/>
                    <a:pt x="36" y="70"/>
                  </a:cubicBezTo>
                  <a:cubicBezTo>
                    <a:pt x="36" y="70"/>
                    <a:pt x="36" y="70"/>
                    <a:pt x="36" y="70"/>
                  </a:cubicBezTo>
                  <a:cubicBezTo>
                    <a:pt x="35" y="70"/>
                    <a:pt x="34" y="70"/>
                    <a:pt x="33" y="70"/>
                  </a:cubicBezTo>
                  <a:moveTo>
                    <a:pt x="33" y="70"/>
                  </a:moveTo>
                  <a:cubicBezTo>
                    <a:pt x="33" y="70"/>
                    <a:pt x="33" y="70"/>
                    <a:pt x="33" y="70"/>
                  </a:cubicBezTo>
                  <a:cubicBezTo>
                    <a:pt x="33" y="70"/>
                    <a:pt x="33" y="70"/>
                    <a:pt x="33" y="70"/>
                  </a:cubicBezTo>
                  <a:moveTo>
                    <a:pt x="33" y="70"/>
                  </a:moveTo>
                  <a:cubicBezTo>
                    <a:pt x="33" y="70"/>
                    <a:pt x="33" y="70"/>
                    <a:pt x="33" y="70"/>
                  </a:cubicBezTo>
                  <a:cubicBezTo>
                    <a:pt x="33" y="70"/>
                    <a:pt x="33" y="70"/>
                    <a:pt x="33" y="70"/>
                  </a:cubicBezTo>
                  <a:moveTo>
                    <a:pt x="23" y="68"/>
                  </a:moveTo>
                  <a:cubicBezTo>
                    <a:pt x="23" y="68"/>
                    <a:pt x="23" y="68"/>
                    <a:pt x="23" y="68"/>
                  </a:cubicBezTo>
                  <a:cubicBezTo>
                    <a:pt x="23" y="68"/>
                    <a:pt x="23" y="68"/>
                    <a:pt x="23" y="68"/>
                  </a:cubicBezTo>
                  <a:moveTo>
                    <a:pt x="11" y="60"/>
                  </a:moveTo>
                  <a:cubicBezTo>
                    <a:pt x="15" y="64"/>
                    <a:pt x="19" y="66"/>
                    <a:pt x="23" y="68"/>
                  </a:cubicBezTo>
                  <a:cubicBezTo>
                    <a:pt x="19" y="66"/>
                    <a:pt x="15" y="64"/>
                    <a:pt x="11" y="60"/>
                  </a:cubicBezTo>
                  <a:moveTo>
                    <a:pt x="11" y="60"/>
                  </a:moveTo>
                  <a:cubicBezTo>
                    <a:pt x="11" y="60"/>
                    <a:pt x="11" y="60"/>
                    <a:pt x="11" y="60"/>
                  </a:cubicBezTo>
                  <a:cubicBezTo>
                    <a:pt x="11" y="60"/>
                    <a:pt x="11" y="60"/>
                    <a:pt x="11" y="60"/>
                  </a:cubicBezTo>
                  <a:moveTo>
                    <a:pt x="10" y="60"/>
                  </a:moveTo>
                  <a:cubicBezTo>
                    <a:pt x="11" y="60"/>
                    <a:pt x="11" y="60"/>
                    <a:pt x="11" y="60"/>
                  </a:cubicBezTo>
                  <a:cubicBezTo>
                    <a:pt x="11" y="60"/>
                    <a:pt x="11" y="60"/>
                    <a:pt x="10" y="60"/>
                  </a:cubicBezTo>
                  <a:moveTo>
                    <a:pt x="3" y="47"/>
                  </a:moveTo>
                  <a:cubicBezTo>
                    <a:pt x="4" y="52"/>
                    <a:pt x="7" y="56"/>
                    <a:pt x="10" y="60"/>
                  </a:cubicBezTo>
                  <a:cubicBezTo>
                    <a:pt x="7" y="56"/>
                    <a:pt x="4" y="52"/>
                    <a:pt x="3" y="47"/>
                  </a:cubicBezTo>
                  <a:moveTo>
                    <a:pt x="3" y="47"/>
                  </a:moveTo>
                  <a:cubicBezTo>
                    <a:pt x="3" y="47"/>
                    <a:pt x="3" y="47"/>
                    <a:pt x="3" y="47"/>
                  </a:cubicBezTo>
                  <a:cubicBezTo>
                    <a:pt x="3" y="47"/>
                    <a:pt x="3" y="47"/>
                    <a:pt x="3" y="47"/>
                  </a:cubicBezTo>
                  <a:moveTo>
                    <a:pt x="3" y="47"/>
                  </a:moveTo>
                  <a:cubicBezTo>
                    <a:pt x="3" y="47"/>
                    <a:pt x="3" y="47"/>
                    <a:pt x="3" y="47"/>
                  </a:cubicBezTo>
                  <a:cubicBezTo>
                    <a:pt x="3" y="47"/>
                    <a:pt x="3" y="47"/>
                    <a:pt x="3" y="47"/>
                  </a:cubicBezTo>
                  <a:moveTo>
                    <a:pt x="0" y="37"/>
                  </a:moveTo>
                  <a:cubicBezTo>
                    <a:pt x="0" y="37"/>
                    <a:pt x="0" y="37"/>
                    <a:pt x="0" y="37"/>
                  </a:cubicBezTo>
                  <a:cubicBezTo>
                    <a:pt x="0" y="37"/>
                    <a:pt x="0" y="37"/>
                    <a:pt x="0" y="37"/>
                  </a:cubicBezTo>
                  <a:moveTo>
                    <a:pt x="0" y="33"/>
                  </a:moveTo>
                  <a:cubicBezTo>
                    <a:pt x="0" y="34"/>
                    <a:pt x="0" y="34"/>
                    <a:pt x="0" y="35"/>
                  </a:cubicBezTo>
                  <a:cubicBezTo>
                    <a:pt x="0" y="36"/>
                    <a:pt x="0" y="36"/>
                    <a:pt x="0" y="37"/>
                  </a:cubicBezTo>
                  <a:cubicBezTo>
                    <a:pt x="0" y="36"/>
                    <a:pt x="0" y="36"/>
                    <a:pt x="0" y="35"/>
                  </a:cubicBezTo>
                  <a:cubicBezTo>
                    <a:pt x="0" y="34"/>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3" y="21"/>
                  </a:moveTo>
                  <a:cubicBezTo>
                    <a:pt x="3" y="21"/>
                    <a:pt x="3" y="21"/>
                    <a:pt x="3" y="21"/>
                  </a:cubicBezTo>
                  <a:cubicBezTo>
                    <a:pt x="3" y="21"/>
                    <a:pt x="3" y="21"/>
                    <a:pt x="3" y="21"/>
                  </a:cubicBezTo>
                  <a:moveTo>
                    <a:pt x="9" y="12"/>
                  </a:moveTo>
                  <a:cubicBezTo>
                    <a:pt x="7" y="15"/>
                    <a:pt x="5" y="18"/>
                    <a:pt x="3" y="21"/>
                  </a:cubicBezTo>
                  <a:cubicBezTo>
                    <a:pt x="5" y="18"/>
                    <a:pt x="7" y="15"/>
                    <a:pt x="9" y="12"/>
                  </a:cubicBezTo>
                  <a:moveTo>
                    <a:pt x="9" y="12"/>
                  </a:moveTo>
                  <a:cubicBezTo>
                    <a:pt x="9" y="12"/>
                    <a:pt x="9" y="12"/>
                    <a:pt x="9" y="12"/>
                  </a:cubicBezTo>
                  <a:cubicBezTo>
                    <a:pt x="9" y="12"/>
                    <a:pt x="9" y="12"/>
                    <a:pt x="9" y="12"/>
                  </a:cubicBezTo>
                  <a:moveTo>
                    <a:pt x="12" y="9"/>
                  </a:moveTo>
                  <a:cubicBezTo>
                    <a:pt x="12" y="9"/>
                    <a:pt x="12" y="9"/>
                    <a:pt x="12" y="9"/>
                  </a:cubicBezTo>
                  <a:cubicBezTo>
                    <a:pt x="12" y="9"/>
                    <a:pt x="12" y="9"/>
                    <a:pt x="12" y="9"/>
                  </a:cubicBezTo>
                  <a:moveTo>
                    <a:pt x="12" y="8"/>
                  </a:moveTo>
                  <a:cubicBezTo>
                    <a:pt x="12" y="8"/>
                    <a:pt x="12" y="8"/>
                    <a:pt x="12" y="8"/>
                  </a:cubicBezTo>
                  <a:cubicBezTo>
                    <a:pt x="12" y="8"/>
                    <a:pt x="12" y="8"/>
                    <a:pt x="12" y="8"/>
                  </a:cubicBezTo>
                  <a:moveTo>
                    <a:pt x="23" y="2"/>
                  </a:moveTo>
                  <a:cubicBezTo>
                    <a:pt x="19" y="3"/>
                    <a:pt x="16" y="6"/>
                    <a:pt x="12" y="8"/>
                  </a:cubicBezTo>
                  <a:cubicBezTo>
                    <a:pt x="16" y="6"/>
                    <a:pt x="19" y="3"/>
                    <a:pt x="23" y="2"/>
                  </a:cubicBezTo>
                  <a:moveTo>
                    <a:pt x="23" y="2"/>
                  </a:moveTo>
                  <a:cubicBezTo>
                    <a:pt x="23" y="2"/>
                    <a:pt x="23" y="2"/>
                    <a:pt x="23" y="2"/>
                  </a:cubicBezTo>
                  <a:cubicBezTo>
                    <a:pt x="23" y="2"/>
                    <a:pt x="23" y="2"/>
                    <a:pt x="23" y="2"/>
                  </a:cubicBezTo>
                  <a:moveTo>
                    <a:pt x="23" y="2"/>
                  </a:moveTo>
                  <a:cubicBezTo>
                    <a:pt x="23" y="2"/>
                    <a:pt x="23" y="2"/>
                    <a:pt x="23" y="2"/>
                  </a:cubicBezTo>
                  <a:cubicBezTo>
                    <a:pt x="23" y="2"/>
                    <a:pt x="23" y="2"/>
                    <a:pt x="23" y="2"/>
                  </a:cubicBezTo>
                  <a:moveTo>
                    <a:pt x="36" y="0"/>
                  </a:moveTo>
                  <a:cubicBezTo>
                    <a:pt x="35" y="0"/>
                    <a:pt x="34" y="0"/>
                    <a:pt x="33" y="0"/>
                  </a:cubicBezTo>
                  <a:cubicBezTo>
                    <a:pt x="34" y="0"/>
                    <a:pt x="35" y="0"/>
                    <a:pt x="36" y="0"/>
                  </a:cubicBezTo>
                  <a:cubicBezTo>
                    <a:pt x="36" y="0"/>
                    <a:pt x="36" y="0"/>
                    <a:pt x="36" y="0"/>
                  </a:cubicBezTo>
                  <a:cubicBezTo>
                    <a:pt x="36" y="0"/>
                    <a:pt x="36" y="0"/>
                    <a:pt x="36"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73" name="Freeform 28">
              <a:extLst>
                <a:ext uri="{FF2B5EF4-FFF2-40B4-BE49-F238E27FC236}">
                  <a16:creationId xmlns:a16="http://schemas.microsoft.com/office/drawing/2014/main" id="{8361D1FF-C3B2-7643-9746-5331C238B58D}"/>
                </a:ext>
              </a:extLst>
            </p:cNvPr>
            <p:cNvSpPr>
              <a:spLocks/>
            </p:cNvSpPr>
            <p:nvPr/>
          </p:nvSpPr>
          <p:spPr bwMode="auto">
            <a:xfrm>
              <a:off x="4434682" y="3359151"/>
              <a:ext cx="149225" cy="123825"/>
            </a:xfrm>
            <a:custGeom>
              <a:avLst/>
              <a:gdLst>
                <a:gd name="T0" fmla="*/ 36 w 86"/>
                <a:gd name="T1" fmla="*/ 0 h 70"/>
                <a:gd name="T2" fmla="*/ 36 w 86"/>
                <a:gd name="T3" fmla="*/ 0 h 70"/>
                <a:gd name="T4" fmla="*/ 33 w 86"/>
                <a:gd name="T5" fmla="*/ 0 h 70"/>
                <a:gd name="T6" fmla="*/ 23 w 86"/>
                <a:gd name="T7" fmla="*/ 2 h 70"/>
                <a:gd name="T8" fmla="*/ 23 w 86"/>
                <a:gd name="T9" fmla="*/ 2 h 70"/>
                <a:gd name="T10" fmla="*/ 23 w 86"/>
                <a:gd name="T11" fmla="*/ 2 h 70"/>
                <a:gd name="T12" fmla="*/ 23 w 86"/>
                <a:gd name="T13" fmla="*/ 2 h 70"/>
                <a:gd name="T14" fmla="*/ 23 w 86"/>
                <a:gd name="T15" fmla="*/ 2 h 70"/>
                <a:gd name="T16" fmla="*/ 12 w 86"/>
                <a:gd name="T17" fmla="*/ 8 h 70"/>
                <a:gd name="T18" fmla="*/ 12 w 86"/>
                <a:gd name="T19" fmla="*/ 8 h 70"/>
                <a:gd name="T20" fmla="*/ 12 w 86"/>
                <a:gd name="T21" fmla="*/ 8 h 70"/>
                <a:gd name="T22" fmla="*/ 12 w 86"/>
                <a:gd name="T23" fmla="*/ 9 h 70"/>
                <a:gd name="T24" fmla="*/ 12 w 86"/>
                <a:gd name="T25" fmla="*/ 9 h 70"/>
                <a:gd name="T26" fmla="*/ 11 w 86"/>
                <a:gd name="T27" fmla="*/ 10 h 70"/>
                <a:gd name="T28" fmla="*/ 9 w 86"/>
                <a:gd name="T29" fmla="*/ 12 h 70"/>
                <a:gd name="T30" fmla="*/ 9 w 86"/>
                <a:gd name="T31" fmla="*/ 12 h 70"/>
                <a:gd name="T32" fmla="*/ 9 w 86"/>
                <a:gd name="T33" fmla="*/ 12 h 70"/>
                <a:gd name="T34" fmla="*/ 3 w 86"/>
                <a:gd name="T35" fmla="*/ 21 h 70"/>
                <a:gd name="T36" fmla="*/ 3 w 86"/>
                <a:gd name="T37" fmla="*/ 21 h 70"/>
                <a:gd name="T38" fmla="*/ 3 w 86"/>
                <a:gd name="T39" fmla="*/ 21 h 70"/>
                <a:gd name="T40" fmla="*/ 0 w 86"/>
                <a:gd name="T41" fmla="*/ 33 h 70"/>
                <a:gd name="T42" fmla="*/ 0 w 86"/>
                <a:gd name="T43" fmla="*/ 33 h 70"/>
                <a:gd name="T44" fmla="*/ 0 w 86"/>
                <a:gd name="T45" fmla="*/ 33 h 70"/>
                <a:gd name="T46" fmla="*/ 0 w 86"/>
                <a:gd name="T47" fmla="*/ 33 h 70"/>
                <a:gd name="T48" fmla="*/ 0 w 86"/>
                <a:gd name="T49" fmla="*/ 33 h 70"/>
                <a:gd name="T50" fmla="*/ 0 w 86"/>
                <a:gd name="T51" fmla="*/ 35 h 70"/>
                <a:gd name="T52" fmla="*/ 0 w 86"/>
                <a:gd name="T53" fmla="*/ 37 h 70"/>
                <a:gd name="T54" fmla="*/ 0 w 86"/>
                <a:gd name="T55" fmla="*/ 37 h 70"/>
                <a:gd name="T56" fmla="*/ 0 w 86"/>
                <a:gd name="T57" fmla="*/ 37 h 70"/>
                <a:gd name="T58" fmla="*/ 3 w 86"/>
                <a:gd name="T59" fmla="*/ 47 h 70"/>
                <a:gd name="T60" fmla="*/ 3 w 86"/>
                <a:gd name="T61" fmla="*/ 47 h 70"/>
                <a:gd name="T62" fmla="*/ 3 w 86"/>
                <a:gd name="T63" fmla="*/ 47 h 70"/>
                <a:gd name="T64" fmla="*/ 3 w 86"/>
                <a:gd name="T65" fmla="*/ 47 h 70"/>
                <a:gd name="T66" fmla="*/ 3 w 86"/>
                <a:gd name="T67" fmla="*/ 47 h 70"/>
                <a:gd name="T68" fmla="*/ 10 w 86"/>
                <a:gd name="T69" fmla="*/ 60 h 70"/>
                <a:gd name="T70" fmla="*/ 10 w 86"/>
                <a:gd name="T71" fmla="*/ 60 h 70"/>
                <a:gd name="T72" fmla="*/ 11 w 86"/>
                <a:gd name="T73" fmla="*/ 60 h 70"/>
                <a:gd name="T74" fmla="*/ 11 w 86"/>
                <a:gd name="T75" fmla="*/ 60 h 70"/>
                <a:gd name="T76" fmla="*/ 11 w 86"/>
                <a:gd name="T77" fmla="*/ 60 h 70"/>
                <a:gd name="T78" fmla="*/ 11 w 86"/>
                <a:gd name="T79" fmla="*/ 60 h 70"/>
                <a:gd name="T80" fmla="*/ 11 w 86"/>
                <a:gd name="T81" fmla="*/ 60 h 70"/>
                <a:gd name="T82" fmla="*/ 23 w 86"/>
                <a:gd name="T83" fmla="*/ 68 h 70"/>
                <a:gd name="T84" fmla="*/ 23 w 86"/>
                <a:gd name="T85" fmla="*/ 68 h 70"/>
                <a:gd name="T86" fmla="*/ 23 w 86"/>
                <a:gd name="T87" fmla="*/ 68 h 70"/>
                <a:gd name="T88" fmla="*/ 33 w 86"/>
                <a:gd name="T89" fmla="*/ 70 h 70"/>
                <a:gd name="T90" fmla="*/ 33 w 86"/>
                <a:gd name="T91" fmla="*/ 70 h 70"/>
                <a:gd name="T92" fmla="*/ 33 w 86"/>
                <a:gd name="T93" fmla="*/ 70 h 70"/>
                <a:gd name="T94" fmla="*/ 33 w 86"/>
                <a:gd name="T95" fmla="*/ 70 h 70"/>
                <a:gd name="T96" fmla="*/ 33 w 86"/>
                <a:gd name="T97" fmla="*/ 70 h 70"/>
                <a:gd name="T98" fmla="*/ 36 w 86"/>
                <a:gd name="T99" fmla="*/ 70 h 70"/>
                <a:gd name="T100" fmla="*/ 36 w 86"/>
                <a:gd name="T101" fmla="*/ 70 h 70"/>
                <a:gd name="T102" fmla="*/ 61 w 86"/>
                <a:gd name="T103" fmla="*/ 60 h 70"/>
                <a:gd name="T104" fmla="*/ 86 w 86"/>
                <a:gd name="T105" fmla="*/ 35 h 70"/>
                <a:gd name="T106" fmla="*/ 61 w 86"/>
                <a:gd name="T107" fmla="*/ 10 h 70"/>
                <a:gd name="T108" fmla="*/ 36 w 86"/>
                <a:gd name="T10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70">
                  <a:moveTo>
                    <a:pt x="36" y="0"/>
                  </a:moveTo>
                  <a:cubicBezTo>
                    <a:pt x="36" y="0"/>
                    <a:pt x="36" y="0"/>
                    <a:pt x="36" y="0"/>
                  </a:cubicBezTo>
                  <a:cubicBezTo>
                    <a:pt x="35" y="0"/>
                    <a:pt x="34" y="0"/>
                    <a:pt x="33" y="0"/>
                  </a:cubicBezTo>
                  <a:cubicBezTo>
                    <a:pt x="30" y="0"/>
                    <a:pt x="26" y="1"/>
                    <a:pt x="23" y="2"/>
                  </a:cubicBezTo>
                  <a:cubicBezTo>
                    <a:pt x="23" y="2"/>
                    <a:pt x="23" y="2"/>
                    <a:pt x="23" y="2"/>
                  </a:cubicBezTo>
                  <a:cubicBezTo>
                    <a:pt x="23" y="2"/>
                    <a:pt x="23" y="2"/>
                    <a:pt x="23" y="2"/>
                  </a:cubicBezTo>
                  <a:cubicBezTo>
                    <a:pt x="23" y="2"/>
                    <a:pt x="23" y="2"/>
                    <a:pt x="23" y="2"/>
                  </a:cubicBezTo>
                  <a:cubicBezTo>
                    <a:pt x="23" y="2"/>
                    <a:pt x="23" y="2"/>
                    <a:pt x="23" y="2"/>
                  </a:cubicBezTo>
                  <a:cubicBezTo>
                    <a:pt x="19" y="3"/>
                    <a:pt x="16" y="6"/>
                    <a:pt x="12" y="8"/>
                  </a:cubicBezTo>
                  <a:cubicBezTo>
                    <a:pt x="12" y="8"/>
                    <a:pt x="12" y="8"/>
                    <a:pt x="12" y="8"/>
                  </a:cubicBezTo>
                  <a:cubicBezTo>
                    <a:pt x="12" y="8"/>
                    <a:pt x="12" y="8"/>
                    <a:pt x="12" y="8"/>
                  </a:cubicBezTo>
                  <a:cubicBezTo>
                    <a:pt x="12" y="8"/>
                    <a:pt x="12" y="8"/>
                    <a:pt x="12" y="9"/>
                  </a:cubicBezTo>
                  <a:cubicBezTo>
                    <a:pt x="12" y="9"/>
                    <a:pt x="12" y="9"/>
                    <a:pt x="12" y="9"/>
                  </a:cubicBezTo>
                  <a:cubicBezTo>
                    <a:pt x="12" y="9"/>
                    <a:pt x="11" y="9"/>
                    <a:pt x="11" y="10"/>
                  </a:cubicBezTo>
                  <a:cubicBezTo>
                    <a:pt x="10" y="10"/>
                    <a:pt x="10" y="11"/>
                    <a:pt x="9" y="12"/>
                  </a:cubicBezTo>
                  <a:cubicBezTo>
                    <a:pt x="9" y="12"/>
                    <a:pt x="9" y="12"/>
                    <a:pt x="9" y="12"/>
                  </a:cubicBezTo>
                  <a:cubicBezTo>
                    <a:pt x="9" y="12"/>
                    <a:pt x="9" y="12"/>
                    <a:pt x="9" y="12"/>
                  </a:cubicBezTo>
                  <a:cubicBezTo>
                    <a:pt x="7" y="15"/>
                    <a:pt x="5" y="18"/>
                    <a:pt x="3" y="21"/>
                  </a:cubicBezTo>
                  <a:cubicBezTo>
                    <a:pt x="3" y="21"/>
                    <a:pt x="3" y="21"/>
                    <a:pt x="3" y="21"/>
                  </a:cubicBezTo>
                  <a:cubicBezTo>
                    <a:pt x="3" y="21"/>
                    <a:pt x="3" y="21"/>
                    <a:pt x="3" y="21"/>
                  </a:cubicBezTo>
                  <a:cubicBezTo>
                    <a:pt x="2" y="25"/>
                    <a:pt x="1" y="29"/>
                    <a:pt x="0" y="33"/>
                  </a:cubicBezTo>
                  <a:cubicBezTo>
                    <a:pt x="0" y="33"/>
                    <a:pt x="0" y="33"/>
                    <a:pt x="0" y="33"/>
                  </a:cubicBezTo>
                  <a:cubicBezTo>
                    <a:pt x="0" y="33"/>
                    <a:pt x="0" y="33"/>
                    <a:pt x="0" y="33"/>
                  </a:cubicBezTo>
                  <a:cubicBezTo>
                    <a:pt x="0" y="33"/>
                    <a:pt x="0" y="33"/>
                    <a:pt x="0" y="33"/>
                  </a:cubicBezTo>
                  <a:cubicBezTo>
                    <a:pt x="0" y="33"/>
                    <a:pt x="0" y="33"/>
                    <a:pt x="0" y="33"/>
                  </a:cubicBezTo>
                  <a:cubicBezTo>
                    <a:pt x="0" y="34"/>
                    <a:pt x="0" y="34"/>
                    <a:pt x="0" y="35"/>
                  </a:cubicBezTo>
                  <a:cubicBezTo>
                    <a:pt x="0" y="36"/>
                    <a:pt x="0" y="36"/>
                    <a:pt x="0" y="37"/>
                  </a:cubicBezTo>
                  <a:cubicBezTo>
                    <a:pt x="0" y="37"/>
                    <a:pt x="0" y="37"/>
                    <a:pt x="0" y="37"/>
                  </a:cubicBezTo>
                  <a:cubicBezTo>
                    <a:pt x="0" y="37"/>
                    <a:pt x="0" y="37"/>
                    <a:pt x="0" y="37"/>
                  </a:cubicBezTo>
                  <a:cubicBezTo>
                    <a:pt x="1" y="41"/>
                    <a:pt x="1" y="44"/>
                    <a:pt x="3" y="47"/>
                  </a:cubicBezTo>
                  <a:cubicBezTo>
                    <a:pt x="3" y="47"/>
                    <a:pt x="3" y="47"/>
                    <a:pt x="3" y="47"/>
                  </a:cubicBezTo>
                  <a:cubicBezTo>
                    <a:pt x="3" y="47"/>
                    <a:pt x="3" y="47"/>
                    <a:pt x="3" y="47"/>
                  </a:cubicBezTo>
                  <a:cubicBezTo>
                    <a:pt x="3" y="47"/>
                    <a:pt x="3" y="47"/>
                    <a:pt x="3" y="47"/>
                  </a:cubicBezTo>
                  <a:cubicBezTo>
                    <a:pt x="3" y="47"/>
                    <a:pt x="3" y="47"/>
                    <a:pt x="3" y="47"/>
                  </a:cubicBezTo>
                  <a:cubicBezTo>
                    <a:pt x="4" y="52"/>
                    <a:pt x="7" y="56"/>
                    <a:pt x="10" y="60"/>
                  </a:cubicBezTo>
                  <a:cubicBezTo>
                    <a:pt x="10" y="60"/>
                    <a:pt x="10" y="60"/>
                    <a:pt x="10" y="60"/>
                  </a:cubicBezTo>
                  <a:cubicBezTo>
                    <a:pt x="11" y="60"/>
                    <a:pt x="11" y="60"/>
                    <a:pt x="11" y="60"/>
                  </a:cubicBezTo>
                  <a:cubicBezTo>
                    <a:pt x="11" y="60"/>
                    <a:pt x="11" y="60"/>
                    <a:pt x="11" y="60"/>
                  </a:cubicBezTo>
                  <a:cubicBezTo>
                    <a:pt x="11" y="60"/>
                    <a:pt x="11" y="60"/>
                    <a:pt x="11" y="60"/>
                  </a:cubicBezTo>
                  <a:cubicBezTo>
                    <a:pt x="11" y="60"/>
                    <a:pt x="11" y="60"/>
                    <a:pt x="11" y="60"/>
                  </a:cubicBezTo>
                  <a:cubicBezTo>
                    <a:pt x="11" y="60"/>
                    <a:pt x="11" y="60"/>
                    <a:pt x="11" y="60"/>
                  </a:cubicBezTo>
                  <a:cubicBezTo>
                    <a:pt x="15" y="64"/>
                    <a:pt x="19" y="66"/>
                    <a:pt x="23" y="68"/>
                  </a:cubicBezTo>
                  <a:cubicBezTo>
                    <a:pt x="23" y="68"/>
                    <a:pt x="23" y="68"/>
                    <a:pt x="23" y="68"/>
                  </a:cubicBezTo>
                  <a:cubicBezTo>
                    <a:pt x="23" y="68"/>
                    <a:pt x="23" y="68"/>
                    <a:pt x="23" y="68"/>
                  </a:cubicBezTo>
                  <a:cubicBezTo>
                    <a:pt x="27" y="69"/>
                    <a:pt x="30" y="70"/>
                    <a:pt x="33" y="70"/>
                  </a:cubicBezTo>
                  <a:cubicBezTo>
                    <a:pt x="33" y="70"/>
                    <a:pt x="33" y="70"/>
                    <a:pt x="33" y="70"/>
                  </a:cubicBezTo>
                  <a:cubicBezTo>
                    <a:pt x="33" y="70"/>
                    <a:pt x="33" y="70"/>
                    <a:pt x="33" y="70"/>
                  </a:cubicBezTo>
                  <a:cubicBezTo>
                    <a:pt x="33" y="70"/>
                    <a:pt x="33" y="70"/>
                    <a:pt x="33" y="70"/>
                  </a:cubicBezTo>
                  <a:cubicBezTo>
                    <a:pt x="33" y="70"/>
                    <a:pt x="33" y="70"/>
                    <a:pt x="33" y="70"/>
                  </a:cubicBezTo>
                  <a:cubicBezTo>
                    <a:pt x="34" y="70"/>
                    <a:pt x="35" y="70"/>
                    <a:pt x="36" y="70"/>
                  </a:cubicBezTo>
                  <a:cubicBezTo>
                    <a:pt x="36" y="70"/>
                    <a:pt x="36" y="70"/>
                    <a:pt x="36" y="70"/>
                  </a:cubicBezTo>
                  <a:cubicBezTo>
                    <a:pt x="45" y="70"/>
                    <a:pt x="54" y="67"/>
                    <a:pt x="61" y="60"/>
                  </a:cubicBezTo>
                  <a:cubicBezTo>
                    <a:pt x="86" y="35"/>
                    <a:pt x="86" y="35"/>
                    <a:pt x="86" y="35"/>
                  </a:cubicBezTo>
                  <a:cubicBezTo>
                    <a:pt x="61" y="10"/>
                    <a:pt x="61" y="10"/>
                    <a:pt x="61" y="10"/>
                  </a:cubicBezTo>
                  <a:cubicBezTo>
                    <a:pt x="54" y="3"/>
                    <a:pt x="45" y="0"/>
                    <a:pt x="36" y="0"/>
                  </a:cubicBezTo>
                </a:path>
              </a:pathLst>
            </a:custGeom>
            <a:solidFill>
              <a:srgbClr val="0066C5"/>
            </a:solidFill>
            <a:ln>
              <a:solidFill>
                <a:srgbClr val="0066C5"/>
              </a:solid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grpSp>
      <p:sp>
        <p:nvSpPr>
          <p:cNvPr id="74" name="Rectangle: Rounded Corners 146">
            <a:extLst>
              <a:ext uri="{FF2B5EF4-FFF2-40B4-BE49-F238E27FC236}">
                <a16:creationId xmlns:a16="http://schemas.microsoft.com/office/drawing/2014/main" id="{CA553117-43BB-B14E-9006-D78D99658DF9}"/>
              </a:ext>
            </a:extLst>
          </p:cNvPr>
          <p:cNvSpPr>
            <a:spLocks/>
          </p:cNvSpPr>
          <p:nvPr/>
        </p:nvSpPr>
        <p:spPr>
          <a:xfrm>
            <a:off x="4470251" y="2685278"/>
            <a:ext cx="1254159" cy="39346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1467">
                <a:solidFill>
                  <a:schemeClr val="tx1"/>
                </a:solidFill>
                <a:cs typeface="CiscoSansTT" panose="020B0503020201020303" pitchFamily="34" charset="0"/>
              </a:rPr>
              <a:t>Cloud Link</a:t>
            </a:r>
            <a:endParaRPr lang="en-US" sz="1467">
              <a:solidFill>
                <a:schemeClr val="tx1"/>
              </a:solidFill>
            </a:endParaRPr>
          </a:p>
        </p:txBody>
      </p:sp>
    </p:spTree>
    <p:extLst>
      <p:ext uri="{BB962C8B-B14F-4D97-AF65-F5344CB8AC3E}">
        <p14:creationId xmlns:p14="http://schemas.microsoft.com/office/powerpoint/2010/main" val="302685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0C3B8D94-1479-8049-9700-6FF8CE01382D}"/>
              </a:ext>
            </a:extLst>
          </p:cNvPr>
          <p:cNvSpPr/>
          <p:nvPr/>
        </p:nvSpPr>
        <p:spPr>
          <a:xfrm>
            <a:off x="0" y="4270795"/>
            <a:ext cx="12192000" cy="1730565"/>
          </a:xfrm>
          <a:prstGeom prst="rect">
            <a:avLst/>
          </a:prstGeom>
          <a:solidFill>
            <a:schemeClr val="tx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C6527CE-49A5-7D46-9CAF-86D1DE70B7FF}"/>
              </a:ext>
            </a:extLst>
          </p:cNvPr>
          <p:cNvSpPr/>
          <p:nvPr/>
        </p:nvSpPr>
        <p:spPr>
          <a:xfrm>
            <a:off x="4905296" y="1711834"/>
            <a:ext cx="2616720" cy="1115983"/>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176364" y="1954168"/>
            <a:ext cx="4009867" cy="369332"/>
          </a:xfrm>
          <a:prstGeom prst="rect">
            <a:avLst/>
          </a:prstGeom>
          <a:noFill/>
        </p:spPr>
        <p:txBody>
          <a:bodyPr wrap="square" rtlCol="0" anchor="t">
            <a:spAutoFit/>
          </a:bodyPr>
          <a:lstStyle/>
          <a:p>
            <a:pPr algn="ctr"/>
            <a:r>
              <a:rPr lang="en-US">
                <a:solidFill>
                  <a:schemeClr val="bg2"/>
                </a:solidFill>
                <a:cs typeface="CiscoSansTT" panose="020B0503020201020303" pitchFamily="34" charset="0"/>
              </a:rPr>
              <a:t>Cisco Webex Edge</a:t>
            </a:r>
            <a:endParaRPr lang="en-US">
              <a:solidFill>
                <a:schemeClr val="bg2"/>
              </a:solidFill>
              <a:cs typeface="CiscoSansTT Thin" panose="020B0203020201020303" pitchFamily="34" charset="0"/>
            </a:endParaRPr>
          </a:p>
        </p:txBody>
      </p:sp>
      <p:sp>
        <p:nvSpPr>
          <p:cNvPr id="5" name="TextBox 4">
            <a:extLst>
              <a:ext uri="{FF2B5EF4-FFF2-40B4-BE49-F238E27FC236}">
                <a16:creationId xmlns:a16="http://schemas.microsoft.com/office/drawing/2014/main" id="{BE3602A0-D2E1-1F4B-9453-1E4DE57CEBA6}"/>
              </a:ext>
            </a:extLst>
          </p:cNvPr>
          <p:cNvSpPr txBox="1"/>
          <p:nvPr/>
        </p:nvSpPr>
        <p:spPr>
          <a:xfrm>
            <a:off x="5247017" y="2232874"/>
            <a:ext cx="1885452" cy="292388"/>
          </a:xfrm>
          <a:prstGeom prst="rect">
            <a:avLst/>
          </a:prstGeom>
          <a:noFill/>
        </p:spPr>
        <p:txBody>
          <a:bodyPr wrap="none" rtlCol="0" anchor="t">
            <a:spAutoFit/>
          </a:bodyPr>
          <a:lstStyle/>
          <a:p>
            <a:pPr algn="ctr"/>
            <a:r>
              <a:rPr lang="en-US" sz="1300">
                <a:cs typeface="CiscoSansTT Thin" panose="020B0203020201020303" pitchFamily="34" charset="0"/>
              </a:rPr>
              <a:t>Audio, video &amp; content</a:t>
            </a:r>
          </a:p>
        </p:txBody>
      </p:sp>
      <p:sp>
        <p:nvSpPr>
          <p:cNvPr id="18" name="Rectangle: Rounded Corners 26">
            <a:extLst>
              <a:ext uri="{FF2B5EF4-FFF2-40B4-BE49-F238E27FC236}">
                <a16:creationId xmlns:a16="http://schemas.microsoft.com/office/drawing/2014/main" id="{6D572EDE-8572-5F40-8807-2C7AD1E1935C}"/>
              </a:ext>
            </a:extLst>
          </p:cNvPr>
          <p:cNvSpPr/>
          <p:nvPr/>
        </p:nvSpPr>
        <p:spPr>
          <a:xfrm>
            <a:off x="940000" y="4508969"/>
            <a:ext cx="3061811" cy="797459"/>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defRPr/>
            </a:pPr>
            <a:r>
              <a:rPr lang="en-US" sz="1900">
                <a:solidFill>
                  <a:schemeClr val="tx1"/>
                </a:solidFill>
                <a:cs typeface="CiscoSansTT" panose="020B0503020201020303" pitchFamily="34" charset="0"/>
              </a:rPr>
              <a:t>Eliminate PSTN costs</a:t>
            </a:r>
          </a:p>
        </p:txBody>
      </p:sp>
      <p:sp>
        <p:nvSpPr>
          <p:cNvPr id="19" name="Rectangle: Rounded Corners 82">
            <a:extLst>
              <a:ext uri="{FF2B5EF4-FFF2-40B4-BE49-F238E27FC236}">
                <a16:creationId xmlns:a16="http://schemas.microsoft.com/office/drawing/2014/main" id="{B8024F9F-1C69-1B4D-9FAC-066CEE3F2466}"/>
              </a:ext>
            </a:extLst>
          </p:cNvPr>
          <p:cNvSpPr/>
          <p:nvPr/>
        </p:nvSpPr>
        <p:spPr>
          <a:xfrm>
            <a:off x="4567125" y="4517841"/>
            <a:ext cx="3061811" cy="779717"/>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defRPr/>
            </a:pPr>
            <a:r>
              <a:rPr lang="en-US" sz="1900">
                <a:solidFill>
                  <a:schemeClr val="tx1"/>
                </a:solidFill>
                <a:cs typeface="CiscoSansTT" panose="020B0503020201020303" pitchFamily="34" charset="0"/>
              </a:rPr>
              <a:t>Enhanced </a:t>
            </a:r>
            <a:br>
              <a:rPr lang="en-US" sz="1900">
                <a:solidFill>
                  <a:schemeClr val="tx1"/>
                </a:solidFill>
                <a:cs typeface="CiscoSansTT" panose="020B0503020201020303" pitchFamily="34" charset="0"/>
              </a:rPr>
            </a:br>
            <a:r>
              <a:rPr lang="en-US" sz="1900">
                <a:solidFill>
                  <a:schemeClr val="tx1"/>
                </a:solidFill>
                <a:cs typeface="CiscoSansTT" panose="020B0503020201020303" pitchFamily="34" charset="0"/>
              </a:rPr>
              <a:t>security experience</a:t>
            </a:r>
            <a:endParaRPr lang="en-US" sz="2400">
              <a:solidFill>
                <a:schemeClr val="tx1"/>
              </a:solidFill>
              <a:cs typeface="CiscoSansTT" panose="020B0503020201020303" pitchFamily="34" charset="0"/>
            </a:endParaRPr>
          </a:p>
        </p:txBody>
      </p:sp>
      <p:sp>
        <p:nvSpPr>
          <p:cNvPr id="20" name="Rectangle: Rounded Corners 83">
            <a:extLst>
              <a:ext uri="{FF2B5EF4-FFF2-40B4-BE49-F238E27FC236}">
                <a16:creationId xmlns:a16="http://schemas.microsoft.com/office/drawing/2014/main" id="{09E4B426-98F4-7547-A52B-E92F4E2BD958}"/>
              </a:ext>
            </a:extLst>
          </p:cNvPr>
          <p:cNvSpPr/>
          <p:nvPr/>
        </p:nvSpPr>
        <p:spPr>
          <a:xfrm>
            <a:off x="8194250" y="4496065"/>
            <a:ext cx="3061812" cy="797459"/>
          </a:xfrm>
          <a:prstGeom prst="round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914400">
              <a:defRPr/>
            </a:pPr>
            <a:r>
              <a:rPr lang="en-US" sz="1900">
                <a:solidFill>
                  <a:schemeClr val="tx1"/>
                </a:solidFill>
                <a:cs typeface="CiscoSansTT" panose="020B0503020201020303" pitchFamily="34" charset="0"/>
              </a:rPr>
              <a:t>Bridge from </a:t>
            </a:r>
            <a:br>
              <a:rPr lang="en-US" sz="1900">
                <a:solidFill>
                  <a:schemeClr val="tx1"/>
                </a:solidFill>
                <a:cs typeface="CiscoSansTT" panose="020B0503020201020303" pitchFamily="34" charset="0"/>
              </a:rPr>
            </a:br>
            <a:r>
              <a:rPr lang="en-US" sz="1900">
                <a:solidFill>
                  <a:schemeClr val="tx1"/>
                </a:solidFill>
                <a:cs typeface="CiscoSansTT" panose="020B0503020201020303" pitchFamily="34" charset="0"/>
              </a:rPr>
              <a:t>on-prem to cloud</a:t>
            </a:r>
            <a:endParaRPr lang="en-US">
              <a:solidFill>
                <a:schemeClr val="tx1"/>
              </a:solidFill>
              <a:cs typeface="CiscoSansTT" panose="020B0503020201020303" pitchFamily="34" charset="0"/>
            </a:endParaRPr>
          </a:p>
        </p:txBody>
      </p:sp>
      <p:sp>
        <p:nvSpPr>
          <p:cNvPr id="21" name="TextBox 20">
            <a:extLst>
              <a:ext uri="{FF2B5EF4-FFF2-40B4-BE49-F238E27FC236}">
                <a16:creationId xmlns:a16="http://schemas.microsoft.com/office/drawing/2014/main" id="{D842E87D-280F-8047-AB43-2BF773839FC6}"/>
              </a:ext>
            </a:extLst>
          </p:cNvPr>
          <p:cNvSpPr txBox="1"/>
          <p:nvPr/>
        </p:nvSpPr>
        <p:spPr>
          <a:xfrm>
            <a:off x="8190189" y="5188948"/>
            <a:ext cx="3061811" cy="68465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spcAft>
                <a:spcPts val="1200"/>
              </a:spcAft>
              <a:buClr>
                <a:schemeClr val="tx2"/>
              </a:buClr>
              <a:defRPr sz="1400">
                <a:solidFill>
                  <a:srgbClr val="FFFFFF"/>
                </a:solidFill>
                <a:latin typeface="CiscoSansTT Light"/>
                <a:ea typeface="+mn-ea"/>
                <a:cs typeface="Aria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500">
                <a:solidFill>
                  <a:schemeClr val="bg2"/>
                </a:solidFill>
                <a:latin typeface="+mn-lt"/>
              </a:rPr>
              <a:t>Webex Edge Video Mesh</a:t>
            </a:r>
          </a:p>
        </p:txBody>
      </p:sp>
      <p:sp>
        <p:nvSpPr>
          <p:cNvPr id="22" name="TextBox 21">
            <a:extLst>
              <a:ext uri="{FF2B5EF4-FFF2-40B4-BE49-F238E27FC236}">
                <a16:creationId xmlns:a16="http://schemas.microsoft.com/office/drawing/2014/main" id="{57AA7410-9A18-8D40-8C2A-276643CE15D4}"/>
              </a:ext>
            </a:extLst>
          </p:cNvPr>
          <p:cNvSpPr txBox="1"/>
          <p:nvPr/>
        </p:nvSpPr>
        <p:spPr>
          <a:xfrm>
            <a:off x="4531456" y="5188948"/>
            <a:ext cx="3061811" cy="68465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spcAft>
                <a:spcPts val="1200"/>
              </a:spcAft>
              <a:buClr>
                <a:schemeClr val="tx2"/>
              </a:buClr>
              <a:defRPr sz="1400">
                <a:solidFill>
                  <a:srgbClr val="FFFFFF"/>
                </a:solidFill>
                <a:latin typeface="CiscoSansTT Light"/>
                <a:ea typeface="+mn-ea"/>
                <a:cs typeface="Aria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500">
                <a:solidFill>
                  <a:schemeClr val="bg2"/>
                </a:solidFill>
                <a:latin typeface="+mn-lt"/>
              </a:rPr>
              <a:t>Webex Edge Connect</a:t>
            </a:r>
          </a:p>
        </p:txBody>
      </p:sp>
      <p:sp>
        <p:nvSpPr>
          <p:cNvPr id="23" name="TextBox 22">
            <a:extLst>
              <a:ext uri="{FF2B5EF4-FFF2-40B4-BE49-F238E27FC236}">
                <a16:creationId xmlns:a16="http://schemas.microsoft.com/office/drawing/2014/main" id="{9D680BE2-4397-3E4F-8742-22670FE33DCE}"/>
              </a:ext>
            </a:extLst>
          </p:cNvPr>
          <p:cNvSpPr txBox="1"/>
          <p:nvPr/>
        </p:nvSpPr>
        <p:spPr>
          <a:xfrm>
            <a:off x="937211" y="5188948"/>
            <a:ext cx="3061811" cy="68465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spcAft>
                <a:spcPts val="1200"/>
              </a:spcAft>
              <a:buClr>
                <a:schemeClr val="tx2"/>
              </a:buClr>
              <a:defRPr sz="1400">
                <a:solidFill>
                  <a:srgbClr val="FFFFFF"/>
                </a:solidFill>
                <a:latin typeface="CiscoSansTT Light"/>
                <a:ea typeface="+mn-ea"/>
                <a:cs typeface="Arial"/>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500">
                <a:solidFill>
                  <a:schemeClr val="bg2"/>
                </a:solidFill>
                <a:latin typeface="+mn-lt"/>
              </a:rPr>
              <a:t>Webex Edge Audio</a:t>
            </a:r>
          </a:p>
        </p:txBody>
      </p:sp>
      <p:grpSp>
        <p:nvGrpSpPr>
          <p:cNvPr id="24" name="Group 23">
            <a:extLst>
              <a:ext uri="{FF2B5EF4-FFF2-40B4-BE49-F238E27FC236}">
                <a16:creationId xmlns:a16="http://schemas.microsoft.com/office/drawing/2014/main" id="{DDD5E217-C4CB-D04F-9C67-6CBA450C7B98}"/>
              </a:ext>
            </a:extLst>
          </p:cNvPr>
          <p:cNvGrpSpPr>
            <a:grpSpLocks noChangeAspect="1"/>
          </p:cNvGrpSpPr>
          <p:nvPr/>
        </p:nvGrpSpPr>
        <p:grpSpPr>
          <a:xfrm>
            <a:off x="1004230" y="1568816"/>
            <a:ext cx="2594370" cy="1285148"/>
            <a:chOff x="836085" y="1496592"/>
            <a:chExt cx="538984" cy="266991"/>
          </a:xfrm>
        </p:grpSpPr>
        <p:sp>
          <p:nvSpPr>
            <p:cNvPr id="25" name="Freeform 751">
              <a:extLst>
                <a:ext uri="{FF2B5EF4-FFF2-40B4-BE49-F238E27FC236}">
                  <a16:creationId xmlns:a16="http://schemas.microsoft.com/office/drawing/2014/main" id="{537D6D32-75F3-D44A-8ADD-F5750D841579}"/>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52">
              <a:extLst>
                <a:ext uri="{FF2B5EF4-FFF2-40B4-BE49-F238E27FC236}">
                  <a16:creationId xmlns:a16="http://schemas.microsoft.com/office/drawing/2014/main" id="{88853AAF-3191-A840-A379-8AB3BACD7080}"/>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53">
              <a:extLst>
                <a:ext uri="{FF2B5EF4-FFF2-40B4-BE49-F238E27FC236}">
                  <a16:creationId xmlns:a16="http://schemas.microsoft.com/office/drawing/2014/main" id="{50EA0827-5076-C84D-8E63-A235EC87F66E}"/>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8" name="Picture 27">
            <a:extLst>
              <a:ext uri="{FF2B5EF4-FFF2-40B4-BE49-F238E27FC236}">
                <a16:creationId xmlns:a16="http://schemas.microsoft.com/office/drawing/2014/main" id="{3F62422D-1D19-8046-97A0-AB21392D1A5C}"/>
              </a:ext>
            </a:extLst>
          </p:cNvPr>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688503" y="1537448"/>
            <a:ext cx="1595572" cy="1595572"/>
          </a:xfrm>
          <a:prstGeom prst="rect">
            <a:avLst/>
          </a:prstGeom>
        </p:spPr>
      </p:pic>
      <p:grpSp>
        <p:nvGrpSpPr>
          <p:cNvPr id="63" name="Group 105">
            <a:extLst>
              <a:ext uri="{FF2B5EF4-FFF2-40B4-BE49-F238E27FC236}">
                <a16:creationId xmlns:a16="http://schemas.microsoft.com/office/drawing/2014/main" id="{D3A65BA3-6E38-8547-B706-1FC5695123F3}"/>
              </a:ext>
            </a:extLst>
          </p:cNvPr>
          <p:cNvGrpSpPr>
            <a:grpSpLocks noChangeAspect="1"/>
          </p:cNvGrpSpPr>
          <p:nvPr/>
        </p:nvGrpSpPr>
        <p:grpSpPr bwMode="auto">
          <a:xfrm>
            <a:off x="9055622" y="1326725"/>
            <a:ext cx="1578034" cy="1487719"/>
            <a:chOff x="1991" y="1544"/>
            <a:chExt cx="961" cy="906"/>
          </a:xfrm>
        </p:grpSpPr>
        <p:sp>
          <p:nvSpPr>
            <p:cNvPr id="64" name="Freeform 106">
              <a:extLst>
                <a:ext uri="{FF2B5EF4-FFF2-40B4-BE49-F238E27FC236}">
                  <a16:creationId xmlns:a16="http://schemas.microsoft.com/office/drawing/2014/main" id="{EF3EAA1E-7C90-2644-B77A-38F5AEB45D7E}"/>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65" name="Rectangle 107">
              <a:extLst>
                <a:ext uri="{FF2B5EF4-FFF2-40B4-BE49-F238E27FC236}">
                  <a16:creationId xmlns:a16="http://schemas.microsoft.com/office/drawing/2014/main" id="{59070BFD-742E-8F4E-AB0E-BF84CC59B5D1}"/>
                </a:ext>
              </a:extLst>
            </p:cNvPr>
            <p:cNvSpPr>
              <a:spLocks noChangeArrowheads="1"/>
            </p:cNvSpPr>
            <p:nvPr/>
          </p:nvSpPr>
          <p:spPr bwMode="auto">
            <a:xfrm>
              <a:off x="2099"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66" name="Rectangle 108">
              <a:extLst>
                <a:ext uri="{FF2B5EF4-FFF2-40B4-BE49-F238E27FC236}">
                  <a16:creationId xmlns:a16="http://schemas.microsoft.com/office/drawing/2014/main" id="{7E7ACDA2-22E8-2646-AD8A-B9ADE647A9F7}"/>
                </a:ext>
              </a:extLst>
            </p:cNvPr>
            <p:cNvSpPr>
              <a:spLocks noChangeArrowheads="1"/>
            </p:cNvSpPr>
            <p:nvPr/>
          </p:nvSpPr>
          <p:spPr bwMode="auto">
            <a:xfrm>
              <a:off x="2241"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67" name="Rectangle 109">
              <a:extLst>
                <a:ext uri="{FF2B5EF4-FFF2-40B4-BE49-F238E27FC236}">
                  <a16:creationId xmlns:a16="http://schemas.microsoft.com/office/drawing/2014/main" id="{C78AFEEC-595D-F347-B4F0-5EC340658326}"/>
                </a:ext>
              </a:extLst>
            </p:cNvPr>
            <p:cNvSpPr>
              <a:spLocks noChangeArrowheads="1"/>
            </p:cNvSpPr>
            <p:nvPr/>
          </p:nvSpPr>
          <p:spPr bwMode="auto">
            <a:xfrm>
              <a:off x="2383"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68" name="Rectangle 110">
              <a:extLst>
                <a:ext uri="{FF2B5EF4-FFF2-40B4-BE49-F238E27FC236}">
                  <a16:creationId xmlns:a16="http://schemas.microsoft.com/office/drawing/2014/main" id="{C16D0572-3DDF-8E48-9B35-EEF3278A44B6}"/>
                </a:ext>
              </a:extLst>
            </p:cNvPr>
            <p:cNvSpPr>
              <a:spLocks noChangeArrowheads="1"/>
            </p:cNvSpPr>
            <p:nvPr/>
          </p:nvSpPr>
          <p:spPr bwMode="auto">
            <a:xfrm>
              <a:off x="2099"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69" name="Rectangle 111">
              <a:extLst>
                <a:ext uri="{FF2B5EF4-FFF2-40B4-BE49-F238E27FC236}">
                  <a16:creationId xmlns:a16="http://schemas.microsoft.com/office/drawing/2014/main" id="{81DDADC7-B576-6B46-8A8D-E2A0B536A0B6}"/>
                </a:ext>
              </a:extLst>
            </p:cNvPr>
            <p:cNvSpPr>
              <a:spLocks noChangeArrowheads="1"/>
            </p:cNvSpPr>
            <p:nvPr/>
          </p:nvSpPr>
          <p:spPr bwMode="auto">
            <a:xfrm>
              <a:off x="2241"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0" name="Rectangle 112">
              <a:extLst>
                <a:ext uri="{FF2B5EF4-FFF2-40B4-BE49-F238E27FC236}">
                  <a16:creationId xmlns:a16="http://schemas.microsoft.com/office/drawing/2014/main" id="{E404A617-13AE-BB49-B513-4234A1AE4359}"/>
                </a:ext>
              </a:extLst>
            </p:cNvPr>
            <p:cNvSpPr>
              <a:spLocks noChangeArrowheads="1"/>
            </p:cNvSpPr>
            <p:nvPr/>
          </p:nvSpPr>
          <p:spPr bwMode="auto">
            <a:xfrm>
              <a:off x="2383"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1" name="Rectangle 113">
              <a:extLst>
                <a:ext uri="{FF2B5EF4-FFF2-40B4-BE49-F238E27FC236}">
                  <a16:creationId xmlns:a16="http://schemas.microsoft.com/office/drawing/2014/main" id="{AC2969A2-1096-2F45-B9D4-1204BDC674B4}"/>
                </a:ext>
              </a:extLst>
            </p:cNvPr>
            <p:cNvSpPr>
              <a:spLocks noChangeArrowheads="1"/>
            </p:cNvSpPr>
            <p:nvPr/>
          </p:nvSpPr>
          <p:spPr bwMode="auto">
            <a:xfrm>
              <a:off x="2099"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2" name="Rectangle 114">
              <a:extLst>
                <a:ext uri="{FF2B5EF4-FFF2-40B4-BE49-F238E27FC236}">
                  <a16:creationId xmlns:a16="http://schemas.microsoft.com/office/drawing/2014/main" id="{9961E98D-31D7-5E4E-A8FB-311AF62FEBC8}"/>
                </a:ext>
              </a:extLst>
            </p:cNvPr>
            <p:cNvSpPr>
              <a:spLocks noChangeArrowheads="1"/>
            </p:cNvSpPr>
            <p:nvPr/>
          </p:nvSpPr>
          <p:spPr bwMode="auto">
            <a:xfrm>
              <a:off x="2241"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3" name="Rectangle 115">
              <a:extLst>
                <a:ext uri="{FF2B5EF4-FFF2-40B4-BE49-F238E27FC236}">
                  <a16:creationId xmlns:a16="http://schemas.microsoft.com/office/drawing/2014/main" id="{42FB8B9E-10AE-D745-9F7E-20D5BF10A4F8}"/>
                </a:ext>
              </a:extLst>
            </p:cNvPr>
            <p:cNvSpPr>
              <a:spLocks noChangeArrowheads="1"/>
            </p:cNvSpPr>
            <p:nvPr/>
          </p:nvSpPr>
          <p:spPr bwMode="auto">
            <a:xfrm>
              <a:off x="2383"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4" name="Freeform 116">
              <a:extLst>
                <a:ext uri="{FF2B5EF4-FFF2-40B4-BE49-F238E27FC236}">
                  <a16:creationId xmlns:a16="http://schemas.microsoft.com/office/drawing/2014/main" id="{FC514E1F-A2B7-0E4D-9B4F-33529C1C71FF}"/>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5" name="Rectangle 117">
              <a:extLst>
                <a:ext uri="{FF2B5EF4-FFF2-40B4-BE49-F238E27FC236}">
                  <a16:creationId xmlns:a16="http://schemas.microsoft.com/office/drawing/2014/main" id="{921D05A1-0089-4B48-A3FC-4DB2E8F5E673}"/>
                </a:ext>
              </a:extLst>
            </p:cNvPr>
            <p:cNvSpPr>
              <a:spLocks noChangeArrowheads="1"/>
            </p:cNvSpPr>
            <p:nvPr/>
          </p:nvSpPr>
          <p:spPr bwMode="auto">
            <a:xfrm>
              <a:off x="2601"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6" name="Rectangle 118">
              <a:extLst>
                <a:ext uri="{FF2B5EF4-FFF2-40B4-BE49-F238E27FC236}">
                  <a16:creationId xmlns:a16="http://schemas.microsoft.com/office/drawing/2014/main" id="{36A788CC-CE97-E849-B470-981EF67DDE3E}"/>
                </a:ext>
              </a:extLst>
            </p:cNvPr>
            <p:cNvSpPr>
              <a:spLocks noChangeArrowheads="1"/>
            </p:cNvSpPr>
            <p:nvPr/>
          </p:nvSpPr>
          <p:spPr bwMode="auto">
            <a:xfrm>
              <a:off x="2709"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7" name="Rectangle 119">
              <a:extLst>
                <a:ext uri="{FF2B5EF4-FFF2-40B4-BE49-F238E27FC236}">
                  <a16:creationId xmlns:a16="http://schemas.microsoft.com/office/drawing/2014/main" id="{39CCCA6C-78D3-E146-BA35-528CB760350B}"/>
                </a:ext>
              </a:extLst>
            </p:cNvPr>
            <p:cNvSpPr>
              <a:spLocks noChangeArrowheads="1"/>
            </p:cNvSpPr>
            <p:nvPr/>
          </p:nvSpPr>
          <p:spPr bwMode="auto">
            <a:xfrm>
              <a:off x="2810"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8" name="Rectangle 120">
              <a:extLst>
                <a:ext uri="{FF2B5EF4-FFF2-40B4-BE49-F238E27FC236}">
                  <a16:creationId xmlns:a16="http://schemas.microsoft.com/office/drawing/2014/main" id="{0CE81A1E-9860-B04E-B425-733765D1BE61}"/>
                </a:ext>
              </a:extLst>
            </p:cNvPr>
            <p:cNvSpPr>
              <a:spLocks noChangeArrowheads="1"/>
            </p:cNvSpPr>
            <p:nvPr/>
          </p:nvSpPr>
          <p:spPr bwMode="auto">
            <a:xfrm>
              <a:off x="2601"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79" name="Rectangle 121">
              <a:extLst>
                <a:ext uri="{FF2B5EF4-FFF2-40B4-BE49-F238E27FC236}">
                  <a16:creationId xmlns:a16="http://schemas.microsoft.com/office/drawing/2014/main" id="{F649DC7D-8F3B-E145-B25B-552DA96BC872}"/>
                </a:ext>
              </a:extLst>
            </p:cNvPr>
            <p:cNvSpPr>
              <a:spLocks noChangeArrowheads="1"/>
            </p:cNvSpPr>
            <p:nvPr/>
          </p:nvSpPr>
          <p:spPr bwMode="auto">
            <a:xfrm>
              <a:off x="2709"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80" name="Rectangle 122">
              <a:extLst>
                <a:ext uri="{FF2B5EF4-FFF2-40B4-BE49-F238E27FC236}">
                  <a16:creationId xmlns:a16="http://schemas.microsoft.com/office/drawing/2014/main" id="{1E92D70E-A392-5748-A947-FA80408AF838}"/>
                </a:ext>
              </a:extLst>
            </p:cNvPr>
            <p:cNvSpPr>
              <a:spLocks noChangeArrowheads="1"/>
            </p:cNvSpPr>
            <p:nvPr/>
          </p:nvSpPr>
          <p:spPr bwMode="auto">
            <a:xfrm>
              <a:off x="2810"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81" name="Rectangle 123">
              <a:extLst>
                <a:ext uri="{FF2B5EF4-FFF2-40B4-BE49-F238E27FC236}">
                  <a16:creationId xmlns:a16="http://schemas.microsoft.com/office/drawing/2014/main" id="{168DBA2B-339A-1440-A321-9ACB560508B4}"/>
                </a:ext>
              </a:extLst>
            </p:cNvPr>
            <p:cNvSpPr>
              <a:spLocks noChangeArrowheads="1"/>
            </p:cNvSpPr>
            <p:nvPr/>
          </p:nvSpPr>
          <p:spPr bwMode="auto">
            <a:xfrm>
              <a:off x="2601"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85" name="Rectangle 124">
              <a:extLst>
                <a:ext uri="{FF2B5EF4-FFF2-40B4-BE49-F238E27FC236}">
                  <a16:creationId xmlns:a16="http://schemas.microsoft.com/office/drawing/2014/main" id="{E58B7EAC-6C59-E047-B95A-2DDB0F290B8B}"/>
                </a:ext>
              </a:extLst>
            </p:cNvPr>
            <p:cNvSpPr>
              <a:spLocks noChangeArrowheads="1"/>
            </p:cNvSpPr>
            <p:nvPr/>
          </p:nvSpPr>
          <p:spPr bwMode="auto">
            <a:xfrm>
              <a:off x="2709"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sp>
          <p:nvSpPr>
            <p:cNvPr id="86" name="Rectangle 125">
              <a:extLst>
                <a:ext uri="{FF2B5EF4-FFF2-40B4-BE49-F238E27FC236}">
                  <a16:creationId xmlns:a16="http://schemas.microsoft.com/office/drawing/2014/main" id="{7F265726-B56F-344E-9826-A9ABC3C2CB21}"/>
                </a:ext>
              </a:extLst>
            </p:cNvPr>
            <p:cNvSpPr>
              <a:spLocks noChangeArrowheads="1"/>
            </p:cNvSpPr>
            <p:nvPr/>
          </p:nvSpPr>
          <p:spPr bwMode="auto">
            <a:xfrm>
              <a:off x="2810"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1600">
                <a:latin typeface="+mn-lt"/>
                <a:ea typeface="ＭＳ Ｐゴシック" charset="0"/>
                <a:cs typeface="ＭＳ Ｐゴシック" charset="0"/>
              </a:endParaRPr>
            </a:p>
          </p:txBody>
        </p:sp>
      </p:grpSp>
      <p:sp>
        <p:nvSpPr>
          <p:cNvPr id="3" name="Rectangle 2">
            <a:extLst>
              <a:ext uri="{FF2B5EF4-FFF2-40B4-BE49-F238E27FC236}">
                <a16:creationId xmlns:a16="http://schemas.microsoft.com/office/drawing/2014/main" id="{4D912823-A96A-8345-81D7-6D283EE999EA}"/>
              </a:ext>
            </a:extLst>
          </p:cNvPr>
          <p:cNvSpPr/>
          <p:nvPr/>
        </p:nvSpPr>
        <p:spPr>
          <a:xfrm>
            <a:off x="0" y="3161433"/>
            <a:ext cx="12192000" cy="11093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6444E0B8-85E2-6C49-BF76-7E95BF7918BB}"/>
              </a:ext>
            </a:extLst>
          </p:cNvPr>
          <p:cNvSpPr/>
          <p:nvPr/>
        </p:nvSpPr>
        <p:spPr>
          <a:xfrm>
            <a:off x="7901663" y="2090601"/>
            <a:ext cx="697405" cy="530946"/>
          </a:xfrm>
          <a:prstGeom prst="rightArrow">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4B36285C-6E9E-8C46-910C-DDE7312FED84}"/>
              </a:ext>
            </a:extLst>
          </p:cNvPr>
          <p:cNvSpPr/>
          <p:nvPr/>
        </p:nvSpPr>
        <p:spPr>
          <a:xfrm rot="10800000">
            <a:off x="3770517" y="2090601"/>
            <a:ext cx="697405" cy="530946"/>
          </a:xfrm>
          <a:prstGeom prst="rightArrow">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0994286-071B-0D4C-8B4F-5AE4F0BDD13F}"/>
              </a:ext>
            </a:extLst>
          </p:cNvPr>
          <p:cNvSpPr txBox="1"/>
          <p:nvPr/>
        </p:nvSpPr>
        <p:spPr>
          <a:xfrm>
            <a:off x="395105" y="3450685"/>
            <a:ext cx="2390265" cy="492443"/>
          </a:xfrm>
          <a:prstGeom prst="rect">
            <a:avLst/>
          </a:prstGeom>
          <a:noFill/>
        </p:spPr>
        <p:txBody>
          <a:bodyPr wrap="square" rtlCol="0" anchor="t">
            <a:spAutoFit/>
          </a:bodyPr>
          <a:lstStyle/>
          <a:p>
            <a:pPr algn="ctr"/>
            <a:r>
              <a:rPr lang="en-US" sz="1300" b="1">
                <a:latin typeface="+mn-lt"/>
              </a:rPr>
              <a:t>Seamlessly connect UCM, PBXs, and on-prem devices</a:t>
            </a:r>
          </a:p>
        </p:txBody>
      </p:sp>
      <p:sp>
        <p:nvSpPr>
          <p:cNvPr id="41" name="TextBox 40">
            <a:extLst>
              <a:ext uri="{FF2B5EF4-FFF2-40B4-BE49-F238E27FC236}">
                <a16:creationId xmlns:a16="http://schemas.microsoft.com/office/drawing/2014/main" id="{58FDE5C1-D653-A643-A49E-4000FE0F0DD3}"/>
              </a:ext>
            </a:extLst>
          </p:cNvPr>
          <p:cNvSpPr txBox="1"/>
          <p:nvPr/>
        </p:nvSpPr>
        <p:spPr>
          <a:xfrm>
            <a:off x="6213278" y="3450685"/>
            <a:ext cx="2371321" cy="492443"/>
          </a:xfrm>
          <a:prstGeom prst="rect">
            <a:avLst/>
          </a:prstGeom>
          <a:noFill/>
        </p:spPr>
        <p:txBody>
          <a:bodyPr wrap="square" rtlCol="0" anchor="t">
            <a:spAutoFit/>
          </a:bodyPr>
          <a:lstStyle/>
          <a:p>
            <a:pPr algn="ctr"/>
            <a:r>
              <a:rPr lang="en-US" sz="1300" b="1">
                <a:latin typeface="+mn-lt"/>
                <a:ea typeface="CiscoSans" charset="0"/>
                <a:cs typeface="CiscoSans" charset="0"/>
              </a:rPr>
              <a:t>On-premises video quality with cloud</a:t>
            </a:r>
            <a:r>
              <a:rPr lang="en-US" sz="1300" b="1">
                <a:ea typeface="CiscoSans" charset="0"/>
                <a:cs typeface="CiscoSans" charset="0"/>
              </a:rPr>
              <a:t> </a:t>
            </a:r>
            <a:r>
              <a:rPr lang="en-US" sz="1300" b="1">
                <a:latin typeface="+mn-lt"/>
                <a:ea typeface="CiscoSans" charset="0"/>
                <a:cs typeface="CiscoSans" charset="0"/>
              </a:rPr>
              <a:t>simplicity &amp; scale</a:t>
            </a:r>
          </a:p>
        </p:txBody>
      </p:sp>
      <p:sp>
        <p:nvSpPr>
          <p:cNvPr id="42" name="TextBox 41">
            <a:extLst>
              <a:ext uri="{FF2B5EF4-FFF2-40B4-BE49-F238E27FC236}">
                <a16:creationId xmlns:a16="http://schemas.microsoft.com/office/drawing/2014/main" id="{78794513-D27D-ED4B-BAAF-D24F86A71E4D}"/>
              </a:ext>
            </a:extLst>
          </p:cNvPr>
          <p:cNvSpPr txBox="1"/>
          <p:nvPr/>
        </p:nvSpPr>
        <p:spPr>
          <a:xfrm>
            <a:off x="3443435" y="3450685"/>
            <a:ext cx="2149435" cy="492443"/>
          </a:xfrm>
          <a:prstGeom prst="rect">
            <a:avLst/>
          </a:prstGeom>
          <a:noFill/>
        </p:spPr>
        <p:txBody>
          <a:bodyPr wrap="square" rtlCol="0" anchor="t">
            <a:spAutoFit/>
          </a:bodyPr>
          <a:lstStyle/>
          <a:p>
            <a:pPr algn="ctr"/>
            <a:r>
              <a:rPr lang="en-US" sz="1300" b="1">
                <a:latin typeface="+mn-lt"/>
                <a:ea typeface="CiscoSans" charset="0"/>
                <a:cs typeface="CiscoSans" charset="0"/>
              </a:rPr>
              <a:t>End-to-end Webex global backbone experience</a:t>
            </a:r>
          </a:p>
        </p:txBody>
      </p:sp>
      <p:sp>
        <p:nvSpPr>
          <p:cNvPr id="46" name="TextBox 45">
            <a:extLst>
              <a:ext uri="{FF2B5EF4-FFF2-40B4-BE49-F238E27FC236}">
                <a16:creationId xmlns:a16="http://schemas.microsoft.com/office/drawing/2014/main" id="{67531C65-5239-FE43-A2F2-9CFEA61B41FA}"/>
              </a:ext>
            </a:extLst>
          </p:cNvPr>
          <p:cNvSpPr txBox="1"/>
          <p:nvPr/>
        </p:nvSpPr>
        <p:spPr>
          <a:xfrm>
            <a:off x="9233660" y="3450685"/>
            <a:ext cx="2514947" cy="523220"/>
          </a:xfrm>
          <a:prstGeom prst="rect">
            <a:avLst/>
          </a:prstGeom>
          <a:noFill/>
        </p:spPr>
        <p:txBody>
          <a:bodyPr wrap="square" rtlCol="0" anchor="t">
            <a:spAutoFit/>
          </a:bodyPr>
          <a:lstStyle/>
          <a:p>
            <a:pPr algn="ctr"/>
            <a:r>
              <a:rPr lang="en-US" sz="1400" b="1">
                <a:latin typeface="+mn-lt"/>
                <a:ea typeface="CiscoSans" charset="0"/>
                <a:cs typeface="CiscoSans" charset="0"/>
              </a:rPr>
              <a:t>Amazing and</a:t>
            </a:r>
            <a:r>
              <a:rPr lang="en-US" sz="1400" b="1">
                <a:ea typeface="CiscoSans" charset="0"/>
                <a:cs typeface="CiscoSans" charset="0"/>
              </a:rPr>
              <a:t> </a:t>
            </a:r>
            <a:r>
              <a:rPr lang="en-US" sz="1400" b="1">
                <a:latin typeface="+mn-lt"/>
                <a:ea typeface="CiscoSans" charset="0"/>
                <a:cs typeface="CiscoSans" charset="0"/>
              </a:rPr>
              <a:t>Cost effective</a:t>
            </a:r>
            <a:r>
              <a:rPr lang="en-US" sz="1400" b="1">
                <a:ea typeface="CiscoSans" charset="0"/>
                <a:cs typeface="CiscoSans" charset="0"/>
              </a:rPr>
              <a:t> </a:t>
            </a:r>
          </a:p>
          <a:p>
            <a:pPr algn="ctr"/>
            <a:r>
              <a:rPr lang="en-US" sz="1400" b="1">
                <a:latin typeface="+mn-lt"/>
                <a:ea typeface="CiscoSans" charset="0"/>
                <a:cs typeface="CiscoSans" charset="0"/>
              </a:rPr>
              <a:t>meetings every time</a:t>
            </a:r>
          </a:p>
        </p:txBody>
      </p:sp>
      <p:sp>
        <p:nvSpPr>
          <p:cNvPr id="43" name="Plus 42">
            <a:extLst>
              <a:ext uri="{FF2B5EF4-FFF2-40B4-BE49-F238E27FC236}">
                <a16:creationId xmlns:a16="http://schemas.microsoft.com/office/drawing/2014/main" id="{5EB4CFE6-C183-4443-9B8A-9B425AA8DB56}"/>
              </a:ext>
            </a:extLst>
          </p:cNvPr>
          <p:cNvSpPr>
            <a:spLocks noChangeAspect="1"/>
          </p:cNvSpPr>
          <p:nvPr/>
        </p:nvSpPr>
        <p:spPr>
          <a:xfrm>
            <a:off x="2933009" y="3554951"/>
            <a:ext cx="365534" cy="342458"/>
          </a:xfrm>
          <a:prstGeom prst="mathPlus">
            <a:avLst>
              <a:gd name="adj1" fmla="val 8925"/>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endParaRPr>
          </a:p>
        </p:txBody>
      </p:sp>
      <p:sp>
        <p:nvSpPr>
          <p:cNvPr id="45" name="Equal 44">
            <a:extLst>
              <a:ext uri="{FF2B5EF4-FFF2-40B4-BE49-F238E27FC236}">
                <a16:creationId xmlns:a16="http://schemas.microsoft.com/office/drawing/2014/main" id="{0A51D224-50F0-D048-B8AB-30E8F5785F66}"/>
              </a:ext>
            </a:extLst>
          </p:cNvPr>
          <p:cNvSpPr>
            <a:spLocks noChangeAspect="1"/>
          </p:cNvSpPr>
          <p:nvPr/>
        </p:nvSpPr>
        <p:spPr>
          <a:xfrm>
            <a:off x="8724220" y="3330677"/>
            <a:ext cx="365534" cy="710814"/>
          </a:xfrm>
          <a:prstGeom prst="mathEqual">
            <a:avLst>
              <a:gd name="adj1" fmla="val 6719"/>
              <a:gd name="adj2" fmla="val 11760"/>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endParaRPr>
          </a:p>
        </p:txBody>
      </p:sp>
      <p:sp>
        <p:nvSpPr>
          <p:cNvPr id="47" name="Plus 46">
            <a:extLst>
              <a:ext uri="{FF2B5EF4-FFF2-40B4-BE49-F238E27FC236}">
                <a16:creationId xmlns:a16="http://schemas.microsoft.com/office/drawing/2014/main" id="{2E29EF99-084F-C34D-B635-8AEC768F7866}"/>
              </a:ext>
            </a:extLst>
          </p:cNvPr>
          <p:cNvSpPr>
            <a:spLocks noChangeAspect="1"/>
          </p:cNvSpPr>
          <p:nvPr/>
        </p:nvSpPr>
        <p:spPr>
          <a:xfrm>
            <a:off x="5704144" y="3561841"/>
            <a:ext cx="365534" cy="342458"/>
          </a:xfrm>
          <a:prstGeom prst="mathPlus">
            <a:avLst>
              <a:gd name="adj1" fmla="val 8925"/>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solidFill>
            </a:endParaRPr>
          </a:p>
        </p:txBody>
      </p:sp>
      <p:sp>
        <p:nvSpPr>
          <p:cNvPr id="51" name="Title 52">
            <a:extLst>
              <a:ext uri="{FF2B5EF4-FFF2-40B4-BE49-F238E27FC236}">
                <a16:creationId xmlns:a16="http://schemas.microsoft.com/office/drawing/2014/main" id="{03AD5951-7DD9-6740-80AF-0B95CCFBB298}"/>
              </a:ext>
            </a:extLst>
          </p:cNvPr>
          <p:cNvSpPr>
            <a:spLocks noGrp="1"/>
          </p:cNvSpPr>
          <p:nvPr>
            <p:ph type="title"/>
          </p:nvPr>
        </p:nvSpPr>
        <p:spPr>
          <a:xfrm>
            <a:off x="583688" y="455085"/>
            <a:ext cx="11127317" cy="975783"/>
          </a:xfrm>
        </p:spPr>
        <p:txBody>
          <a:bodyPr/>
          <a:lstStyle/>
          <a:p>
            <a:r>
              <a:rPr lang="en-US"/>
              <a:t>Webex Edge for Meetings</a:t>
            </a:r>
            <a:endParaRPr lang="en-LT"/>
          </a:p>
        </p:txBody>
      </p:sp>
    </p:spTree>
    <p:extLst>
      <p:ext uri="{BB962C8B-B14F-4D97-AF65-F5344CB8AC3E}">
        <p14:creationId xmlns:p14="http://schemas.microsoft.com/office/powerpoint/2010/main" val="38631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5EE1-EB94-C34D-8094-8B89BC17DA48}"/>
              </a:ext>
            </a:extLst>
          </p:cNvPr>
          <p:cNvSpPr>
            <a:spLocks noGrp="1"/>
          </p:cNvSpPr>
          <p:nvPr>
            <p:ph type="title"/>
          </p:nvPr>
        </p:nvSpPr>
        <p:spPr/>
        <p:txBody>
          <a:bodyPr/>
          <a:lstStyle/>
          <a:p>
            <a:r>
              <a:rPr lang="en-US"/>
              <a:t>Cisco Webex Hybrid Solutions</a:t>
            </a:r>
            <a:br>
              <a:rPr lang="en-US"/>
            </a:br>
            <a:r>
              <a:rPr lang="en-US" sz="3000">
                <a:solidFill>
                  <a:schemeClr val="tx1"/>
                </a:solidFill>
              </a:rPr>
              <a:t>Cloud first, but not cloud only</a:t>
            </a:r>
          </a:p>
        </p:txBody>
      </p:sp>
      <p:graphicFrame>
        <p:nvGraphicFramePr>
          <p:cNvPr id="4" name="Diagram 3">
            <a:extLst>
              <a:ext uri="{FF2B5EF4-FFF2-40B4-BE49-F238E27FC236}">
                <a16:creationId xmlns:a16="http://schemas.microsoft.com/office/drawing/2014/main" id="{B27F1E0D-E68A-D649-8DFF-4E14AA4FFD91}"/>
              </a:ext>
            </a:extLst>
          </p:cNvPr>
          <p:cNvGraphicFramePr/>
          <p:nvPr/>
        </p:nvGraphicFramePr>
        <p:xfrm>
          <a:off x="678576" y="10775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BAC88D71-D53B-6048-9011-8E606AFCA3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04723" y="1953205"/>
            <a:ext cx="3688080" cy="3688080"/>
          </a:xfrm>
          <a:prstGeom prst="ellipse">
            <a:avLst/>
          </a:prstGeom>
          <a:ln>
            <a:solidFill>
              <a:schemeClr val="tx1">
                <a:lumMod val="95000"/>
              </a:schemeClr>
            </a:solidFill>
          </a:ln>
        </p:spPr>
      </p:pic>
      <p:sp>
        <p:nvSpPr>
          <p:cNvPr id="14" name="TextBox 13">
            <a:extLst>
              <a:ext uri="{FF2B5EF4-FFF2-40B4-BE49-F238E27FC236}">
                <a16:creationId xmlns:a16="http://schemas.microsoft.com/office/drawing/2014/main" id="{6CD094E8-159B-6A46-AF3A-70915908BB5C}"/>
              </a:ext>
            </a:extLst>
          </p:cNvPr>
          <p:cNvSpPr txBox="1"/>
          <p:nvPr/>
        </p:nvSpPr>
        <p:spPr>
          <a:xfrm>
            <a:off x="8443119" y="1989844"/>
            <a:ext cx="2621280" cy="400110"/>
          </a:xfrm>
          <a:prstGeom prst="rect">
            <a:avLst/>
          </a:prstGeom>
          <a:noFill/>
        </p:spPr>
        <p:txBody>
          <a:bodyPr wrap="square" rtlCol="0">
            <a:spAutoFit/>
          </a:bodyPr>
          <a:lstStyle/>
          <a:p>
            <a:pPr algn="ctr"/>
            <a:r>
              <a:rPr lang="en-US" sz="2000"/>
              <a:t>Webex Edge</a:t>
            </a:r>
          </a:p>
        </p:txBody>
      </p:sp>
      <p:sp>
        <p:nvSpPr>
          <p:cNvPr id="15" name="TextBox 14">
            <a:extLst>
              <a:ext uri="{FF2B5EF4-FFF2-40B4-BE49-F238E27FC236}">
                <a16:creationId xmlns:a16="http://schemas.microsoft.com/office/drawing/2014/main" id="{B0B2026F-4F34-8743-B451-195F87D43B54}"/>
              </a:ext>
            </a:extLst>
          </p:cNvPr>
          <p:cNvSpPr txBox="1"/>
          <p:nvPr/>
        </p:nvSpPr>
        <p:spPr>
          <a:xfrm>
            <a:off x="8181791" y="4752273"/>
            <a:ext cx="3143936" cy="400110"/>
          </a:xfrm>
          <a:prstGeom prst="rect">
            <a:avLst/>
          </a:prstGeom>
          <a:noFill/>
        </p:spPr>
        <p:txBody>
          <a:bodyPr wrap="square" rtlCol="0">
            <a:spAutoFit/>
          </a:bodyPr>
          <a:lstStyle/>
          <a:p>
            <a:pPr algn="ctr"/>
            <a:r>
              <a:rPr lang="en-US" sz="2000"/>
              <a:t>Webex Hybrid Services</a:t>
            </a:r>
          </a:p>
        </p:txBody>
      </p:sp>
      <p:sp>
        <p:nvSpPr>
          <p:cNvPr id="16" name="TextBox 15">
            <a:extLst>
              <a:ext uri="{FF2B5EF4-FFF2-40B4-BE49-F238E27FC236}">
                <a16:creationId xmlns:a16="http://schemas.microsoft.com/office/drawing/2014/main" id="{1ECA9432-AC4E-2644-B950-DCB3341EBBD6}"/>
              </a:ext>
            </a:extLst>
          </p:cNvPr>
          <p:cNvSpPr txBox="1"/>
          <p:nvPr/>
        </p:nvSpPr>
        <p:spPr>
          <a:xfrm>
            <a:off x="8443119" y="3323084"/>
            <a:ext cx="2621280" cy="400110"/>
          </a:xfrm>
          <a:prstGeom prst="rect">
            <a:avLst/>
          </a:prstGeom>
          <a:noFill/>
        </p:spPr>
        <p:txBody>
          <a:bodyPr wrap="square" rtlCol="0">
            <a:spAutoFit/>
          </a:bodyPr>
          <a:lstStyle/>
          <a:p>
            <a:pPr algn="ctr"/>
            <a:r>
              <a:rPr lang="en-US" sz="2000"/>
              <a:t>Webex Control Hub</a:t>
            </a:r>
          </a:p>
        </p:txBody>
      </p:sp>
      <p:sp>
        <p:nvSpPr>
          <p:cNvPr id="10" name="TextBox 9">
            <a:extLst>
              <a:ext uri="{FF2B5EF4-FFF2-40B4-BE49-F238E27FC236}">
                <a16:creationId xmlns:a16="http://schemas.microsoft.com/office/drawing/2014/main" id="{17FB37E2-2886-8647-9805-BEE469B6D22E}"/>
              </a:ext>
            </a:extLst>
          </p:cNvPr>
          <p:cNvSpPr txBox="1"/>
          <p:nvPr/>
        </p:nvSpPr>
        <p:spPr>
          <a:xfrm>
            <a:off x="8337935" y="5126180"/>
            <a:ext cx="2831648" cy="420756"/>
          </a:xfrm>
          <a:prstGeom prst="rect">
            <a:avLst/>
          </a:prstGeom>
          <a:noFill/>
        </p:spPr>
        <p:txBody>
          <a:bodyPr wrap="square" rtlCol="0">
            <a:spAutoFit/>
          </a:bodyPr>
          <a:lstStyle/>
          <a:p>
            <a:pPr algn="ctr"/>
            <a:r>
              <a:rPr lang="en-US" sz="1067">
                <a:solidFill>
                  <a:schemeClr val="tx2"/>
                </a:solidFill>
              </a:rPr>
              <a:t>Integrate your existing infrastructure </a:t>
            </a:r>
          </a:p>
          <a:p>
            <a:pPr algn="ctr"/>
            <a:r>
              <a:rPr lang="en-US" sz="1067">
                <a:solidFill>
                  <a:schemeClr val="tx2"/>
                </a:solidFill>
              </a:rPr>
              <a:t>with the Cisco Webex cloud</a:t>
            </a:r>
          </a:p>
        </p:txBody>
      </p:sp>
      <p:sp>
        <p:nvSpPr>
          <p:cNvPr id="11" name="TextBox 10">
            <a:extLst>
              <a:ext uri="{FF2B5EF4-FFF2-40B4-BE49-F238E27FC236}">
                <a16:creationId xmlns:a16="http://schemas.microsoft.com/office/drawing/2014/main" id="{D5EB2A5A-1DDA-7C44-91DD-4E07B1E0A856}"/>
              </a:ext>
            </a:extLst>
          </p:cNvPr>
          <p:cNvSpPr txBox="1"/>
          <p:nvPr/>
        </p:nvSpPr>
        <p:spPr>
          <a:xfrm>
            <a:off x="8408467" y="2351627"/>
            <a:ext cx="2690584" cy="420756"/>
          </a:xfrm>
          <a:prstGeom prst="rect">
            <a:avLst/>
          </a:prstGeom>
          <a:noFill/>
        </p:spPr>
        <p:txBody>
          <a:bodyPr wrap="square" rtlCol="0">
            <a:spAutoFit/>
          </a:bodyPr>
          <a:lstStyle/>
          <a:p>
            <a:pPr algn="ctr"/>
            <a:r>
              <a:rPr lang="en-US" sz="1067">
                <a:solidFill>
                  <a:schemeClr val="tx2"/>
                </a:solidFill>
              </a:rPr>
              <a:t>Reshapes and e-architects the edge to maximize the power of Webex cloud</a:t>
            </a:r>
          </a:p>
        </p:txBody>
      </p:sp>
      <p:grpSp>
        <p:nvGrpSpPr>
          <p:cNvPr id="18" name="Group 17">
            <a:extLst>
              <a:ext uri="{FF2B5EF4-FFF2-40B4-BE49-F238E27FC236}">
                <a16:creationId xmlns:a16="http://schemas.microsoft.com/office/drawing/2014/main" id="{1DD614BF-70C4-8741-A67E-E8FFED38C524}"/>
              </a:ext>
            </a:extLst>
          </p:cNvPr>
          <p:cNvGrpSpPr>
            <a:grpSpLocks noChangeAspect="1"/>
          </p:cNvGrpSpPr>
          <p:nvPr/>
        </p:nvGrpSpPr>
        <p:grpSpPr>
          <a:xfrm>
            <a:off x="1916814" y="2416008"/>
            <a:ext cx="2564780" cy="1414517"/>
            <a:chOff x="3463678" y="1130657"/>
            <a:chExt cx="2045037" cy="1121400"/>
          </a:xfrm>
        </p:grpSpPr>
        <p:sp>
          <p:nvSpPr>
            <p:cNvPr id="20" name="Graphic 9">
              <a:extLst>
                <a:ext uri="{FF2B5EF4-FFF2-40B4-BE49-F238E27FC236}">
                  <a16:creationId xmlns:a16="http://schemas.microsoft.com/office/drawing/2014/main" id="{5C28CA7E-12D1-4C47-93A7-40231970C455}"/>
                </a:ext>
              </a:extLst>
            </p:cNvPr>
            <p:cNvSpPr/>
            <p:nvPr/>
          </p:nvSpPr>
          <p:spPr>
            <a:xfrm>
              <a:off x="3463678" y="1130657"/>
              <a:ext cx="2045037" cy="1121400"/>
            </a:xfrm>
            <a:custGeom>
              <a:avLst/>
              <a:gdLst>
                <a:gd name="connsiteX0" fmla="*/ 6826568 w 7362825"/>
                <a:gd name="connsiteY0" fmla="*/ 1847945 h 3257550"/>
                <a:gd name="connsiteX1" fmla="*/ 6882003 w 7362825"/>
                <a:gd name="connsiteY1" fmla="*/ 1583913 h 3257550"/>
                <a:gd name="connsiteX2" fmla="*/ 6882003 w 7362825"/>
                <a:gd name="connsiteY2" fmla="*/ 1583913 h 3257550"/>
                <a:gd name="connsiteX3" fmla="*/ 6220016 w 7362825"/>
                <a:gd name="connsiteY3" fmla="*/ 921925 h 3257550"/>
                <a:gd name="connsiteX4" fmla="*/ 6131910 w 7362825"/>
                <a:gd name="connsiteY4" fmla="*/ 921925 h 3257550"/>
                <a:gd name="connsiteX5" fmla="*/ 6185440 w 7362825"/>
                <a:gd name="connsiteY5" fmla="*/ 661988 h 3257550"/>
                <a:gd name="connsiteX6" fmla="*/ 6185440 w 7362825"/>
                <a:gd name="connsiteY6" fmla="*/ 661988 h 3257550"/>
                <a:gd name="connsiteX7" fmla="*/ 5523453 w 7362825"/>
                <a:gd name="connsiteY7" fmla="*/ 0 h 3257550"/>
                <a:gd name="connsiteX8" fmla="*/ 4356640 w 7362825"/>
                <a:gd name="connsiteY8" fmla="*/ 0 h 3257550"/>
                <a:gd name="connsiteX9" fmla="*/ 3694652 w 7362825"/>
                <a:gd name="connsiteY9" fmla="*/ 661988 h 3257550"/>
                <a:gd name="connsiteX10" fmla="*/ 3694652 w 7362825"/>
                <a:gd name="connsiteY10" fmla="*/ 661988 h 3257550"/>
                <a:gd name="connsiteX11" fmla="*/ 3748183 w 7362825"/>
                <a:gd name="connsiteY11" fmla="*/ 921925 h 3257550"/>
                <a:gd name="connsiteX12" fmla="*/ 2269998 w 7362825"/>
                <a:gd name="connsiteY12" fmla="*/ 921925 h 3257550"/>
                <a:gd name="connsiteX13" fmla="*/ 1608010 w 7362825"/>
                <a:gd name="connsiteY13" fmla="*/ 1583913 h 3257550"/>
                <a:gd name="connsiteX14" fmla="*/ 1608010 w 7362825"/>
                <a:gd name="connsiteY14" fmla="*/ 1583913 h 3257550"/>
                <a:gd name="connsiteX15" fmla="*/ 1658588 w 7362825"/>
                <a:gd name="connsiteY15" fmla="*/ 1836801 h 3257550"/>
                <a:gd name="connsiteX16" fmla="*/ 661988 w 7362825"/>
                <a:gd name="connsiteY16" fmla="*/ 1836801 h 3257550"/>
                <a:gd name="connsiteX17" fmla="*/ 0 w 7362825"/>
                <a:gd name="connsiteY17" fmla="*/ 2498789 h 3257550"/>
                <a:gd name="connsiteX18" fmla="*/ 0 w 7362825"/>
                <a:gd name="connsiteY18" fmla="*/ 2598801 h 3257550"/>
                <a:gd name="connsiteX19" fmla="*/ 661988 w 7362825"/>
                <a:gd name="connsiteY19" fmla="*/ 3260789 h 3257550"/>
                <a:gd name="connsiteX20" fmla="*/ 6707029 w 7362825"/>
                <a:gd name="connsiteY20" fmla="*/ 3260789 h 3257550"/>
                <a:gd name="connsiteX21" fmla="*/ 7369017 w 7362825"/>
                <a:gd name="connsiteY21" fmla="*/ 2598801 h 3257550"/>
                <a:gd name="connsiteX22" fmla="*/ 7369017 w 7362825"/>
                <a:gd name="connsiteY22" fmla="*/ 2498789 h 3257550"/>
                <a:gd name="connsiteX23" fmla="*/ 6826568 w 7362825"/>
                <a:gd name="connsiteY23" fmla="*/ 1847945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2825" h="3257550">
                  <a:moveTo>
                    <a:pt x="6826568" y="1847945"/>
                  </a:moveTo>
                  <a:cubicBezTo>
                    <a:pt x="6863149" y="1764728"/>
                    <a:pt x="6882027" y="1674815"/>
                    <a:pt x="6882003" y="1583913"/>
                  </a:cubicBezTo>
                  <a:lnTo>
                    <a:pt x="6882003" y="1583913"/>
                  </a:lnTo>
                  <a:cubicBezTo>
                    <a:pt x="6880905" y="1218763"/>
                    <a:pt x="6585166" y="923023"/>
                    <a:pt x="6220016" y="921925"/>
                  </a:cubicBezTo>
                  <a:lnTo>
                    <a:pt x="6131910" y="921925"/>
                  </a:lnTo>
                  <a:cubicBezTo>
                    <a:pt x="6167277" y="839831"/>
                    <a:pt x="6185493" y="751376"/>
                    <a:pt x="6185440" y="661988"/>
                  </a:cubicBezTo>
                  <a:lnTo>
                    <a:pt x="6185440" y="661988"/>
                  </a:lnTo>
                  <a:cubicBezTo>
                    <a:pt x="6184394" y="296816"/>
                    <a:pt x="5888624" y="1046"/>
                    <a:pt x="5523453" y="0"/>
                  </a:cubicBezTo>
                  <a:lnTo>
                    <a:pt x="4356640" y="0"/>
                  </a:lnTo>
                  <a:cubicBezTo>
                    <a:pt x="3991469" y="1046"/>
                    <a:pt x="3695699" y="296816"/>
                    <a:pt x="3694652" y="661988"/>
                  </a:cubicBezTo>
                  <a:lnTo>
                    <a:pt x="3694652" y="661988"/>
                  </a:lnTo>
                  <a:cubicBezTo>
                    <a:pt x="3694599" y="751376"/>
                    <a:pt x="3712816" y="839831"/>
                    <a:pt x="3748183" y="921925"/>
                  </a:cubicBezTo>
                  <a:lnTo>
                    <a:pt x="2269998" y="921925"/>
                  </a:lnTo>
                  <a:cubicBezTo>
                    <a:pt x="1904827" y="922972"/>
                    <a:pt x="1609057" y="1218741"/>
                    <a:pt x="1608010" y="1583913"/>
                  </a:cubicBezTo>
                  <a:lnTo>
                    <a:pt x="1608010" y="1583913"/>
                  </a:lnTo>
                  <a:cubicBezTo>
                    <a:pt x="1607940" y="1670728"/>
                    <a:pt x="1625132" y="1756691"/>
                    <a:pt x="1658588" y="1836801"/>
                  </a:cubicBezTo>
                  <a:lnTo>
                    <a:pt x="661988" y="1836801"/>
                  </a:lnTo>
                  <a:cubicBezTo>
                    <a:pt x="296838" y="1837900"/>
                    <a:pt x="1098" y="2133639"/>
                    <a:pt x="0" y="2498789"/>
                  </a:cubicBezTo>
                  <a:lnTo>
                    <a:pt x="0" y="2598801"/>
                  </a:lnTo>
                  <a:cubicBezTo>
                    <a:pt x="1046" y="2963973"/>
                    <a:pt x="296816" y="3259742"/>
                    <a:pt x="661988" y="3260789"/>
                  </a:cubicBezTo>
                  <a:lnTo>
                    <a:pt x="6707029" y="3260789"/>
                  </a:lnTo>
                  <a:cubicBezTo>
                    <a:pt x="7072200" y="3259742"/>
                    <a:pt x="7367970" y="2963973"/>
                    <a:pt x="7369017" y="2598801"/>
                  </a:cubicBezTo>
                  <a:lnTo>
                    <a:pt x="7369017" y="2498789"/>
                  </a:lnTo>
                  <a:cubicBezTo>
                    <a:pt x="7367864" y="2179760"/>
                    <a:pt x="7140167" y="1906565"/>
                    <a:pt x="6826568" y="1847945"/>
                  </a:cubicBezTo>
                  <a:close/>
                </a:path>
              </a:pathLst>
            </a:custGeom>
            <a:solidFill>
              <a:schemeClr val="tx1"/>
            </a:solidFill>
            <a:ln w="25400"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9" fontAlgn="base">
                <a:spcBef>
                  <a:spcPct val="0"/>
                </a:spcBef>
                <a:spcAft>
                  <a:spcPct val="0"/>
                </a:spcAft>
                <a:defRPr/>
              </a:pPr>
              <a:endParaRPr lang="en-US" sz="2400">
                <a:solidFill>
                  <a:srgbClr val="FFFFFF"/>
                </a:solidFill>
                <a:latin typeface="Arial" charset="0"/>
                <a:ea typeface="ＭＳ Ｐゴシック" charset="0"/>
              </a:endParaRPr>
            </a:p>
          </p:txBody>
        </p:sp>
        <p:pic>
          <p:nvPicPr>
            <p:cNvPr id="21" name="Picture 31" descr="X:\Untitled-2.png">
              <a:extLst>
                <a:ext uri="{FF2B5EF4-FFF2-40B4-BE49-F238E27FC236}">
                  <a16:creationId xmlns:a16="http://schemas.microsoft.com/office/drawing/2014/main" id="{FE883BC5-57E7-8F4C-89DE-E4B41BE19B0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86680" y="1848011"/>
              <a:ext cx="1399032" cy="17145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A9838AFD-8240-5242-BBAC-ADF0BBAA1BDA}"/>
              </a:ext>
            </a:extLst>
          </p:cNvPr>
          <p:cNvSpPr txBox="1"/>
          <p:nvPr/>
        </p:nvSpPr>
        <p:spPr>
          <a:xfrm>
            <a:off x="8408467" y="3701584"/>
            <a:ext cx="2690584" cy="420756"/>
          </a:xfrm>
          <a:prstGeom prst="rect">
            <a:avLst/>
          </a:prstGeom>
          <a:noFill/>
        </p:spPr>
        <p:txBody>
          <a:bodyPr wrap="square" rtlCol="0">
            <a:spAutoFit/>
          </a:bodyPr>
          <a:lstStyle/>
          <a:p>
            <a:pPr algn="ctr"/>
            <a:r>
              <a:rPr lang="en-US" sz="1067">
                <a:solidFill>
                  <a:schemeClr val="tx2"/>
                </a:solidFill>
              </a:rPr>
              <a:t>Unlock the power of the Platform for easy to use experiences for IT</a:t>
            </a:r>
          </a:p>
        </p:txBody>
      </p:sp>
    </p:spTree>
    <p:extLst>
      <p:ext uri="{BB962C8B-B14F-4D97-AF65-F5344CB8AC3E}">
        <p14:creationId xmlns:p14="http://schemas.microsoft.com/office/powerpoint/2010/main" val="403857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398F-FDF1-46A9-8C8F-C7796E92E8F5}"/>
              </a:ext>
            </a:extLst>
          </p:cNvPr>
          <p:cNvSpPr>
            <a:spLocks noGrp="1"/>
          </p:cNvSpPr>
          <p:nvPr>
            <p:ph type="ctrTitle"/>
          </p:nvPr>
        </p:nvSpPr>
        <p:spPr>
          <a:xfrm>
            <a:off x="6432019" y="2213611"/>
            <a:ext cx="5000824" cy="2026561"/>
          </a:xfrm>
        </p:spPr>
        <p:txBody>
          <a:bodyPr/>
          <a:lstStyle/>
          <a:p>
            <a:r>
              <a:rPr lang="en-US">
                <a:solidFill>
                  <a:schemeClr val="accent2"/>
                </a:solidFill>
              </a:rPr>
              <a:t>Platform Advantage </a:t>
            </a:r>
          </a:p>
        </p:txBody>
      </p:sp>
      <p:sp>
        <p:nvSpPr>
          <p:cNvPr id="3" name="Title 1">
            <a:extLst>
              <a:ext uri="{FF2B5EF4-FFF2-40B4-BE49-F238E27FC236}">
                <a16:creationId xmlns:a16="http://schemas.microsoft.com/office/drawing/2014/main" id="{9035F08D-1A82-4E9F-802B-C17A6026B9D6}"/>
              </a:ext>
            </a:extLst>
          </p:cNvPr>
          <p:cNvSpPr txBox="1">
            <a:spLocks/>
          </p:cNvSpPr>
          <p:nvPr/>
        </p:nvSpPr>
        <p:spPr bwMode="auto">
          <a:xfrm>
            <a:off x="5813855" y="4592785"/>
            <a:ext cx="387774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u="none" kern="1200" spc="0" baseline="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6133" b="0" i="0" u="none" strike="noStrike" kern="1200" cap="none" spc="0" normalizeH="0" baseline="0" noProof="0">
              <a:ln>
                <a:noFill/>
              </a:ln>
              <a:solidFill>
                <a:srgbClr val="00BCEB"/>
              </a:solidFill>
              <a:effectLst/>
              <a:uLnTx/>
              <a:uFillTx/>
              <a:latin typeface="CiscoSansTT ExtraLight"/>
              <a:cs typeface="CiscoSansTT Thin" charset="0"/>
            </a:endParaRPr>
          </a:p>
        </p:txBody>
      </p:sp>
      <p:sp>
        <p:nvSpPr>
          <p:cNvPr id="8" name="Rectangle 7">
            <a:extLst>
              <a:ext uri="{FF2B5EF4-FFF2-40B4-BE49-F238E27FC236}">
                <a16:creationId xmlns:a16="http://schemas.microsoft.com/office/drawing/2014/main" id="{58F0BE23-033D-C248-A1EA-088A001B337E}"/>
              </a:ext>
            </a:extLst>
          </p:cNvPr>
          <p:cNvSpPr/>
          <p:nvPr/>
        </p:nvSpPr>
        <p:spPr>
          <a:xfrm>
            <a:off x="6432019" y="4240172"/>
            <a:ext cx="4153323" cy="1569660"/>
          </a:xfrm>
          <a:prstGeom prst="rect">
            <a:avLst/>
          </a:prstGeom>
        </p:spPr>
        <p:txBody>
          <a:bodyPr wrap="square">
            <a:spAutoFit/>
          </a:bodyPr>
          <a:lstStyle/>
          <a:p>
            <a:pPr defTabSz="228589" fontAlgn="base">
              <a:spcBef>
                <a:spcPts val="1600"/>
              </a:spcBef>
              <a:spcAft>
                <a:spcPct val="0"/>
              </a:spcAft>
            </a:pPr>
            <a:r>
              <a:rPr lang="en-US" sz="2400"/>
              <a:t>AI-enabled software and devices to assist calling, messaging and meeting from a single platform</a:t>
            </a:r>
          </a:p>
        </p:txBody>
      </p:sp>
      <p:pic>
        <p:nvPicPr>
          <p:cNvPr id="9" name="Graphic 8">
            <a:extLst>
              <a:ext uri="{FF2B5EF4-FFF2-40B4-BE49-F238E27FC236}">
                <a16:creationId xmlns:a16="http://schemas.microsoft.com/office/drawing/2014/main" id="{C246535B-D071-8F42-BEBD-6BA1D609A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4917" y="2389600"/>
            <a:ext cx="1828800" cy="1850572"/>
          </a:xfrm>
          <a:prstGeom prst="rect">
            <a:avLst/>
          </a:prstGeom>
        </p:spPr>
      </p:pic>
    </p:spTree>
    <p:extLst>
      <p:ext uri="{BB962C8B-B14F-4D97-AF65-F5344CB8AC3E}">
        <p14:creationId xmlns:p14="http://schemas.microsoft.com/office/powerpoint/2010/main" val="164241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57" name="Straight Connector 156">
            <a:extLst>
              <a:ext uri="{FF2B5EF4-FFF2-40B4-BE49-F238E27FC236}">
                <a16:creationId xmlns:a16="http://schemas.microsoft.com/office/drawing/2014/main" id="{D75F2F9C-FA99-4943-9086-21A9E4189365}"/>
              </a:ext>
            </a:extLst>
          </p:cNvPr>
          <p:cNvCxnSpPr>
            <a:cxnSpLocks/>
          </p:cNvCxnSpPr>
          <p:nvPr/>
        </p:nvCxnSpPr>
        <p:spPr>
          <a:xfrm flipH="1" flipV="1">
            <a:off x="7768421" y="2765163"/>
            <a:ext cx="805553" cy="2178895"/>
          </a:xfrm>
          <a:prstGeom prst="line">
            <a:avLst/>
          </a:prstGeom>
          <a:ln w="15875">
            <a:solidFill>
              <a:schemeClr val="tx1"/>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ACD822E-A2E5-1B45-BCD3-FC30004D2188}"/>
              </a:ext>
            </a:extLst>
          </p:cNvPr>
          <p:cNvCxnSpPr>
            <a:cxnSpLocks/>
          </p:cNvCxnSpPr>
          <p:nvPr/>
        </p:nvCxnSpPr>
        <p:spPr>
          <a:xfrm>
            <a:off x="5775545" y="1404885"/>
            <a:ext cx="2092661"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E717BAC-FCFB-004C-99E2-9A5785FE79BD}"/>
              </a:ext>
            </a:extLst>
          </p:cNvPr>
          <p:cNvCxnSpPr>
            <a:cxnSpLocks/>
          </p:cNvCxnSpPr>
          <p:nvPr/>
        </p:nvCxnSpPr>
        <p:spPr>
          <a:xfrm>
            <a:off x="7954874" y="1419152"/>
            <a:ext cx="2092661" cy="0"/>
          </a:xfrm>
          <a:prstGeom prst="line">
            <a:avLst/>
          </a:prstGeom>
          <a:ln>
            <a:solidFill>
              <a:schemeClr val="accent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BC1F02E8-33FB-C84A-8BE8-062C79B05712}"/>
              </a:ext>
            </a:extLst>
          </p:cNvPr>
          <p:cNvCxnSpPr>
            <a:cxnSpLocks/>
          </p:cNvCxnSpPr>
          <p:nvPr/>
        </p:nvCxnSpPr>
        <p:spPr>
          <a:xfrm flipV="1">
            <a:off x="4203875" y="2612761"/>
            <a:ext cx="3412144" cy="1966972"/>
          </a:xfrm>
          <a:prstGeom prst="line">
            <a:avLst/>
          </a:prstGeom>
          <a:ln w="15875">
            <a:solidFill>
              <a:schemeClr val="tx1"/>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96506CF0-A494-9843-9F52-DA13E735A9E3}"/>
              </a:ext>
            </a:extLst>
          </p:cNvPr>
          <p:cNvCxnSpPr>
            <a:cxnSpLocks/>
          </p:cNvCxnSpPr>
          <p:nvPr/>
        </p:nvCxnSpPr>
        <p:spPr>
          <a:xfrm flipV="1">
            <a:off x="5962859" y="2612762"/>
            <a:ext cx="1653160" cy="2320356"/>
          </a:xfrm>
          <a:prstGeom prst="line">
            <a:avLst/>
          </a:prstGeom>
          <a:ln w="15875">
            <a:solidFill>
              <a:schemeClr val="tx1"/>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CA255760-AF8D-BF4C-9F94-152A0C22261F}"/>
              </a:ext>
            </a:extLst>
          </p:cNvPr>
          <p:cNvCxnSpPr>
            <a:cxnSpLocks/>
          </p:cNvCxnSpPr>
          <p:nvPr/>
        </p:nvCxnSpPr>
        <p:spPr>
          <a:xfrm flipV="1">
            <a:off x="7358157" y="2612762"/>
            <a:ext cx="257864" cy="2375709"/>
          </a:xfrm>
          <a:prstGeom prst="line">
            <a:avLst/>
          </a:prstGeom>
          <a:ln w="15875">
            <a:solidFill>
              <a:schemeClr val="tx1"/>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A01EFEC9-C202-9642-BAE5-5BE2C9BA018F}"/>
              </a:ext>
            </a:extLst>
          </p:cNvPr>
          <p:cNvCxnSpPr>
            <a:cxnSpLocks/>
          </p:cNvCxnSpPr>
          <p:nvPr/>
        </p:nvCxnSpPr>
        <p:spPr>
          <a:xfrm flipH="1" flipV="1">
            <a:off x="8099974" y="2630304"/>
            <a:ext cx="1735999" cy="2270188"/>
          </a:xfrm>
          <a:prstGeom prst="line">
            <a:avLst/>
          </a:prstGeom>
          <a:ln w="15875">
            <a:solidFill>
              <a:schemeClr val="tx1"/>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FCBF1882-9899-534B-B183-0E99E2E97B1E}"/>
              </a:ext>
            </a:extLst>
          </p:cNvPr>
          <p:cNvCxnSpPr>
            <a:cxnSpLocks/>
          </p:cNvCxnSpPr>
          <p:nvPr/>
        </p:nvCxnSpPr>
        <p:spPr>
          <a:xfrm flipH="1" flipV="1">
            <a:off x="7616018" y="2612763"/>
            <a:ext cx="3548261" cy="2270187"/>
          </a:xfrm>
          <a:prstGeom prst="line">
            <a:avLst/>
          </a:prstGeom>
          <a:ln w="15875">
            <a:solidFill>
              <a:schemeClr val="tx1"/>
            </a:solidFill>
            <a:prstDash val="sysDot"/>
            <a:headEnd type="oval"/>
          </a:ln>
        </p:spPr>
        <p:style>
          <a:lnRef idx="1">
            <a:schemeClr val="accent1"/>
          </a:lnRef>
          <a:fillRef idx="0">
            <a:schemeClr val="accent1"/>
          </a:fillRef>
          <a:effectRef idx="0">
            <a:schemeClr val="accent1"/>
          </a:effectRef>
          <a:fontRef idx="minor">
            <a:schemeClr val="tx1"/>
          </a:fontRef>
        </p:style>
      </p:cxnSp>
      <p:grpSp>
        <p:nvGrpSpPr>
          <p:cNvPr id="769" name="Group 768">
            <a:extLst>
              <a:ext uri="{FF2B5EF4-FFF2-40B4-BE49-F238E27FC236}">
                <a16:creationId xmlns:a16="http://schemas.microsoft.com/office/drawing/2014/main" id="{4AD827B8-FCAC-694B-9D2D-F0BDA6DEA6D6}"/>
              </a:ext>
            </a:extLst>
          </p:cNvPr>
          <p:cNvGrpSpPr/>
          <p:nvPr/>
        </p:nvGrpSpPr>
        <p:grpSpPr>
          <a:xfrm>
            <a:off x="5887570" y="1091645"/>
            <a:ext cx="3666549" cy="1700644"/>
            <a:chOff x="1438011" y="450928"/>
            <a:chExt cx="3987085" cy="2027661"/>
          </a:xfrm>
        </p:grpSpPr>
        <p:sp>
          <p:nvSpPr>
            <p:cNvPr id="770" name="Graphic 9">
              <a:extLst>
                <a:ext uri="{FF2B5EF4-FFF2-40B4-BE49-F238E27FC236}">
                  <a16:creationId xmlns:a16="http://schemas.microsoft.com/office/drawing/2014/main" id="{A70D2B0B-B755-1747-902E-D6DB0E4A259C}"/>
                </a:ext>
              </a:extLst>
            </p:cNvPr>
            <p:cNvSpPr/>
            <p:nvPr/>
          </p:nvSpPr>
          <p:spPr>
            <a:xfrm>
              <a:off x="1438011" y="450928"/>
              <a:ext cx="3987085" cy="2027661"/>
            </a:xfrm>
            <a:custGeom>
              <a:avLst/>
              <a:gdLst>
                <a:gd name="connsiteX0" fmla="*/ 6826568 w 7362825"/>
                <a:gd name="connsiteY0" fmla="*/ 1847945 h 3257550"/>
                <a:gd name="connsiteX1" fmla="*/ 6882003 w 7362825"/>
                <a:gd name="connsiteY1" fmla="*/ 1583913 h 3257550"/>
                <a:gd name="connsiteX2" fmla="*/ 6882003 w 7362825"/>
                <a:gd name="connsiteY2" fmla="*/ 1583913 h 3257550"/>
                <a:gd name="connsiteX3" fmla="*/ 6220016 w 7362825"/>
                <a:gd name="connsiteY3" fmla="*/ 921925 h 3257550"/>
                <a:gd name="connsiteX4" fmla="*/ 6131910 w 7362825"/>
                <a:gd name="connsiteY4" fmla="*/ 921925 h 3257550"/>
                <a:gd name="connsiteX5" fmla="*/ 6185440 w 7362825"/>
                <a:gd name="connsiteY5" fmla="*/ 661988 h 3257550"/>
                <a:gd name="connsiteX6" fmla="*/ 6185440 w 7362825"/>
                <a:gd name="connsiteY6" fmla="*/ 661988 h 3257550"/>
                <a:gd name="connsiteX7" fmla="*/ 5523453 w 7362825"/>
                <a:gd name="connsiteY7" fmla="*/ 0 h 3257550"/>
                <a:gd name="connsiteX8" fmla="*/ 4356640 w 7362825"/>
                <a:gd name="connsiteY8" fmla="*/ 0 h 3257550"/>
                <a:gd name="connsiteX9" fmla="*/ 3694652 w 7362825"/>
                <a:gd name="connsiteY9" fmla="*/ 661988 h 3257550"/>
                <a:gd name="connsiteX10" fmla="*/ 3694652 w 7362825"/>
                <a:gd name="connsiteY10" fmla="*/ 661988 h 3257550"/>
                <a:gd name="connsiteX11" fmla="*/ 3748183 w 7362825"/>
                <a:gd name="connsiteY11" fmla="*/ 921925 h 3257550"/>
                <a:gd name="connsiteX12" fmla="*/ 2269998 w 7362825"/>
                <a:gd name="connsiteY12" fmla="*/ 921925 h 3257550"/>
                <a:gd name="connsiteX13" fmla="*/ 1608010 w 7362825"/>
                <a:gd name="connsiteY13" fmla="*/ 1583913 h 3257550"/>
                <a:gd name="connsiteX14" fmla="*/ 1608010 w 7362825"/>
                <a:gd name="connsiteY14" fmla="*/ 1583913 h 3257550"/>
                <a:gd name="connsiteX15" fmla="*/ 1658588 w 7362825"/>
                <a:gd name="connsiteY15" fmla="*/ 1836801 h 3257550"/>
                <a:gd name="connsiteX16" fmla="*/ 661988 w 7362825"/>
                <a:gd name="connsiteY16" fmla="*/ 1836801 h 3257550"/>
                <a:gd name="connsiteX17" fmla="*/ 0 w 7362825"/>
                <a:gd name="connsiteY17" fmla="*/ 2498789 h 3257550"/>
                <a:gd name="connsiteX18" fmla="*/ 0 w 7362825"/>
                <a:gd name="connsiteY18" fmla="*/ 2598801 h 3257550"/>
                <a:gd name="connsiteX19" fmla="*/ 661988 w 7362825"/>
                <a:gd name="connsiteY19" fmla="*/ 3260789 h 3257550"/>
                <a:gd name="connsiteX20" fmla="*/ 6707029 w 7362825"/>
                <a:gd name="connsiteY20" fmla="*/ 3260789 h 3257550"/>
                <a:gd name="connsiteX21" fmla="*/ 7369017 w 7362825"/>
                <a:gd name="connsiteY21" fmla="*/ 2598801 h 3257550"/>
                <a:gd name="connsiteX22" fmla="*/ 7369017 w 7362825"/>
                <a:gd name="connsiteY22" fmla="*/ 2498789 h 3257550"/>
                <a:gd name="connsiteX23" fmla="*/ 6826568 w 7362825"/>
                <a:gd name="connsiteY23" fmla="*/ 1847945 h 32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2825" h="3257550">
                  <a:moveTo>
                    <a:pt x="6826568" y="1847945"/>
                  </a:moveTo>
                  <a:cubicBezTo>
                    <a:pt x="6863149" y="1764728"/>
                    <a:pt x="6882027" y="1674815"/>
                    <a:pt x="6882003" y="1583913"/>
                  </a:cubicBezTo>
                  <a:lnTo>
                    <a:pt x="6882003" y="1583913"/>
                  </a:lnTo>
                  <a:cubicBezTo>
                    <a:pt x="6880905" y="1218763"/>
                    <a:pt x="6585166" y="923023"/>
                    <a:pt x="6220016" y="921925"/>
                  </a:cubicBezTo>
                  <a:lnTo>
                    <a:pt x="6131910" y="921925"/>
                  </a:lnTo>
                  <a:cubicBezTo>
                    <a:pt x="6167277" y="839831"/>
                    <a:pt x="6185493" y="751376"/>
                    <a:pt x="6185440" y="661988"/>
                  </a:cubicBezTo>
                  <a:lnTo>
                    <a:pt x="6185440" y="661988"/>
                  </a:lnTo>
                  <a:cubicBezTo>
                    <a:pt x="6184394" y="296816"/>
                    <a:pt x="5888624" y="1046"/>
                    <a:pt x="5523453" y="0"/>
                  </a:cubicBezTo>
                  <a:lnTo>
                    <a:pt x="4356640" y="0"/>
                  </a:lnTo>
                  <a:cubicBezTo>
                    <a:pt x="3991469" y="1046"/>
                    <a:pt x="3695699" y="296816"/>
                    <a:pt x="3694652" y="661988"/>
                  </a:cubicBezTo>
                  <a:lnTo>
                    <a:pt x="3694652" y="661988"/>
                  </a:lnTo>
                  <a:cubicBezTo>
                    <a:pt x="3694599" y="751376"/>
                    <a:pt x="3712816" y="839831"/>
                    <a:pt x="3748183" y="921925"/>
                  </a:cubicBezTo>
                  <a:lnTo>
                    <a:pt x="2269998" y="921925"/>
                  </a:lnTo>
                  <a:cubicBezTo>
                    <a:pt x="1904827" y="922972"/>
                    <a:pt x="1609057" y="1218741"/>
                    <a:pt x="1608010" y="1583913"/>
                  </a:cubicBezTo>
                  <a:lnTo>
                    <a:pt x="1608010" y="1583913"/>
                  </a:lnTo>
                  <a:cubicBezTo>
                    <a:pt x="1607940" y="1670728"/>
                    <a:pt x="1625132" y="1756691"/>
                    <a:pt x="1658588" y="1836801"/>
                  </a:cubicBezTo>
                  <a:lnTo>
                    <a:pt x="661988" y="1836801"/>
                  </a:lnTo>
                  <a:cubicBezTo>
                    <a:pt x="296838" y="1837900"/>
                    <a:pt x="1098" y="2133639"/>
                    <a:pt x="0" y="2498789"/>
                  </a:cubicBezTo>
                  <a:lnTo>
                    <a:pt x="0" y="2598801"/>
                  </a:lnTo>
                  <a:cubicBezTo>
                    <a:pt x="1046" y="2963973"/>
                    <a:pt x="296816" y="3259742"/>
                    <a:pt x="661988" y="3260789"/>
                  </a:cubicBezTo>
                  <a:lnTo>
                    <a:pt x="6707029" y="3260789"/>
                  </a:lnTo>
                  <a:cubicBezTo>
                    <a:pt x="7072200" y="3259742"/>
                    <a:pt x="7367970" y="2963973"/>
                    <a:pt x="7369017" y="2598801"/>
                  </a:cubicBezTo>
                  <a:lnTo>
                    <a:pt x="7369017" y="2498789"/>
                  </a:lnTo>
                  <a:cubicBezTo>
                    <a:pt x="7367864" y="2179760"/>
                    <a:pt x="7140167" y="1906565"/>
                    <a:pt x="6826568" y="1847945"/>
                  </a:cubicBezTo>
                  <a:close/>
                </a:path>
              </a:pathLst>
            </a:custGeom>
            <a:solidFill>
              <a:schemeClr val="tx1"/>
            </a:solidFill>
            <a:ln w="25400"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9" fontAlgn="base">
                <a:spcBef>
                  <a:spcPct val="0"/>
                </a:spcBef>
                <a:spcAft>
                  <a:spcPct val="0"/>
                </a:spcAft>
                <a:defRPr/>
              </a:pPr>
              <a:endParaRPr lang="en-US" sz="2400">
                <a:solidFill>
                  <a:srgbClr val="FFFFFF"/>
                </a:solidFill>
                <a:latin typeface="Arial" charset="0"/>
                <a:ea typeface="ＭＳ Ｐゴシック" charset="0"/>
              </a:endParaRPr>
            </a:p>
          </p:txBody>
        </p:sp>
        <p:pic>
          <p:nvPicPr>
            <p:cNvPr id="771" name="Picture 31" descr="X:\Untitled-2.png">
              <a:extLst>
                <a:ext uri="{FF2B5EF4-FFF2-40B4-BE49-F238E27FC236}">
                  <a16:creationId xmlns:a16="http://schemas.microsoft.com/office/drawing/2014/main" id="{58E47D56-B99D-1346-B0C2-ABBCECC2BC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673127" y="1324457"/>
              <a:ext cx="1779686" cy="239129"/>
            </a:xfrm>
            <a:prstGeom prst="rect">
              <a:avLst/>
            </a:prstGeom>
            <a:extLst>
              <a:ext uri="{909E8E84-426E-40DD-AFC4-6F175D3DCCD1}">
                <a14:hiddenFill xmlns:a14="http://schemas.microsoft.com/office/drawing/2010/main">
                  <a:solidFill>
                    <a:srgbClr val="FFFFFF"/>
                  </a:solidFill>
                </a14:hiddenFill>
              </a:ext>
            </a:extLst>
          </p:spPr>
        </p:pic>
      </p:grpSp>
      <p:grpSp>
        <p:nvGrpSpPr>
          <p:cNvPr id="773" name="Group 772">
            <a:extLst>
              <a:ext uri="{FF2B5EF4-FFF2-40B4-BE49-F238E27FC236}">
                <a16:creationId xmlns:a16="http://schemas.microsoft.com/office/drawing/2014/main" id="{2C83EC7A-4825-B143-88C5-1471E673D3B1}"/>
              </a:ext>
            </a:extLst>
          </p:cNvPr>
          <p:cNvGrpSpPr/>
          <p:nvPr/>
        </p:nvGrpSpPr>
        <p:grpSpPr>
          <a:xfrm>
            <a:off x="4455734" y="2528241"/>
            <a:ext cx="6554948" cy="1327728"/>
            <a:chOff x="521858" y="2856088"/>
            <a:chExt cx="7898405" cy="1847122"/>
          </a:xfrm>
        </p:grpSpPr>
        <p:sp>
          <p:nvSpPr>
            <p:cNvPr id="774" name="Rounded Rectangle 173">
              <a:extLst>
                <a:ext uri="{FF2B5EF4-FFF2-40B4-BE49-F238E27FC236}">
                  <a16:creationId xmlns:a16="http://schemas.microsoft.com/office/drawing/2014/main" id="{2D8C6DC5-6EFA-EE46-BFF0-5FCE51451458}"/>
                </a:ext>
              </a:extLst>
            </p:cNvPr>
            <p:cNvSpPr/>
            <p:nvPr/>
          </p:nvSpPr>
          <p:spPr>
            <a:xfrm>
              <a:off x="521858" y="3064021"/>
              <a:ext cx="7898405" cy="1639189"/>
            </a:xfrm>
            <a:prstGeom prst="roundRect">
              <a:avLst>
                <a:gd name="adj" fmla="val 50000"/>
              </a:avLst>
            </a:prstGeom>
            <a:solidFill>
              <a:schemeClr val="bg2">
                <a:lumMod val="90000"/>
                <a:lumOff val="10000"/>
                <a:alpha val="90000"/>
              </a:schemeClr>
            </a:solidFill>
            <a:ln w="9525">
              <a:noFill/>
            </a:ln>
            <a:effectLst>
              <a:outerShdw blurRad="177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1600">
                <a:solidFill>
                  <a:srgbClr val="0D274D"/>
                </a:solidFill>
              </a:endParaRPr>
            </a:p>
          </p:txBody>
        </p:sp>
        <p:sp>
          <p:nvSpPr>
            <p:cNvPr id="775" name="TextBox 774">
              <a:extLst>
                <a:ext uri="{FF2B5EF4-FFF2-40B4-BE49-F238E27FC236}">
                  <a16:creationId xmlns:a16="http://schemas.microsoft.com/office/drawing/2014/main" id="{35C58CEC-5B39-AE4B-93EB-D866DB88F6BB}"/>
                </a:ext>
              </a:extLst>
            </p:cNvPr>
            <p:cNvSpPr txBox="1"/>
            <p:nvPr/>
          </p:nvSpPr>
          <p:spPr>
            <a:xfrm>
              <a:off x="2864851" y="2856088"/>
              <a:ext cx="3212419" cy="414459"/>
            </a:xfrm>
            <a:prstGeom prst="roundRect">
              <a:avLst>
                <a:gd name="adj" fmla="val 50000"/>
              </a:avLst>
            </a:prstGeom>
            <a:solidFill>
              <a:schemeClr val="accent2"/>
            </a:solidFill>
          </p:spPr>
          <p:txBody>
            <a:bodyPr wrap="square" rtlCol="0" anchor="ctr">
              <a:noAutofit/>
            </a:bodyPr>
            <a:lstStyle/>
            <a:p>
              <a:pPr algn="ctr" defTabSz="609570"/>
              <a:r>
                <a:rPr lang="en-US" sz="1867"/>
                <a:t>Single Platform</a:t>
              </a:r>
            </a:p>
          </p:txBody>
        </p:sp>
      </p:grpSp>
      <p:grpSp>
        <p:nvGrpSpPr>
          <p:cNvPr id="794" name="Group 793">
            <a:extLst>
              <a:ext uri="{FF2B5EF4-FFF2-40B4-BE49-F238E27FC236}">
                <a16:creationId xmlns:a16="http://schemas.microsoft.com/office/drawing/2014/main" id="{99ADF9FE-3A29-5846-B384-E49D27B6B53E}"/>
              </a:ext>
            </a:extLst>
          </p:cNvPr>
          <p:cNvGrpSpPr/>
          <p:nvPr/>
        </p:nvGrpSpPr>
        <p:grpSpPr>
          <a:xfrm>
            <a:off x="4636712" y="2926473"/>
            <a:ext cx="6171472" cy="735920"/>
            <a:chOff x="580071" y="2842580"/>
            <a:chExt cx="3834332" cy="551940"/>
          </a:xfrm>
        </p:grpSpPr>
        <p:sp>
          <p:nvSpPr>
            <p:cNvPr id="795" name="Rounded Rectangle 53">
              <a:extLst>
                <a:ext uri="{FF2B5EF4-FFF2-40B4-BE49-F238E27FC236}">
                  <a16:creationId xmlns:a16="http://schemas.microsoft.com/office/drawing/2014/main" id="{226AA8B6-D074-0E43-AC66-26C89129D0F3}"/>
                </a:ext>
              </a:extLst>
            </p:cNvPr>
            <p:cNvSpPr/>
            <p:nvPr/>
          </p:nvSpPr>
          <p:spPr>
            <a:xfrm>
              <a:off x="2366333" y="3123059"/>
              <a:ext cx="1831682" cy="271461"/>
            </a:xfrm>
            <a:prstGeom prst="roundRect">
              <a:avLst>
                <a:gd name="adj" fmla="val 5000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solidFill>
                    <a:schemeClr val="accent2"/>
                  </a:solidFill>
                  <a:latin typeface="CiscoSansTT" panose="020B0503020201020303" pitchFamily="34" charset="-128"/>
                  <a:ea typeface="CiscoSansTT" panose="020B0503020201020303" pitchFamily="34" charset="-128"/>
                  <a:cs typeface="CiscoSansTT" panose="020B0503020201020303" pitchFamily="34" charset="-128"/>
                </a:rPr>
                <a:t>Global Backbone</a:t>
              </a:r>
            </a:p>
          </p:txBody>
        </p:sp>
        <p:sp>
          <p:nvSpPr>
            <p:cNvPr id="796" name="Rounded Rectangle 53">
              <a:extLst>
                <a:ext uri="{FF2B5EF4-FFF2-40B4-BE49-F238E27FC236}">
                  <a16:creationId xmlns:a16="http://schemas.microsoft.com/office/drawing/2014/main" id="{5186E1DC-F016-F04D-A5A6-861B646D7A8E}"/>
                </a:ext>
              </a:extLst>
            </p:cNvPr>
            <p:cNvSpPr>
              <a:spLocks/>
            </p:cNvSpPr>
            <p:nvPr/>
          </p:nvSpPr>
          <p:spPr>
            <a:xfrm>
              <a:off x="1404005" y="3149479"/>
              <a:ext cx="909356" cy="218621"/>
            </a:xfrm>
            <a:prstGeom prst="roundRect">
              <a:avLst>
                <a:gd name="adj" fmla="val 5000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solidFill>
                    <a:schemeClr val="accent2"/>
                  </a:solidFill>
                  <a:latin typeface="CiscoSansTT" panose="020B0503020201020303" pitchFamily="34" charset="-128"/>
                  <a:ea typeface="CiscoSansTT" panose="020B0503020201020303" pitchFamily="34" charset="-128"/>
                  <a:cs typeface="CiscoSansTT" panose="020B0503020201020303" pitchFamily="34" charset="-128"/>
                </a:rPr>
                <a:t>Edge and Hybrid Services</a:t>
              </a:r>
            </a:p>
          </p:txBody>
        </p:sp>
        <p:sp>
          <p:nvSpPr>
            <p:cNvPr id="797" name="Rounded Rectangle 53">
              <a:extLst>
                <a:ext uri="{FF2B5EF4-FFF2-40B4-BE49-F238E27FC236}">
                  <a16:creationId xmlns:a16="http://schemas.microsoft.com/office/drawing/2014/main" id="{C5881A69-6C20-E849-A557-76839170AEFB}"/>
                </a:ext>
              </a:extLst>
            </p:cNvPr>
            <p:cNvSpPr>
              <a:spLocks/>
            </p:cNvSpPr>
            <p:nvPr/>
          </p:nvSpPr>
          <p:spPr>
            <a:xfrm>
              <a:off x="580071" y="2842580"/>
              <a:ext cx="1468534" cy="225268"/>
            </a:xfrm>
            <a:prstGeom prst="roundRect">
              <a:avLst>
                <a:gd name="adj" fmla="val 5000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solidFill>
                    <a:schemeClr val="accent2"/>
                  </a:solidFill>
                  <a:latin typeface="CiscoSansTT" panose="020B0503020201020303" pitchFamily="34" charset="-128"/>
                  <a:ea typeface="CiscoSansTT" panose="020B0503020201020303" pitchFamily="34" charset="-128"/>
                  <a:cs typeface="CiscoSansTT" panose="020B0503020201020303" pitchFamily="34" charset="-128"/>
                </a:rPr>
                <a:t>Enterprise-grade security</a:t>
              </a:r>
            </a:p>
          </p:txBody>
        </p:sp>
        <p:sp>
          <p:nvSpPr>
            <p:cNvPr id="798" name="Rounded Rectangle 53">
              <a:extLst>
                <a:ext uri="{FF2B5EF4-FFF2-40B4-BE49-F238E27FC236}">
                  <a16:creationId xmlns:a16="http://schemas.microsoft.com/office/drawing/2014/main" id="{E7F746FC-2DFB-E74F-B44C-5609484B4C14}"/>
                </a:ext>
              </a:extLst>
            </p:cNvPr>
            <p:cNvSpPr>
              <a:spLocks/>
            </p:cNvSpPr>
            <p:nvPr/>
          </p:nvSpPr>
          <p:spPr>
            <a:xfrm>
              <a:off x="2104287" y="2842581"/>
              <a:ext cx="1398363" cy="225267"/>
            </a:xfrm>
            <a:prstGeom prst="roundRect">
              <a:avLst>
                <a:gd name="adj" fmla="val 5000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solidFill>
                    <a:schemeClr val="accent2"/>
                  </a:solidFill>
                  <a:latin typeface="CiscoSansTT" panose="020B0503020201020303" pitchFamily="34" charset="-128"/>
                  <a:ea typeface="CiscoSansTT" panose="020B0503020201020303" pitchFamily="34" charset="-128"/>
                  <a:cs typeface="CiscoSansTT" panose="020B0503020201020303" pitchFamily="34" charset="-128"/>
                </a:rPr>
                <a:t>Cognitive collaboration</a:t>
              </a:r>
            </a:p>
          </p:txBody>
        </p:sp>
        <p:sp>
          <p:nvSpPr>
            <p:cNvPr id="799" name="Rounded Rectangle 53">
              <a:extLst>
                <a:ext uri="{FF2B5EF4-FFF2-40B4-BE49-F238E27FC236}">
                  <a16:creationId xmlns:a16="http://schemas.microsoft.com/office/drawing/2014/main" id="{83EEF029-9770-2242-9DD1-61CC67E25E8E}"/>
                </a:ext>
              </a:extLst>
            </p:cNvPr>
            <p:cNvSpPr>
              <a:spLocks/>
            </p:cNvSpPr>
            <p:nvPr/>
          </p:nvSpPr>
          <p:spPr>
            <a:xfrm>
              <a:off x="3602704" y="2863041"/>
              <a:ext cx="811699" cy="184346"/>
            </a:xfrm>
            <a:prstGeom prst="roundRect">
              <a:avLst>
                <a:gd name="adj" fmla="val 5000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a:solidFill>
                    <a:schemeClr val="accent2"/>
                  </a:solidFill>
                  <a:latin typeface="CiscoSansTT" panose="020B0503020201020303" pitchFamily="34" charset="-128"/>
                  <a:ea typeface="CiscoSansTT" panose="020B0503020201020303" pitchFamily="34" charset="-128"/>
                  <a:cs typeface="CiscoSansTT" panose="020B0503020201020303" pitchFamily="34" charset="-128"/>
                </a:rPr>
                <a:t>Analytics</a:t>
              </a:r>
            </a:p>
          </p:txBody>
        </p:sp>
      </p:grpSp>
      <p:cxnSp>
        <p:nvCxnSpPr>
          <p:cNvPr id="801" name="Straight Connector 800">
            <a:extLst>
              <a:ext uri="{FF2B5EF4-FFF2-40B4-BE49-F238E27FC236}">
                <a16:creationId xmlns:a16="http://schemas.microsoft.com/office/drawing/2014/main" id="{3EC33CF4-9774-2847-A31D-6AC3E77A1307}"/>
              </a:ext>
            </a:extLst>
          </p:cNvPr>
          <p:cNvCxnSpPr>
            <a:cxnSpLocks/>
          </p:cNvCxnSpPr>
          <p:nvPr/>
        </p:nvCxnSpPr>
        <p:spPr>
          <a:xfrm>
            <a:off x="4203874" y="5131751"/>
            <a:ext cx="217627" cy="2736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02" name="Google Shape;809;p126">
            <a:extLst>
              <a:ext uri="{FF2B5EF4-FFF2-40B4-BE49-F238E27FC236}">
                <a16:creationId xmlns:a16="http://schemas.microsoft.com/office/drawing/2014/main" id="{086E5668-6897-3041-992C-1447089EB75A}"/>
              </a:ext>
            </a:extLst>
          </p:cNvPr>
          <p:cNvSpPr txBox="1"/>
          <p:nvPr/>
        </p:nvSpPr>
        <p:spPr>
          <a:xfrm>
            <a:off x="3452961" y="5852426"/>
            <a:ext cx="1535350" cy="466612"/>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Third-party </a:t>
            </a:r>
          </a:p>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PBX</a:t>
            </a:r>
          </a:p>
        </p:txBody>
      </p:sp>
      <p:grpSp>
        <p:nvGrpSpPr>
          <p:cNvPr id="803" name="Graphic 26">
            <a:extLst>
              <a:ext uri="{FF2B5EF4-FFF2-40B4-BE49-F238E27FC236}">
                <a16:creationId xmlns:a16="http://schemas.microsoft.com/office/drawing/2014/main" id="{0A44569E-A60D-CC49-8036-F7B4234271A2}"/>
              </a:ext>
            </a:extLst>
          </p:cNvPr>
          <p:cNvGrpSpPr/>
          <p:nvPr/>
        </p:nvGrpSpPr>
        <p:grpSpPr>
          <a:xfrm>
            <a:off x="3800750" y="5317287"/>
            <a:ext cx="839713" cy="385094"/>
            <a:chOff x="3507581" y="1916906"/>
            <a:chExt cx="2114550" cy="1310958"/>
          </a:xfrm>
        </p:grpSpPr>
        <p:sp>
          <p:nvSpPr>
            <p:cNvPr id="807" name="Freeform: Shape 18">
              <a:extLst>
                <a:ext uri="{FF2B5EF4-FFF2-40B4-BE49-F238E27FC236}">
                  <a16:creationId xmlns:a16="http://schemas.microsoft.com/office/drawing/2014/main" id="{EED37846-844C-3745-A48B-14682C6DEDB4}"/>
                </a:ext>
              </a:extLst>
            </p:cNvPr>
            <p:cNvSpPr/>
            <p:nvPr/>
          </p:nvSpPr>
          <p:spPr>
            <a:xfrm>
              <a:off x="3599021" y="2383624"/>
              <a:ext cx="1924050" cy="733425"/>
            </a:xfrm>
            <a:custGeom>
              <a:avLst/>
              <a:gdLst>
                <a:gd name="connsiteX0" fmla="*/ 7144 w 1924050"/>
                <a:gd name="connsiteY0" fmla="*/ 7144 h 733425"/>
                <a:gd name="connsiteX1" fmla="*/ 7144 w 1924050"/>
                <a:gd name="connsiteY1" fmla="*/ 731996 h 733425"/>
                <a:gd name="connsiteX2" fmla="*/ 1923574 w 1924050"/>
                <a:gd name="connsiteY2" fmla="*/ 731996 h 733425"/>
                <a:gd name="connsiteX3" fmla="*/ 1923574 w 1924050"/>
                <a:gd name="connsiteY3" fmla="*/ 7144 h 733425"/>
                <a:gd name="connsiteX4" fmla="*/ 7144 w 1924050"/>
                <a:gd name="connsiteY4" fmla="*/ 7144 h 733425"/>
                <a:gd name="connsiteX5" fmla="*/ 827246 w 1924050"/>
                <a:gd name="connsiteY5" fmla="*/ 675799 h 733425"/>
                <a:gd name="connsiteX6" fmla="*/ 621506 w 1924050"/>
                <a:gd name="connsiteY6" fmla="*/ 675799 h 733425"/>
                <a:gd name="connsiteX7" fmla="*/ 621506 w 1924050"/>
                <a:gd name="connsiteY7" fmla="*/ 162401 h 733425"/>
                <a:gd name="connsiteX8" fmla="*/ 827246 w 1924050"/>
                <a:gd name="connsiteY8" fmla="*/ 162401 h 733425"/>
                <a:gd name="connsiteX9" fmla="*/ 827246 w 1924050"/>
                <a:gd name="connsiteY9" fmla="*/ 675799 h 733425"/>
                <a:gd name="connsiteX10" fmla="*/ 1152049 w 1924050"/>
                <a:gd name="connsiteY10" fmla="*/ 675799 h 733425"/>
                <a:gd name="connsiteX11" fmla="*/ 946309 w 1924050"/>
                <a:gd name="connsiteY11" fmla="*/ 675799 h 733425"/>
                <a:gd name="connsiteX12" fmla="*/ 946309 w 1924050"/>
                <a:gd name="connsiteY12" fmla="*/ 162401 h 733425"/>
                <a:gd name="connsiteX13" fmla="*/ 1152049 w 1924050"/>
                <a:gd name="connsiteY13" fmla="*/ 162401 h 733425"/>
                <a:gd name="connsiteX14" fmla="*/ 1152049 w 1924050"/>
                <a:gd name="connsiteY14" fmla="*/ 675799 h 733425"/>
                <a:gd name="connsiteX15" fmla="*/ 1476851 w 1924050"/>
                <a:gd name="connsiteY15" fmla="*/ 675799 h 733425"/>
                <a:gd name="connsiteX16" fmla="*/ 1271111 w 1924050"/>
                <a:gd name="connsiteY16" fmla="*/ 675799 h 733425"/>
                <a:gd name="connsiteX17" fmla="*/ 1271111 w 1924050"/>
                <a:gd name="connsiteY17" fmla="*/ 162401 h 733425"/>
                <a:gd name="connsiteX18" fmla="*/ 1476851 w 1924050"/>
                <a:gd name="connsiteY18" fmla="*/ 162401 h 733425"/>
                <a:gd name="connsiteX19" fmla="*/ 1476851 w 1924050"/>
                <a:gd name="connsiteY19" fmla="*/ 675799 h 733425"/>
                <a:gd name="connsiteX20" fmla="*/ 1801654 w 1924050"/>
                <a:gd name="connsiteY20" fmla="*/ 675799 h 733425"/>
                <a:gd name="connsiteX21" fmla="*/ 1595914 w 1924050"/>
                <a:gd name="connsiteY21" fmla="*/ 675799 h 733425"/>
                <a:gd name="connsiteX22" fmla="*/ 1595914 w 1924050"/>
                <a:gd name="connsiteY22" fmla="*/ 162401 h 733425"/>
                <a:gd name="connsiteX23" fmla="*/ 1801654 w 1924050"/>
                <a:gd name="connsiteY23" fmla="*/ 162401 h 733425"/>
                <a:gd name="connsiteX24" fmla="*/ 1801654 w 1924050"/>
                <a:gd name="connsiteY24" fmla="*/ 675799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4050" h="733425">
                  <a:moveTo>
                    <a:pt x="7144" y="7144"/>
                  </a:moveTo>
                  <a:lnTo>
                    <a:pt x="7144" y="731996"/>
                  </a:lnTo>
                  <a:lnTo>
                    <a:pt x="1923574" y="731996"/>
                  </a:lnTo>
                  <a:lnTo>
                    <a:pt x="1923574" y="7144"/>
                  </a:lnTo>
                  <a:lnTo>
                    <a:pt x="7144" y="7144"/>
                  </a:lnTo>
                  <a:close/>
                  <a:moveTo>
                    <a:pt x="827246" y="675799"/>
                  </a:moveTo>
                  <a:lnTo>
                    <a:pt x="621506" y="675799"/>
                  </a:lnTo>
                  <a:lnTo>
                    <a:pt x="621506" y="162401"/>
                  </a:lnTo>
                  <a:lnTo>
                    <a:pt x="827246" y="162401"/>
                  </a:lnTo>
                  <a:lnTo>
                    <a:pt x="827246" y="675799"/>
                  </a:lnTo>
                  <a:close/>
                  <a:moveTo>
                    <a:pt x="1152049" y="675799"/>
                  </a:moveTo>
                  <a:lnTo>
                    <a:pt x="946309" y="675799"/>
                  </a:lnTo>
                  <a:lnTo>
                    <a:pt x="946309" y="162401"/>
                  </a:lnTo>
                  <a:lnTo>
                    <a:pt x="1152049" y="162401"/>
                  </a:lnTo>
                  <a:lnTo>
                    <a:pt x="1152049" y="675799"/>
                  </a:lnTo>
                  <a:close/>
                  <a:moveTo>
                    <a:pt x="1476851" y="675799"/>
                  </a:moveTo>
                  <a:lnTo>
                    <a:pt x="1271111" y="675799"/>
                  </a:lnTo>
                  <a:lnTo>
                    <a:pt x="1271111" y="162401"/>
                  </a:lnTo>
                  <a:lnTo>
                    <a:pt x="1476851" y="162401"/>
                  </a:lnTo>
                  <a:lnTo>
                    <a:pt x="1476851" y="675799"/>
                  </a:lnTo>
                  <a:close/>
                  <a:moveTo>
                    <a:pt x="1801654" y="675799"/>
                  </a:moveTo>
                  <a:lnTo>
                    <a:pt x="1595914" y="675799"/>
                  </a:lnTo>
                  <a:lnTo>
                    <a:pt x="1595914" y="162401"/>
                  </a:lnTo>
                  <a:lnTo>
                    <a:pt x="1801654" y="162401"/>
                  </a:lnTo>
                  <a:lnTo>
                    <a:pt x="1801654" y="675799"/>
                  </a:lnTo>
                  <a:close/>
                </a:path>
              </a:pathLst>
            </a:custGeom>
            <a:solidFill>
              <a:schemeClr val="tx2">
                <a:lumMod val="40000"/>
                <a:lumOff val="60000"/>
              </a:schemeClr>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08" name="Freeform: Shape 19">
              <a:extLst>
                <a:ext uri="{FF2B5EF4-FFF2-40B4-BE49-F238E27FC236}">
                  <a16:creationId xmlns:a16="http://schemas.microsoft.com/office/drawing/2014/main" id="{9EEF96FB-AEDE-D943-8CF8-546362783F49}"/>
                </a:ext>
              </a:extLst>
            </p:cNvPr>
            <p:cNvSpPr/>
            <p:nvPr/>
          </p:nvSpPr>
          <p:spPr>
            <a:xfrm>
              <a:off x="3599021" y="1973104"/>
              <a:ext cx="1924050" cy="419100"/>
            </a:xfrm>
            <a:custGeom>
              <a:avLst/>
              <a:gdLst>
                <a:gd name="connsiteX0" fmla="*/ 7144 w 1924050"/>
                <a:gd name="connsiteY0" fmla="*/ 7144 h 419100"/>
                <a:gd name="connsiteX1" fmla="*/ 1923574 w 1924050"/>
                <a:gd name="connsiteY1" fmla="*/ 7144 h 419100"/>
                <a:gd name="connsiteX2" fmla="*/ 1923574 w 1924050"/>
                <a:gd name="connsiteY2" fmla="*/ 417671 h 419100"/>
                <a:gd name="connsiteX3" fmla="*/ 7144 w 1924050"/>
                <a:gd name="connsiteY3" fmla="*/ 417671 h 419100"/>
              </a:gdLst>
              <a:ahLst/>
              <a:cxnLst>
                <a:cxn ang="0">
                  <a:pos x="connsiteX0" y="connsiteY0"/>
                </a:cxn>
                <a:cxn ang="0">
                  <a:pos x="connsiteX1" y="connsiteY1"/>
                </a:cxn>
                <a:cxn ang="0">
                  <a:pos x="connsiteX2" y="connsiteY2"/>
                </a:cxn>
                <a:cxn ang="0">
                  <a:pos x="connsiteX3" y="connsiteY3"/>
                </a:cxn>
              </a:cxnLst>
              <a:rect l="l" t="t" r="r" b="b"/>
              <a:pathLst>
                <a:path w="1924050" h="419100">
                  <a:moveTo>
                    <a:pt x="7144" y="7144"/>
                  </a:moveTo>
                  <a:lnTo>
                    <a:pt x="1923574" y="7144"/>
                  </a:lnTo>
                  <a:lnTo>
                    <a:pt x="1923574" y="417671"/>
                  </a:lnTo>
                  <a:lnTo>
                    <a:pt x="7144" y="417671"/>
                  </a:lnTo>
                  <a:close/>
                </a:path>
              </a:pathLst>
            </a:custGeom>
            <a:solidFill>
              <a:srgbClr val="FFC000"/>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09" name="Freeform: Shape 20">
              <a:extLst>
                <a:ext uri="{FF2B5EF4-FFF2-40B4-BE49-F238E27FC236}">
                  <a16:creationId xmlns:a16="http://schemas.microsoft.com/office/drawing/2014/main" id="{980D720E-2F01-9040-86F1-9AF0EC1183D1}"/>
                </a:ext>
              </a:extLst>
            </p:cNvPr>
            <p:cNvSpPr/>
            <p:nvPr/>
          </p:nvSpPr>
          <p:spPr>
            <a:xfrm>
              <a:off x="3507581" y="1916906"/>
              <a:ext cx="2105025" cy="123825"/>
            </a:xfrm>
            <a:custGeom>
              <a:avLst/>
              <a:gdLst>
                <a:gd name="connsiteX0" fmla="*/ 63341 w 2105025"/>
                <a:gd name="connsiteY0" fmla="*/ 119539 h 123825"/>
                <a:gd name="connsiteX1" fmla="*/ 2050256 w 2105025"/>
                <a:gd name="connsiteY1" fmla="*/ 119539 h 123825"/>
                <a:gd name="connsiteX2" fmla="*/ 2106454 w 2105025"/>
                <a:gd name="connsiteY2" fmla="*/ 63341 h 123825"/>
                <a:gd name="connsiteX3" fmla="*/ 2050256 w 2105025"/>
                <a:gd name="connsiteY3" fmla="*/ 7144 h 123825"/>
                <a:gd name="connsiteX4" fmla="*/ 63341 w 2105025"/>
                <a:gd name="connsiteY4" fmla="*/ 7144 h 123825"/>
                <a:gd name="connsiteX5" fmla="*/ 7144 w 2105025"/>
                <a:gd name="connsiteY5" fmla="*/ 63341 h 123825"/>
                <a:gd name="connsiteX6" fmla="*/ 63341 w 2105025"/>
                <a:gd name="connsiteY6" fmla="*/ 11953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025" h="123825">
                  <a:moveTo>
                    <a:pt x="63341" y="119539"/>
                  </a:moveTo>
                  <a:lnTo>
                    <a:pt x="2050256" y="119539"/>
                  </a:lnTo>
                  <a:cubicBezTo>
                    <a:pt x="2081689" y="119539"/>
                    <a:pt x="2106454" y="93821"/>
                    <a:pt x="2106454" y="63341"/>
                  </a:cubicBezTo>
                  <a:cubicBezTo>
                    <a:pt x="2106454" y="32861"/>
                    <a:pt x="2081689" y="7144"/>
                    <a:pt x="2050256" y="7144"/>
                  </a:cubicBezTo>
                  <a:lnTo>
                    <a:pt x="63341" y="7144"/>
                  </a:lnTo>
                  <a:cubicBezTo>
                    <a:pt x="32861" y="7144"/>
                    <a:pt x="7144" y="32861"/>
                    <a:pt x="7144" y="63341"/>
                  </a:cubicBezTo>
                  <a:cubicBezTo>
                    <a:pt x="7144" y="94774"/>
                    <a:pt x="32861" y="119539"/>
                    <a:pt x="63341" y="119539"/>
                  </a:cubicBezTo>
                  <a:close/>
                </a:path>
              </a:pathLst>
            </a:custGeom>
            <a:solidFill>
              <a:schemeClr val="tx1"/>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10" name="Freeform: Shape 21">
              <a:extLst>
                <a:ext uri="{FF2B5EF4-FFF2-40B4-BE49-F238E27FC236}">
                  <a16:creationId xmlns:a16="http://schemas.microsoft.com/office/drawing/2014/main" id="{2C6D8544-7D16-244E-9B2B-2F1CB940B80A}"/>
                </a:ext>
              </a:extLst>
            </p:cNvPr>
            <p:cNvSpPr/>
            <p:nvPr/>
          </p:nvSpPr>
          <p:spPr>
            <a:xfrm>
              <a:off x="3517106" y="3100864"/>
              <a:ext cx="2105025" cy="123825"/>
            </a:xfrm>
            <a:custGeom>
              <a:avLst/>
              <a:gdLst>
                <a:gd name="connsiteX0" fmla="*/ 63341 w 2105025"/>
                <a:gd name="connsiteY0" fmla="*/ 119539 h 123825"/>
                <a:gd name="connsiteX1" fmla="*/ 2050256 w 2105025"/>
                <a:gd name="connsiteY1" fmla="*/ 119539 h 123825"/>
                <a:gd name="connsiteX2" fmla="*/ 2106454 w 2105025"/>
                <a:gd name="connsiteY2" fmla="*/ 63341 h 123825"/>
                <a:gd name="connsiteX3" fmla="*/ 2050256 w 2105025"/>
                <a:gd name="connsiteY3" fmla="*/ 7144 h 123825"/>
                <a:gd name="connsiteX4" fmla="*/ 63341 w 2105025"/>
                <a:gd name="connsiteY4" fmla="*/ 7144 h 123825"/>
                <a:gd name="connsiteX5" fmla="*/ 7144 w 2105025"/>
                <a:gd name="connsiteY5" fmla="*/ 63341 h 123825"/>
                <a:gd name="connsiteX6" fmla="*/ 63341 w 2105025"/>
                <a:gd name="connsiteY6" fmla="*/ 11953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5025" h="123825">
                  <a:moveTo>
                    <a:pt x="63341" y="119539"/>
                  </a:moveTo>
                  <a:lnTo>
                    <a:pt x="2050256" y="119539"/>
                  </a:lnTo>
                  <a:cubicBezTo>
                    <a:pt x="2081689" y="119539"/>
                    <a:pt x="2106454" y="93821"/>
                    <a:pt x="2106454" y="63341"/>
                  </a:cubicBezTo>
                  <a:cubicBezTo>
                    <a:pt x="2106454" y="31909"/>
                    <a:pt x="2080736" y="7144"/>
                    <a:pt x="2050256" y="7144"/>
                  </a:cubicBezTo>
                  <a:lnTo>
                    <a:pt x="63341" y="7144"/>
                  </a:lnTo>
                  <a:cubicBezTo>
                    <a:pt x="31909" y="7144"/>
                    <a:pt x="7144" y="32861"/>
                    <a:pt x="7144" y="63341"/>
                  </a:cubicBezTo>
                  <a:cubicBezTo>
                    <a:pt x="7144" y="93821"/>
                    <a:pt x="32861" y="119539"/>
                    <a:pt x="63341" y="119539"/>
                  </a:cubicBezTo>
                  <a:close/>
                </a:path>
              </a:pathLst>
            </a:custGeom>
            <a:solidFill>
              <a:srgbClr val="FFC000"/>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11" name="Freeform: Shape 22">
              <a:extLst>
                <a:ext uri="{FF2B5EF4-FFF2-40B4-BE49-F238E27FC236}">
                  <a16:creationId xmlns:a16="http://schemas.microsoft.com/office/drawing/2014/main" id="{89A2A0AD-9E1C-714A-BDAE-0A2F8C0E15A8}"/>
                </a:ext>
              </a:extLst>
            </p:cNvPr>
            <p:cNvSpPr/>
            <p:nvPr/>
          </p:nvSpPr>
          <p:spPr>
            <a:xfrm>
              <a:off x="3722846" y="2513489"/>
              <a:ext cx="390525" cy="714375"/>
            </a:xfrm>
            <a:custGeom>
              <a:avLst/>
              <a:gdLst>
                <a:gd name="connsiteX0" fmla="*/ 7144 w 390525"/>
                <a:gd name="connsiteY0" fmla="*/ 707231 h 714375"/>
                <a:gd name="connsiteX1" fmla="*/ 390049 w 390525"/>
                <a:gd name="connsiteY1" fmla="*/ 707231 h 714375"/>
                <a:gd name="connsiteX2" fmla="*/ 390049 w 390525"/>
                <a:gd name="connsiteY2" fmla="*/ 198596 h 714375"/>
                <a:gd name="connsiteX3" fmla="*/ 198596 w 390525"/>
                <a:gd name="connsiteY3" fmla="*/ 7144 h 714375"/>
                <a:gd name="connsiteX4" fmla="*/ 198596 w 390525"/>
                <a:gd name="connsiteY4" fmla="*/ 7144 h 714375"/>
                <a:gd name="connsiteX5" fmla="*/ 7144 w 390525"/>
                <a:gd name="connsiteY5" fmla="*/ 198596 h 714375"/>
                <a:gd name="connsiteX6" fmla="*/ 7144 w 390525"/>
                <a:gd name="connsiteY6" fmla="*/ 707231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25" h="714375">
                  <a:moveTo>
                    <a:pt x="7144" y="707231"/>
                  </a:moveTo>
                  <a:lnTo>
                    <a:pt x="390049" y="707231"/>
                  </a:lnTo>
                  <a:lnTo>
                    <a:pt x="390049" y="198596"/>
                  </a:lnTo>
                  <a:cubicBezTo>
                    <a:pt x="390049" y="92869"/>
                    <a:pt x="304324" y="7144"/>
                    <a:pt x="198596" y="7144"/>
                  </a:cubicBezTo>
                  <a:lnTo>
                    <a:pt x="198596" y="7144"/>
                  </a:lnTo>
                  <a:cubicBezTo>
                    <a:pt x="92869" y="7144"/>
                    <a:pt x="7144" y="92869"/>
                    <a:pt x="7144" y="198596"/>
                  </a:cubicBezTo>
                  <a:lnTo>
                    <a:pt x="7144" y="707231"/>
                  </a:lnTo>
                  <a:close/>
                </a:path>
              </a:pathLst>
            </a:custGeom>
            <a:solidFill>
              <a:srgbClr val="FFC000"/>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12" name="Freeform: Shape 23">
              <a:extLst>
                <a:ext uri="{FF2B5EF4-FFF2-40B4-BE49-F238E27FC236}">
                  <a16:creationId xmlns:a16="http://schemas.microsoft.com/office/drawing/2014/main" id="{901D64AA-CF32-9B4A-B759-E4C7E85D0206}"/>
                </a:ext>
              </a:extLst>
            </p:cNvPr>
            <p:cNvSpPr/>
            <p:nvPr/>
          </p:nvSpPr>
          <p:spPr>
            <a:xfrm>
              <a:off x="5259511" y="3057898"/>
              <a:ext cx="180975" cy="161925"/>
            </a:xfrm>
            <a:custGeom>
              <a:avLst/>
              <a:gdLst>
                <a:gd name="connsiteX0" fmla="*/ 9719 w 180975"/>
                <a:gd name="connsiteY0" fmla="*/ 113610 h 161925"/>
                <a:gd name="connsiteX1" fmla="*/ 72584 w 180975"/>
                <a:gd name="connsiteY1" fmla="*/ 9787 h 161925"/>
                <a:gd name="connsiteX2" fmla="*/ 72584 w 180975"/>
                <a:gd name="connsiteY2" fmla="*/ 9787 h 161925"/>
                <a:gd name="connsiteX3" fmla="*/ 177359 w 180975"/>
                <a:gd name="connsiteY3" fmla="*/ 69795 h 161925"/>
                <a:gd name="connsiteX4" fmla="*/ 144974 w 180975"/>
                <a:gd name="connsiteY4" fmla="*/ 158377 h 161925"/>
                <a:gd name="connsiteX5" fmla="*/ 40199 w 180975"/>
                <a:gd name="connsiteY5" fmla="*/ 158377 h 161925"/>
                <a:gd name="connsiteX6" fmla="*/ 9719 w 180975"/>
                <a:gd name="connsiteY6" fmla="*/ 11361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61925">
                  <a:moveTo>
                    <a:pt x="9719" y="113610"/>
                  </a:moveTo>
                  <a:cubicBezTo>
                    <a:pt x="-1711" y="68842"/>
                    <a:pt x="25912" y="22170"/>
                    <a:pt x="72584" y="9787"/>
                  </a:cubicBezTo>
                  <a:lnTo>
                    <a:pt x="72584" y="9787"/>
                  </a:lnTo>
                  <a:cubicBezTo>
                    <a:pt x="119257" y="-1643"/>
                    <a:pt x="165929" y="25027"/>
                    <a:pt x="177359" y="69795"/>
                  </a:cubicBezTo>
                  <a:cubicBezTo>
                    <a:pt x="185932" y="104085"/>
                    <a:pt x="172597" y="138375"/>
                    <a:pt x="144974" y="158377"/>
                  </a:cubicBezTo>
                  <a:lnTo>
                    <a:pt x="40199" y="158377"/>
                  </a:lnTo>
                  <a:cubicBezTo>
                    <a:pt x="25912" y="147900"/>
                    <a:pt x="15434" y="132660"/>
                    <a:pt x="9719" y="113610"/>
                  </a:cubicBezTo>
                  <a:close/>
                </a:path>
              </a:pathLst>
            </a:custGeom>
            <a:solidFill>
              <a:schemeClr val="tx2">
                <a:lumMod val="75000"/>
              </a:schemeClr>
            </a:solidFill>
            <a:ln w="9525" cap="flat">
              <a:noFill/>
              <a:prstDash val="solid"/>
              <a:miter/>
            </a:ln>
          </p:spPr>
          <p:txBody>
            <a:bodyPr rot="0" spcFirstLastPara="0" vertOverflow="overflow" horzOverflow="overflow" vert="horz" wrap="square" lIns="325077" tIns="162539" rIns="325077" bIns="162539"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13" name="Freeform: Shape 24">
              <a:extLst>
                <a:ext uri="{FF2B5EF4-FFF2-40B4-BE49-F238E27FC236}">
                  <a16:creationId xmlns:a16="http://schemas.microsoft.com/office/drawing/2014/main" id="{71123BFA-3849-854C-A0C0-8AA14A72CCB5}"/>
                </a:ext>
              </a:extLst>
            </p:cNvPr>
            <p:cNvSpPr/>
            <p:nvPr/>
          </p:nvSpPr>
          <p:spPr>
            <a:xfrm>
              <a:off x="5176992" y="3047709"/>
              <a:ext cx="228600" cy="171450"/>
            </a:xfrm>
            <a:custGeom>
              <a:avLst/>
              <a:gdLst>
                <a:gd name="connsiteX0" fmla="*/ 10323 w 228600"/>
                <a:gd name="connsiteY0" fmla="*/ 138086 h 171450"/>
                <a:gd name="connsiteX1" fmla="*/ 88428 w 228600"/>
                <a:gd name="connsiteY1" fmla="*/ 10451 h 171450"/>
                <a:gd name="connsiteX2" fmla="*/ 88428 w 228600"/>
                <a:gd name="connsiteY2" fmla="*/ 10451 h 171450"/>
                <a:gd name="connsiteX3" fmla="*/ 218921 w 228600"/>
                <a:gd name="connsiteY3" fmla="*/ 84746 h 171450"/>
                <a:gd name="connsiteX4" fmla="*/ 203681 w 228600"/>
                <a:gd name="connsiteY4" fmla="*/ 169519 h 171450"/>
                <a:gd name="connsiteX5" fmla="*/ 24611 w 228600"/>
                <a:gd name="connsiteY5" fmla="*/ 169519 h 171450"/>
                <a:gd name="connsiteX6" fmla="*/ 10323 w 228600"/>
                <a:gd name="connsiteY6" fmla="*/ 13808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71450">
                  <a:moveTo>
                    <a:pt x="10323" y="138086"/>
                  </a:moveTo>
                  <a:cubicBezTo>
                    <a:pt x="-3964" y="81888"/>
                    <a:pt x="31278" y="24738"/>
                    <a:pt x="88428" y="10451"/>
                  </a:cubicBezTo>
                  <a:lnTo>
                    <a:pt x="88428" y="10451"/>
                  </a:lnTo>
                  <a:cubicBezTo>
                    <a:pt x="145578" y="-3837"/>
                    <a:pt x="203681" y="29501"/>
                    <a:pt x="218921" y="84746"/>
                  </a:cubicBezTo>
                  <a:cubicBezTo>
                    <a:pt x="226541" y="115226"/>
                    <a:pt x="219873" y="144753"/>
                    <a:pt x="203681" y="169519"/>
                  </a:cubicBezTo>
                  <a:lnTo>
                    <a:pt x="24611" y="169519"/>
                  </a:lnTo>
                  <a:cubicBezTo>
                    <a:pt x="18896" y="159994"/>
                    <a:pt x="14133" y="149516"/>
                    <a:pt x="10323" y="138086"/>
                  </a:cubicBezTo>
                  <a:close/>
                </a:path>
              </a:pathLst>
            </a:custGeom>
            <a:solidFill>
              <a:schemeClr val="tx2">
                <a:lumMod val="75000"/>
              </a:schemeClr>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14" name="Freeform: Shape 25">
              <a:extLst>
                <a:ext uri="{FF2B5EF4-FFF2-40B4-BE49-F238E27FC236}">
                  <a16:creationId xmlns:a16="http://schemas.microsoft.com/office/drawing/2014/main" id="{5C2B793D-DD95-8141-A246-874EE309B9C9}"/>
                </a:ext>
              </a:extLst>
            </p:cNvPr>
            <p:cNvSpPr/>
            <p:nvPr/>
          </p:nvSpPr>
          <p:spPr>
            <a:xfrm>
              <a:off x="5225000" y="3004089"/>
              <a:ext cx="161925" cy="152400"/>
            </a:xfrm>
            <a:custGeom>
              <a:avLst/>
              <a:gdLst>
                <a:gd name="connsiteX0" fmla="*/ 63280 w 161925"/>
                <a:gd name="connsiteY0" fmla="*/ 9621 h 152400"/>
                <a:gd name="connsiteX1" fmla="*/ 63280 w 161925"/>
                <a:gd name="connsiteY1" fmla="*/ 9621 h 152400"/>
                <a:gd name="connsiteX2" fmla="*/ 153767 w 161925"/>
                <a:gd name="connsiteY2" fmla="*/ 61056 h 152400"/>
                <a:gd name="connsiteX3" fmla="*/ 99475 w 161925"/>
                <a:gd name="connsiteY3" fmla="*/ 149639 h 152400"/>
                <a:gd name="connsiteX4" fmla="*/ 99475 w 161925"/>
                <a:gd name="connsiteY4" fmla="*/ 149639 h 152400"/>
                <a:gd name="connsiteX5" fmla="*/ 9940 w 161925"/>
                <a:gd name="connsiteY5" fmla="*/ 98204 h 152400"/>
                <a:gd name="connsiteX6" fmla="*/ 63280 w 161925"/>
                <a:gd name="connsiteY6" fmla="*/ 9621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52400">
                  <a:moveTo>
                    <a:pt x="63280" y="9621"/>
                  </a:moveTo>
                  <a:lnTo>
                    <a:pt x="63280" y="9621"/>
                  </a:lnTo>
                  <a:cubicBezTo>
                    <a:pt x="103285" y="-856"/>
                    <a:pt x="143290" y="22956"/>
                    <a:pt x="153767" y="61056"/>
                  </a:cubicBezTo>
                  <a:cubicBezTo>
                    <a:pt x="163292" y="100109"/>
                    <a:pt x="139480" y="139161"/>
                    <a:pt x="99475" y="149639"/>
                  </a:cubicBezTo>
                  <a:lnTo>
                    <a:pt x="99475" y="149639"/>
                  </a:lnTo>
                  <a:cubicBezTo>
                    <a:pt x="59470" y="160116"/>
                    <a:pt x="19465" y="136304"/>
                    <a:pt x="9940" y="98204"/>
                  </a:cubicBezTo>
                  <a:cubicBezTo>
                    <a:pt x="-1490" y="60104"/>
                    <a:pt x="23275" y="20099"/>
                    <a:pt x="63280" y="9621"/>
                  </a:cubicBezTo>
                  <a:close/>
                </a:path>
              </a:pathLst>
            </a:custGeom>
            <a:solidFill>
              <a:schemeClr val="tx2">
                <a:lumMod val="75000"/>
              </a:schemeClr>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sp>
          <p:nvSpPr>
            <p:cNvPr id="815" name="Freeform: Shape 26">
              <a:extLst>
                <a:ext uri="{FF2B5EF4-FFF2-40B4-BE49-F238E27FC236}">
                  <a16:creationId xmlns:a16="http://schemas.microsoft.com/office/drawing/2014/main" id="{05ABB3D5-0407-C448-AC1C-2DF5B8031ECD}"/>
                </a:ext>
              </a:extLst>
            </p:cNvPr>
            <p:cNvSpPr/>
            <p:nvPr/>
          </p:nvSpPr>
          <p:spPr>
            <a:xfrm>
              <a:off x="5133128" y="3067668"/>
              <a:ext cx="171450" cy="152400"/>
            </a:xfrm>
            <a:custGeom>
              <a:avLst/>
              <a:gdLst>
                <a:gd name="connsiteX0" fmla="*/ 9420 w 171450"/>
                <a:gd name="connsiteY0" fmla="*/ 107967 h 152400"/>
                <a:gd name="connsiteX1" fmla="*/ 69427 w 171450"/>
                <a:gd name="connsiteY1" fmla="*/ 9859 h 152400"/>
                <a:gd name="connsiteX2" fmla="*/ 69427 w 171450"/>
                <a:gd name="connsiteY2" fmla="*/ 9859 h 152400"/>
                <a:gd name="connsiteX3" fmla="*/ 168487 w 171450"/>
                <a:gd name="connsiteY3" fmla="*/ 67009 h 152400"/>
                <a:gd name="connsiteX4" fmla="*/ 136102 w 171450"/>
                <a:gd name="connsiteY4" fmla="*/ 151782 h 152400"/>
                <a:gd name="connsiteX5" fmla="*/ 38947 w 171450"/>
                <a:gd name="connsiteY5" fmla="*/ 151782 h 152400"/>
                <a:gd name="connsiteX6" fmla="*/ 9420 w 171450"/>
                <a:gd name="connsiteY6" fmla="*/ 10796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152400">
                  <a:moveTo>
                    <a:pt x="9420" y="107967"/>
                  </a:moveTo>
                  <a:cubicBezTo>
                    <a:pt x="-1058" y="65104"/>
                    <a:pt x="25612" y="21289"/>
                    <a:pt x="69427" y="9859"/>
                  </a:cubicBezTo>
                  <a:lnTo>
                    <a:pt x="69427" y="9859"/>
                  </a:lnTo>
                  <a:cubicBezTo>
                    <a:pt x="113242" y="-1571"/>
                    <a:pt x="158010" y="24147"/>
                    <a:pt x="168487" y="67009"/>
                  </a:cubicBezTo>
                  <a:cubicBezTo>
                    <a:pt x="177060" y="99394"/>
                    <a:pt x="162772" y="132732"/>
                    <a:pt x="136102" y="151782"/>
                  </a:cubicBezTo>
                  <a:lnTo>
                    <a:pt x="38947" y="151782"/>
                  </a:lnTo>
                  <a:cubicBezTo>
                    <a:pt x="25612" y="142257"/>
                    <a:pt x="14182" y="127017"/>
                    <a:pt x="9420" y="107967"/>
                  </a:cubicBezTo>
                  <a:close/>
                </a:path>
              </a:pathLst>
            </a:custGeom>
            <a:solidFill>
              <a:schemeClr val="tx2">
                <a:lumMod val="75000"/>
              </a:schemeClr>
            </a:solidFill>
            <a:ln w="9525"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15">
                <a:defRPr/>
              </a:pPr>
              <a:endParaRPr lang="en-US" sz="2400">
                <a:solidFill>
                  <a:srgbClr val="AEABAB"/>
                </a:solidFill>
                <a:latin typeface="CiscoSansTT ExtraLight"/>
                <a:ea typeface="ＭＳ Ｐゴシック" charset="0"/>
              </a:endParaRPr>
            </a:p>
          </p:txBody>
        </p:sp>
      </p:grpSp>
      <p:grpSp>
        <p:nvGrpSpPr>
          <p:cNvPr id="804" name="Group 803">
            <a:extLst>
              <a:ext uri="{FF2B5EF4-FFF2-40B4-BE49-F238E27FC236}">
                <a16:creationId xmlns:a16="http://schemas.microsoft.com/office/drawing/2014/main" id="{CE14C874-FC1E-0649-94AA-6FD3FE8F125A}"/>
              </a:ext>
            </a:extLst>
          </p:cNvPr>
          <p:cNvGrpSpPr/>
          <p:nvPr/>
        </p:nvGrpSpPr>
        <p:grpSpPr>
          <a:xfrm>
            <a:off x="3735465" y="4755632"/>
            <a:ext cx="608767" cy="376852"/>
            <a:chOff x="9920246" y="2765764"/>
            <a:chExt cx="858587" cy="531254"/>
          </a:xfrm>
        </p:grpSpPr>
        <p:sp>
          <p:nvSpPr>
            <p:cNvPr id="805" name="Freeform: Shape 164">
              <a:extLst>
                <a:ext uri="{FF2B5EF4-FFF2-40B4-BE49-F238E27FC236}">
                  <a16:creationId xmlns:a16="http://schemas.microsoft.com/office/drawing/2014/main" id="{695BDEA1-A40A-1E46-BE2E-CB7DAF0F6AAC}"/>
                </a:ext>
              </a:extLst>
            </p:cNvPr>
            <p:cNvSpPr/>
            <p:nvPr/>
          </p:nvSpPr>
          <p:spPr>
            <a:xfrm>
              <a:off x="9920246" y="2765764"/>
              <a:ext cx="840458" cy="531254"/>
            </a:xfrm>
            <a:custGeom>
              <a:avLst/>
              <a:gdLst>
                <a:gd name="connsiteX0" fmla="*/ 3486436 w 6873464"/>
                <a:gd name="connsiteY0" fmla="*/ 0 h 4344727"/>
                <a:gd name="connsiteX1" fmla="*/ 5180981 w 6873464"/>
                <a:gd name="connsiteY1" fmla="*/ 1008553 h 4344727"/>
                <a:gd name="connsiteX2" fmla="*/ 5210422 w 6873464"/>
                <a:gd name="connsiteY2" fmla="*/ 1069671 h 4344727"/>
                <a:gd name="connsiteX3" fmla="*/ 5235313 w 6873464"/>
                <a:gd name="connsiteY3" fmla="*/ 1068414 h 4344727"/>
                <a:gd name="connsiteX4" fmla="*/ 6873464 w 6873464"/>
                <a:gd name="connsiteY4" fmla="*/ 2706570 h 4344727"/>
                <a:gd name="connsiteX5" fmla="*/ 5402804 w 6873464"/>
                <a:gd name="connsiteY5" fmla="*/ 4336269 h 4344727"/>
                <a:gd name="connsiteX6" fmla="*/ 5357182 w 6873464"/>
                <a:gd name="connsiteY6" fmla="*/ 4338572 h 4344727"/>
                <a:gd name="connsiteX7" fmla="*/ 5357182 w 6873464"/>
                <a:gd name="connsiteY7" fmla="*/ 4344726 h 4344727"/>
                <a:gd name="connsiteX8" fmla="*/ 5235313 w 6873464"/>
                <a:gd name="connsiteY8" fmla="*/ 4344726 h 4344727"/>
                <a:gd name="connsiteX9" fmla="*/ 1428600 w 6873464"/>
                <a:gd name="connsiteY9" fmla="*/ 4344726 h 4344727"/>
                <a:gd name="connsiteX10" fmla="*/ 1428583 w 6873464"/>
                <a:gd name="connsiteY10" fmla="*/ 4344727 h 4344727"/>
                <a:gd name="connsiteX11" fmla="*/ 1428563 w 6873464"/>
                <a:gd name="connsiteY11" fmla="*/ 4344726 h 4344727"/>
                <a:gd name="connsiteX12" fmla="*/ 1300024 w 6873464"/>
                <a:gd name="connsiteY12" fmla="*/ 4344726 h 4344727"/>
                <a:gd name="connsiteX13" fmla="*/ 1300024 w 6873464"/>
                <a:gd name="connsiteY13" fmla="*/ 4338236 h 4344727"/>
                <a:gd name="connsiteX14" fmla="*/ 1282519 w 6873464"/>
                <a:gd name="connsiteY14" fmla="*/ 4337352 h 4344727"/>
                <a:gd name="connsiteX15" fmla="*/ 0 w 6873464"/>
                <a:gd name="connsiteY15" fmla="*/ 2916140 h 4344727"/>
                <a:gd name="connsiteX16" fmla="*/ 1428583 w 6873464"/>
                <a:gd name="connsiteY16" fmla="*/ 1487553 h 4344727"/>
                <a:gd name="connsiteX17" fmla="*/ 1574648 w 6873464"/>
                <a:gd name="connsiteY17" fmla="*/ 1494929 h 4344727"/>
                <a:gd name="connsiteX18" fmla="*/ 1608394 w 6873464"/>
                <a:gd name="connsiteY18" fmla="*/ 1500079 h 4344727"/>
                <a:gd name="connsiteX19" fmla="*/ 1645937 w 6873464"/>
                <a:gd name="connsiteY19" fmla="*/ 1354071 h 4344727"/>
                <a:gd name="connsiteX20" fmla="*/ 3486436 w 6873464"/>
                <a:gd name="connsiteY20" fmla="*/ 0 h 434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73464" h="4344727">
                  <a:moveTo>
                    <a:pt x="3486436" y="0"/>
                  </a:moveTo>
                  <a:cubicBezTo>
                    <a:pt x="4218163" y="0"/>
                    <a:pt x="4854640" y="407814"/>
                    <a:pt x="5180981" y="1008553"/>
                  </a:cubicBezTo>
                  <a:lnTo>
                    <a:pt x="5210422" y="1069671"/>
                  </a:lnTo>
                  <a:lnTo>
                    <a:pt x="5235313" y="1068414"/>
                  </a:lnTo>
                  <a:cubicBezTo>
                    <a:pt x="6140039" y="1068414"/>
                    <a:pt x="6873464" y="1801841"/>
                    <a:pt x="6873464" y="2706570"/>
                  </a:cubicBezTo>
                  <a:cubicBezTo>
                    <a:pt x="6873464" y="3554754"/>
                    <a:pt x="6228852" y="4252379"/>
                    <a:pt x="5402804" y="4336269"/>
                  </a:cubicBezTo>
                  <a:lnTo>
                    <a:pt x="5357182" y="4338572"/>
                  </a:lnTo>
                  <a:lnTo>
                    <a:pt x="5357182" y="4344726"/>
                  </a:lnTo>
                  <a:lnTo>
                    <a:pt x="5235313" y="4344726"/>
                  </a:lnTo>
                  <a:lnTo>
                    <a:pt x="1428600" y="4344726"/>
                  </a:lnTo>
                  <a:lnTo>
                    <a:pt x="1428583" y="4344727"/>
                  </a:lnTo>
                  <a:lnTo>
                    <a:pt x="1428563" y="4344726"/>
                  </a:lnTo>
                  <a:lnTo>
                    <a:pt x="1300024" y="4344726"/>
                  </a:lnTo>
                  <a:lnTo>
                    <a:pt x="1300024" y="4338236"/>
                  </a:lnTo>
                  <a:lnTo>
                    <a:pt x="1282519" y="4337352"/>
                  </a:lnTo>
                  <a:cubicBezTo>
                    <a:pt x="562147" y="4264194"/>
                    <a:pt x="0" y="3655816"/>
                    <a:pt x="0" y="2916140"/>
                  </a:cubicBezTo>
                  <a:cubicBezTo>
                    <a:pt x="0" y="2127153"/>
                    <a:pt x="639598" y="1487553"/>
                    <a:pt x="1428583" y="1487553"/>
                  </a:cubicBezTo>
                  <a:cubicBezTo>
                    <a:pt x="1477895" y="1487553"/>
                    <a:pt x="1526623" y="1490052"/>
                    <a:pt x="1574648" y="1494929"/>
                  </a:cubicBezTo>
                  <a:lnTo>
                    <a:pt x="1608394" y="1500079"/>
                  </a:lnTo>
                  <a:lnTo>
                    <a:pt x="1645937" y="1354071"/>
                  </a:lnTo>
                  <a:cubicBezTo>
                    <a:pt x="1889935" y="569591"/>
                    <a:pt x="2621668" y="0"/>
                    <a:pt x="3486436" y="0"/>
                  </a:cubicBez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867">
                <a:solidFill>
                  <a:srgbClr val="0D274D"/>
                </a:solidFill>
                <a:latin typeface="CiscoSansTT ExtraLight"/>
              </a:endParaRPr>
            </a:p>
          </p:txBody>
        </p:sp>
        <p:sp>
          <p:nvSpPr>
            <p:cNvPr id="806" name="Teams">
              <a:extLst>
                <a:ext uri="{FF2B5EF4-FFF2-40B4-BE49-F238E27FC236}">
                  <a16:creationId xmlns:a16="http://schemas.microsoft.com/office/drawing/2014/main" id="{E18D6966-EEA8-2640-90DC-1EE770AFC4DD}"/>
                </a:ext>
              </a:extLst>
            </p:cNvPr>
            <p:cNvSpPr txBox="1"/>
            <p:nvPr/>
          </p:nvSpPr>
          <p:spPr>
            <a:xfrm>
              <a:off x="9926356" y="2945247"/>
              <a:ext cx="852477" cy="29750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09539">
                <a:defRPr/>
              </a:pPr>
              <a:r>
                <a:rPr lang="en-US" sz="1400">
                  <a:solidFill>
                    <a:srgbClr val="FBAB18"/>
                  </a:solidFill>
                  <a:latin typeface="CiscoSans ExtraLight" panose="020B0303020201020303" pitchFamily="34" charset="0"/>
                  <a:ea typeface="ＭＳ Ｐゴシック" charset="0"/>
                </a:rPr>
                <a:t>PSTN</a:t>
              </a:r>
              <a:endParaRPr sz="1400">
                <a:solidFill>
                  <a:srgbClr val="FBAB18"/>
                </a:solidFill>
                <a:latin typeface="CiscoSans ExtraLight" panose="020B0303020201020303" pitchFamily="34" charset="0"/>
                <a:ea typeface="ＭＳ Ｐゴシック" charset="0"/>
              </a:endParaRPr>
            </a:p>
          </p:txBody>
        </p:sp>
      </p:grpSp>
      <p:grpSp>
        <p:nvGrpSpPr>
          <p:cNvPr id="817" name="Group 816">
            <a:extLst>
              <a:ext uri="{FF2B5EF4-FFF2-40B4-BE49-F238E27FC236}">
                <a16:creationId xmlns:a16="http://schemas.microsoft.com/office/drawing/2014/main" id="{88754867-F72C-E541-A915-0FFC12536D68}"/>
              </a:ext>
            </a:extLst>
          </p:cNvPr>
          <p:cNvGrpSpPr/>
          <p:nvPr/>
        </p:nvGrpSpPr>
        <p:grpSpPr>
          <a:xfrm>
            <a:off x="5118719" y="5116483"/>
            <a:ext cx="1197295" cy="720792"/>
            <a:chOff x="1669986" y="3291026"/>
            <a:chExt cx="1266471" cy="762437"/>
          </a:xfrm>
        </p:grpSpPr>
        <p:grpSp>
          <p:nvGrpSpPr>
            <p:cNvPr id="819" name="Group 818">
              <a:extLst>
                <a:ext uri="{FF2B5EF4-FFF2-40B4-BE49-F238E27FC236}">
                  <a16:creationId xmlns:a16="http://schemas.microsoft.com/office/drawing/2014/main" id="{50314E35-8300-B34E-B73D-0D7F938289D5}"/>
                </a:ext>
              </a:extLst>
            </p:cNvPr>
            <p:cNvGrpSpPr/>
            <p:nvPr/>
          </p:nvGrpSpPr>
          <p:grpSpPr>
            <a:xfrm>
              <a:off x="1669986" y="3291026"/>
              <a:ext cx="1266471" cy="762437"/>
              <a:chOff x="8349447" y="4401927"/>
              <a:chExt cx="2225491" cy="1261173"/>
            </a:xfrm>
          </p:grpSpPr>
          <p:sp>
            <p:nvSpPr>
              <p:cNvPr id="833" name="Google Shape;809;p126">
                <a:extLst>
                  <a:ext uri="{FF2B5EF4-FFF2-40B4-BE49-F238E27FC236}">
                    <a16:creationId xmlns:a16="http://schemas.microsoft.com/office/drawing/2014/main" id="{6103714E-E81B-C443-8CB7-D66D498EF337}"/>
                  </a:ext>
                </a:extLst>
              </p:cNvPr>
              <p:cNvSpPr txBox="1"/>
              <p:nvPr/>
            </p:nvSpPr>
            <p:spPr>
              <a:xfrm>
                <a:off x="8349447" y="5356144"/>
                <a:ext cx="2225491" cy="306956"/>
              </a:xfrm>
              <a:prstGeom prst="rect">
                <a:avLst/>
              </a:prstGeom>
              <a:noFill/>
              <a:ln>
                <a:noFill/>
              </a:ln>
            </p:spPr>
            <p:txBody>
              <a:bodyPr spcFirstLastPara="1" wrap="square" lIns="0" tIns="0" rIns="0" bIns="0" anchor="b"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endParaRPr lang="en-US" sz="1200" kern="0">
                  <a:solidFill>
                    <a:srgbClr val="FFFFFF"/>
                  </a:solidFill>
                  <a:latin typeface="CiscoSansTT ExtraLight"/>
                  <a:ea typeface="Arial"/>
                  <a:cs typeface="Arial"/>
                  <a:sym typeface="Arial"/>
                </a:endParaRPr>
              </a:p>
            </p:txBody>
          </p:sp>
          <p:grpSp>
            <p:nvGrpSpPr>
              <p:cNvPr id="834" name="Graphic 39">
                <a:extLst>
                  <a:ext uri="{FF2B5EF4-FFF2-40B4-BE49-F238E27FC236}">
                    <a16:creationId xmlns:a16="http://schemas.microsoft.com/office/drawing/2014/main" id="{F290CB8C-1EC0-E845-AD07-C144C78416A8}"/>
                  </a:ext>
                </a:extLst>
              </p:cNvPr>
              <p:cNvGrpSpPr/>
              <p:nvPr/>
            </p:nvGrpSpPr>
            <p:grpSpPr>
              <a:xfrm>
                <a:off x="8688987" y="4401927"/>
                <a:ext cx="1357325" cy="773602"/>
                <a:chOff x="5524271" y="1783534"/>
                <a:chExt cx="2915528" cy="1655664"/>
              </a:xfrm>
            </p:grpSpPr>
            <p:sp>
              <p:nvSpPr>
                <p:cNvPr id="835" name="Freeform: Shape 28">
                  <a:extLst>
                    <a:ext uri="{FF2B5EF4-FFF2-40B4-BE49-F238E27FC236}">
                      <a16:creationId xmlns:a16="http://schemas.microsoft.com/office/drawing/2014/main" id="{6F5B438E-499C-9B48-A3FA-11ABA64F3561}"/>
                    </a:ext>
                  </a:extLst>
                </p:cNvPr>
                <p:cNvSpPr/>
                <p:nvPr/>
              </p:nvSpPr>
              <p:spPr>
                <a:xfrm>
                  <a:off x="5930429" y="1783534"/>
                  <a:ext cx="2509370" cy="1655664"/>
                </a:xfrm>
                <a:custGeom>
                  <a:avLst/>
                  <a:gdLst>
                    <a:gd name="connsiteX0" fmla="*/ 2383287 w 2509369"/>
                    <a:gd name="connsiteY0" fmla="*/ 152523 h 1655665"/>
                    <a:gd name="connsiteX1" fmla="*/ 1129465 w 2509369"/>
                    <a:gd name="connsiteY1" fmla="*/ 6790 h 1655665"/>
                    <a:gd name="connsiteX2" fmla="*/ 975971 w 2509369"/>
                    <a:gd name="connsiteY2" fmla="*/ 143037 h 1655665"/>
                    <a:gd name="connsiteX3" fmla="*/ 975971 w 2509369"/>
                    <a:gd name="connsiteY3" fmla="*/ 554366 h 1655665"/>
                    <a:gd name="connsiteX4" fmla="*/ 77426 w 2509369"/>
                    <a:gd name="connsiteY4" fmla="*/ 554366 h 1655665"/>
                    <a:gd name="connsiteX5" fmla="*/ 5853 w 2509369"/>
                    <a:gd name="connsiteY5" fmla="*/ 625939 h 1655665"/>
                    <a:gd name="connsiteX6" fmla="*/ 5853 w 2509369"/>
                    <a:gd name="connsiteY6" fmla="*/ 1651245 h 1655665"/>
                    <a:gd name="connsiteX7" fmla="*/ 367168 w 2509369"/>
                    <a:gd name="connsiteY7" fmla="*/ 1651245 h 1655665"/>
                    <a:gd name="connsiteX8" fmla="*/ 367168 w 2509369"/>
                    <a:gd name="connsiteY8" fmla="*/ 1336496 h 1655665"/>
                    <a:gd name="connsiteX9" fmla="*/ 639663 w 2509369"/>
                    <a:gd name="connsiteY9" fmla="*/ 1336496 h 1655665"/>
                    <a:gd name="connsiteX10" fmla="*/ 639663 w 2509369"/>
                    <a:gd name="connsiteY10" fmla="*/ 1651245 h 1655665"/>
                    <a:gd name="connsiteX11" fmla="*/ 975108 w 2509369"/>
                    <a:gd name="connsiteY11" fmla="*/ 1651245 h 1655665"/>
                    <a:gd name="connsiteX12" fmla="*/ 975108 w 2509369"/>
                    <a:gd name="connsiteY12" fmla="*/ 1651245 h 1655665"/>
                    <a:gd name="connsiteX13" fmla="*/ 1352807 w 2509369"/>
                    <a:gd name="connsiteY13" fmla="*/ 1651245 h 1655665"/>
                    <a:gd name="connsiteX14" fmla="*/ 1352807 w 2509369"/>
                    <a:gd name="connsiteY14" fmla="*/ 1270097 h 1655665"/>
                    <a:gd name="connsiteX15" fmla="*/ 2128039 w 2509369"/>
                    <a:gd name="connsiteY15" fmla="*/ 1270097 h 1655665"/>
                    <a:gd name="connsiteX16" fmla="*/ 2128039 w 2509369"/>
                    <a:gd name="connsiteY16" fmla="*/ 1651245 h 1655665"/>
                    <a:gd name="connsiteX17" fmla="*/ 2505738 w 2509369"/>
                    <a:gd name="connsiteY17" fmla="*/ 1651245 h 1655665"/>
                    <a:gd name="connsiteX18" fmla="*/ 2505738 w 2509369"/>
                    <a:gd name="connsiteY18" fmla="*/ 288770 h 1655665"/>
                    <a:gd name="connsiteX19" fmla="*/ 2383287 w 2509369"/>
                    <a:gd name="connsiteY19" fmla="*/ 152523 h 1655665"/>
                    <a:gd name="connsiteX20" fmla="*/ 253341 w 2509369"/>
                    <a:gd name="connsiteY20" fmla="*/ 1151958 h 1655665"/>
                    <a:gd name="connsiteX21" fmla="*/ 231783 w 2509369"/>
                    <a:gd name="connsiteY21" fmla="*/ 1173516 h 1655665"/>
                    <a:gd name="connsiteX22" fmla="*/ 135202 w 2509369"/>
                    <a:gd name="connsiteY22" fmla="*/ 1173516 h 1655665"/>
                    <a:gd name="connsiteX23" fmla="*/ 113644 w 2509369"/>
                    <a:gd name="connsiteY23" fmla="*/ 1151958 h 1655665"/>
                    <a:gd name="connsiteX24" fmla="*/ 113644 w 2509369"/>
                    <a:gd name="connsiteY24" fmla="*/ 1019160 h 1655665"/>
                    <a:gd name="connsiteX25" fmla="*/ 135202 w 2509369"/>
                    <a:gd name="connsiteY25" fmla="*/ 997602 h 1655665"/>
                    <a:gd name="connsiteX26" fmla="*/ 231783 w 2509369"/>
                    <a:gd name="connsiteY26" fmla="*/ 997602 h 1655665"/>
                    <a:gd name="connsiteX27" fmla="*/ 253341 w 2509369"/>
                    <a:gd name="connsiteY27" fmla="*/ 1019160 h 1655665"/>
                    <a:gd name="connsiteX28" fmla="*/ 253341 w 2509369"/>
                    <a:gd name="connsiteY28" fmla="*/ 1151958 h 1655665"/>
                    <a:gd name="connsiteX29" fmla="*/ 253341 w 2509369"/>
                    <a:gd name="connsiteY29" fmla="*/ 877738 h 1655665"/>
                    <a:gd name="connsiteX30" fmla="*/ 231783 w 2509369"/>
                    <a:gd name="connsiteY30" fmla="*/ 899297 h 1655665"/>
                    <a:gd name="connsiteX31" fmla="*/ 135202 w 2509369"/>
                    <a:gd name="connsiteY31" fmla="*/ 899297 h 1655665"/>
                    <a:gd name="connsiteX32" fmla="*/ 113644 w 2509369"/>
                    <a:gd name="connsiteY32" fmla="*/ 877738 h 1655665"/>
                    <a:gd name="connsiteX33" fmla="*/ 113644 w 2509369"/>
                    <a:gd name="connsiteY33" fmla="*/ 744940 h 1655665"/>
                    <a:gd name="connsiteX34" fmla="*/ 135202 w 2509369"/>
                    <a:gd name="connsiteY34" fmla="*/ 723382 h 1655665"/>
                    <a:gd name="connsiteX35" fmla="*/ 231783 w 2509369"/>
                    <a:gd name="connsiteY35" fmla="*/ 723382 h 1655665"/>
                    <a:gd name="connsiteX36" fmla="*/ 253341 w 2509369"/>
                    <a:gd name="connsiteY36" fmla="*/ 744940 h 1655665"/>
                    <a:gd name="connsiteX37" fmla="*/ 253341 w 2509369"/>
                    <a:gd name="connsiteY37" fmla="*/ 877738 h 1655665"/>
                    <a:gd name="connsiteX38" fmla="*/ 467198 w 2509369"/>
                    <a:gd name="connsiteY38" fmla="*/ 1151958 h 1655665"/>
                    <a:gd name="connsiteX39" fmla="*/ 445640 w 2509369"/>
                    <a:gd name="connsiteY39" fmla="*/ 1173516 h 1655665"/>
                    <a:gd name="connsiteX40" fmla="*/ 349059 w 2509369"/>
                    <a:gd name="connsiteY40" fmla="*/ 1173516 h 1655665"/>
                    <a:gd name="connsiteX41" fmla="*/ 327501 w 2509369"/>
                    <a:gd name="connsiteY41" fmla="*/ 1151958 h 1655665"/>
                    <a:gd name="connsiteX42" fmla="*/ 327501 w 2509369"/>
                    <a:gd name="connsiteY42" fmla="*/ 1019160 h 1655665"/>
                    <a:gd name="connsiteX43" fmla="*/ 349059 w 2509369"/>
                    <a:gd name="connsiteY43" fmla="*/ 997602 h 1655665"/>
                    <a:gd name="connsiteX44" fmla="*/ 445640 w 2509369"/>
                    <a:gd name="connsiteY44" fmla="*/ 997602 h 1655665"/>
                    <a:gd name="connsiteX45" fmla="*/ 467198 w 2509369"/>
                    <a:gd name="connsiteY45" fmla="*/ 1019160 h 1655665"/>
                    <a:gd name="connsiteX46" fmla="*/ 467198 w 2509369"/>
                    <a:gd name="connsiteY46" fmla="*/ 1151958 h 1655665"/>
                    <a:gd name="connsiteX47" fmla="*/ 467198 w 2509369"/>
                    <a:gd name="connsiteY47" fmla="*/ 877738 h 1655665"/>
                    <a:gd name="connsiteX48" fmla="*/ 445640 w 2509369"/>
                    <a:gd name="connsiteY48" fmla="*/ 899297 h 1655665"/>
                    <a:gd name="connsiteX49" fmla="*/ 349059 w 2509369"/>
                    <a:gd name="connsiteY49" fmla="*/ 899297 h 1655665"/>
                    <a:gd name="connsiteX50" fmla="*/ 327501 w 2509369"/>
                    <a:gd name="connsiteY50" fmla="*/ 877738 h 1655665"/>
                    <a:gd name="connsiteX51" fmla="*/ 327501 w 2509369"/>
                    <a:gd name="connsiteY51" fmla="*/ 744940 h 1655665"/>
                    <a:gd name="connsiteX52" fmla="*/ 349059 w 2509369"/>
                    <a:gd name="connsiteY52" fmla="*/ 723382 h 1655665"/>
                    <a:gd name="connsiteX53" fmla="*/ 445640 w 2509369"/>
                    <a:gd name="connsiteY53" fmla="*/ 723382 h 1655665"/>
                    <a:gd name="connsiteX54" fmla="*/ 467198 w 2509369"/>
                    <a:gd name="connsiteY54" fmla="*/ 744940 h 1655665"/>
                    <a:gd name="connsiteX55" fmla="*/ 467198 w 2509369"/>
                    <a:gd name="connsiteY55" fmla="*/ 877738 h 1655665"/>
                    <a:gd name="connsiteX56" fmla="*/ 681055 w 2509369"/>
                    <a:gd name="connsiteY56" fmla="*/ 1151958 h 1655665"/>
                    <a:gd name="connsiteX57" fmla="*/ 659497 w 2509369"/>
                    <a:gd name="connsiteY57" fmla="*/ 1173516 h 1655665"/>
                    <a:gd name="connsiteX58" fmla="*/ 562916 w 2509369"/>
                    <a:gd name="connsiteY58" fmla="*/ 1173516 h 1655665"/>
                    <a:gd name="connsiteX59" fmla="*/ 541358 w 2509369"/>
                    <a:gd name="connsiteY59" fmla="*/ 1151958 h 1655665"/>
                    <a:gd name="connsiteX60" fmla="*/ 541358 w 2509369"/>
                    <a:gd name="connsiteY60" fmla="*/ 1019160 h 1655665"/>
                    <a:gd name="connsiteX61" fmla="*/ 562916 w 2509369"/>
                    <a:gd name="connsiteY61" fmla="*/ 997602 h 1655665"/>
                    <a:gd name="connsiteX62" fmla="*/ 659497 w 2509369"/>
                    <a:gd name="connsiteY62" fmla="*/ 997602 h 1655665"/>
                    <a:gd name="connsiteX63" fmla="*/ 681055 w 2509369"/>
                    <a:gd name="connsiteY63" fmla="*/ 1019160 h 1655665"/>
                    <a:gd name="connsiteX64" fmla="*/ 681055 w 2509369"/>
                    <a:gd name="connsiteY64" fmla="*/ 1151958 h 1655665"/>
                    <a:gd name="connsiteX65" fmla="*/ 681055 w 2509369"/>
                    <a:gd name="connsiteY65" fmla="*/ 877738 h 1655665"/>
                    <a:gd name="connsiteX66" fmla="*/ 659497 w 2509369"/>
                    <a:gd name="connsiteY66" fmla="*/ 899297 h 1655665"/>
                    <a:gd name="connsiteX67" fmla="*/ 562916 w 2509369"/>
                    <a:gd name="connsiteY67" fmla="*/ 899297 h 1655665"/>
                    <a:gd name="connsiteX68" fmla="*/ 541358 w 2509369"/>
                    <a:gd name="connsiteY68" fmla="*/ 877738 h 1655665"/>
                    <a:gd name="connsiteX69" fmla="*/ 541358 w 2509369"/>
                    <a:gd name="connsiteY69" fmla="*/ 744940 h 1655665"/>
                    <a:gd name="connsiteX70" fmla="*/ 562916 w 2509369"/>
                    <a:gd name="connsiteY70" fmla="*/ 723382 h 1655665"/>
                    <a:gd name="connsiteX71" fmla="*/ 659497 w 2509369"/>
                    <a:gd name="connsiteY71" fmla="*/ 723382 h 1655665"/>
                    <a:gd name="connsiteX72" fmla="*/ 681055 w 2509369"/>
                    <a:gd name="connsiteY72" fmla="*/ 744940 h 1655665"/>
                    <a:gd name="connsiteX73" fmla="*/ 681055 w 2509369"/>
                    <a:gd name="connsiteY73" fmla="*/ 877738 h 1655665"/>
                    <a:gd name="connsiteX74" fmla="*/ 894050 w 2509369"/>
                    <a:gd name="connsiteY74" fmla="*/ 1151958 h 1655665"/>
                    <a:gd name="connsiteX75" fmla="*/ 872491 w 2509369"/>
                    <a:gd name="connsiteY75" fmla="*/ 1173516 h 1655665"/>
                    <a:gd name="connsiteX76" fmla="*/ 775911 w 2509369"/>
                    <a:gd name="connsiteY76" fmla="*/ 1173516 h 1655665"/>
                    <a:gd name="connsiteX77" fmla="*/ 754353 w 2509369"/>
                    <a:gd name="connsiteY77" fmla="*/ 1151958 h 1655665"/>
                    <a:gd name="connsiteX78" fmla="*/ 754353 w 2509369"/>
                    <a:gd name="connsiteY78" fmla="*/ 1019160 h 1655665"/>
                    <a:gd name="connsiteX79" fmla="*/ 775911 w 2509369"/>
                    <a:gd name="connsiteY79" fmla="*/ 997602 h 1655665"/>
                    <a:gd name="connsiteX80" fmla="*/ 872491 w 2509369"/>
                    <a:gd name="connsiteY80" fmla="*/ 997602 h 1655665"/>
                    <a:gd name="connsiteX81" fmla="*/ 894050 w 2509369"/>
                    <a:gd name="connsiteY81" fmla="*/ 1019160 h 1655665"/>
                    <a:gd name="connsiteX82" fmla="*/ 894050 w 2509369"/>
                    <a:gd name="connsiteY82" fmla="*/ 1151958 h 1655665"/>
                    <a:gd name="connsiteX83" fmla="*/ 894050 w 2509369"/>
                    <a:gd name="connsiteY83" fmla="*/ 877738 h 1655665"/>
                    <a:gd name="connsiteX84" fmla="*/ 872491 w 2509369"/>
                    <a:gd name="connsiteY84" fmla="*/ 899297 h 1655665"/>
                    <a:gd name="connsiteX85" fmla="*/ 775911 w 2509369"/>
                    <a:gd name="connsiteY85" fmla="*/ 899297 h 1655665"/>
                    <a:gd name="connsiteX86" fmla="*/ 754353 w 2509369"/>
                    <a:gd name="connsiteY86" fmla="*/ 877738 h 1655665"/>
                    <a:gd name="connsiteX87" fmla="*/ 754353 w 2509369"/>
                    <a:gd name="connsiteY87" fmla="*/ 744940 h 1655665"/>
                    <a:gd name="connsiteX88" fmla="*/ 775911 w 2509369"/>
                    <a:gd name="connsiteY88" fmla="*/ 723382 h 1655665"/>
                    <a:gd name="connsiteX89" fmla="*/ 872491 w 2509369"/>
                    <a:gd name="connsiteY89" fmla="*/ 723382 h 1655665"/>
                    <a:gd name="connsiteX90" fmla="*/ 894050 w 2509369"/>
                    <a:gd name="connsiteY90" fmla="*/ 744940 h 1655665"/>
                    <a:gd name="connsiteX91" fmla="*/ 894050 w 2509369"/>
                    <a:gd name="connsiteY91" fmla="*/ 877738 h 1655665"/>
                    <a:gd name="connsiteX92" fmla="*/ 1307104 w 2509369"/>
                    <a:gd name="connsiteY92" fmla="*/ 1027783 h 1655665"/>
                    <a:gd name="connsiteX93" fmla="*/ 1281234 w 2509369"/>
                    <a:gd name="connsiteY93" fmla="*/ 1053653 h 1655665"/>
                    <a:gd name="connsiteX94" fmla="*/ 1163958 w 2509369"/>
                    <a:gd name="connsiteY94" fmla="*/ 1053653 h 1655665"/>
                    <a:gd name="connsiteX95" fmla="*/ 1138088 w 2509369"/>
                    <a:gd name="connsiteY95" fmla="*/ 1027783 h 1655665"/>
                    <a:gd name="connsiteX96" fmla="*/ 1138088 w 2509369"/>
                    <a:gd name="connsiteY96" fmla="*/ 797542 h 1655665"/>
                    <a:gd name="connsiteX97" fmla="*/ 1163958 w 2509369"/>
                    <a:gd name="connsiteY97" fmla="*/ 771672 h 1655665"/>
                    <a:gd name="connsiteX98" fmla="*/ 1281234 w 2509369"/>
                    <a:gd name="connsiteY98" fmla="*/ 771672 h 1655665"/>
                    <a:gd name="connsiteX99" fmla="*/ 1307104 w 2509369"/>
                    <a:gd name="connsiteY99" fmla="*/ 797542 h 1655665"/>
                    <a:gd name="connsiteX100" fmla="*/ 1307104 w 2509369"/>
                    <a:gd name="connsiteY100" fmla="*/ 1027783 h 1655665"/>
                    <a:gd name="connsiteX101" fmla="*/ 1307104 w 2509369"/>
                    <a:gd name="connsiteY101" fmla="*/ 615591 h 1655665"/>
                    <a:gd name="connsiteX102" fmla="*/ 1281234 w 2509369"/>
                    <a:gd name="connsiteY102" fmla="*/ 641461 h 1655665"/>
                    <a:gd name="connsiteX103" fmla="*/ 1163958 w 2509369"/>
                    <a:gd name="connsiteY103" fmla="*/ 641461 h 1655665"/>
                    <a:gd name="connsiteX104" fmla="*/ 1138088 w 2509369"/>
                    <a:gd name="connsiteY104" fmla="*/ 615591 h 1655665"/>
                    <a:gd name="connsiteX105" fmla="*/ 1138088 w 2509369"/>
                    <a:gd name="connsiteY105" fmla="*/ 385350 h 1655665"/>
                    <a:gd name="connsiteX106" fmla="*/ 1163958 w 2509369"/>
                    <a:gd name="connsiteY106" fmla="*/ 359481 h 1655665"/>
                    <a:gd name="connsiteX107" fmla="*/ 1281234 w 2509369"/>
                    <a:gd name="connsiteY107" fmla="*/ 359481 h 1655665"/>
                    <a:gd name="connsiteX108" fmla="*/ 1307104 w 2509369"/>
                    <a:gd name="connsiteY108" fmla="*/ 385350 h 1655665"/>
                    <a:gd name="connsiteX109" fmla="*/ 1307104 w 2509369"/>
                    <a:gd name="connsiteY109" fmla="*/ 615591 h 1655665"/>
                    <a:gd name="connsiteX110" fmla="*/ 1565802 w 2509369"/>
                    <a:gd name="connsiteY110" fmla="*/ 1027783 h 1655665"/>
                    <a:gd name="connsiteX111" fmla="*/ 1539932 w 2509369"/>
                    <a:gd name="connsiteY111" fmla="*/ 1053653 h 1655665"/>
                    <a:gd name="connsiteX112" fmla="*/ 1422656 w 2509369"/>
                    <a:gd name="connsiteY112" fmla="*/ 1053653 h 1655665"/>
                    <a:gd name="connsiteX113" fmla="*/ 1396786 w 2509369"/>
                    <a:gd name="connsiteY113" fmla="*/ 1027783 h 1655665"/>
                    <a:gd name="connsiteX114" fmla="*/ 1396786 w 2509369"/>
                    <a:gd name="connsiteY114" fmla="*/ 797542 h 1655665"/>
                    <a:gd name="connsiteX115" fmla="*/ 1422656 w 2509369"/>
                    <a:gd name="connsiteY115" fmla="*/ 771672 h 1655665"/>
                    <a:gd name="connsiteX116" fmla="*/ 1539932 w 2509369"/>
                    <a:gd name="connsiteY116" fmla="*/ 771672 h 1655665"/>
                    <a:gd name="connsiteX117" fmla="*/ 1565802 w 2509369"/>
                    <a:gd name="connsiteY117" fmla="*/ 797542 h 1655665"/>
                    <a:gd name="connsiteX118" fmla="*/ 1565802 w 2509369"/>
                    <a:gd name="connsiteY118" fmla="*/ 1027783 h 1655665"/>
                    <a:gd name="connsiteX119" fmla="*/ 1565802 w 2509369"/>
                    <a:gd name="connsiteY119" fmla="*/ 615591 h 1655665"/>
                    <a:gd name="connsiteX120" fmla="*/ 1539932 w 2509369"/>
                    <a:gd name="connsiteY120" fmla="*/ 641461 h 1655665"/>
                    <a:gd name="connsiteX121" fmla="*/ 1422656 w 2509369"/>
                    <a:gd name="connsiteY121" fmla="*/ 641461 h 1655665"/>
                    <a:gd name="connsiteX122" fmla="*/ 1396786 w 2509369"/>
                    <a:gd name="connsiteY122" fmla="*/ 615591 h 1655665"/>
                    <a:gd name="connsiteX123" fmla="*/ 1396786 w 2509369"/>
                    <a:gd name="connsiteY123" fmla="*/ 385350 h 1655665"/>
                    <a:gd name="connsiteX124" fmla="*/ 1422656 w 2509369"/>
                    <a:gd name="connsiteY124" fmla="*/ 359481 h 1655665"/>
                    <a:gd name="connsiteX125" fmla="*/ 1539932 w 2509369"/>
                    <a:gd name="connsiteY125" fmla="*/ 359481 h 1655665"/>
                    <a:gd name="connsiteX126" fmla="*/ 1565802 w 2509369"/>
                    <a:gd name="connsiteY126" fmla="*/ 385350 h 1655665"/>
                    <a:gd name="connsiteX127" fmla="*/ 1565802 w 2509369"/>
                    <a:gd name="connsiteY127" fmla="*/ 615591 h 1655665"/>
                    <a:gd name="connsiteX128" fmla="*/ 1825362 w 2509369"/>
                    <a:gd name="connsiteY128" fmla="*/ 1027783 h 1655665"/>
                    <a:gd name="connsiteX129" fmla="*/ 1799492 w 2509369"/>
                    <a:gd name="connsiteY129" fmla="*/ 1053653 h 1655665"/>
                    <a:gd name="connsiteX130" fmla="*/ 1682216 w 2509369"/>
                    <a:gd name="connsiteY130" fmla="*/ 1053653 h 1655665"/>
                    <a:gd name="connsiteX131" fmla="*/ 1656346 w 2509369"/>
                    <a:gd name="connsiteY131" fmla="*/ 1027783 h 1655665"/>
                    <a:gd name="connsiteX132" fmla="*/ 1656346 w 2509369"/>
                    <a:gd name="connsiteY132" fmla="*/ 797542 h 1655665"/>
                    <a:gd name="connsiteX133" fmla="*/ 1682216 w 2509369"/>
                    <a:gd name="connsiteY133" fmla="*/ 771672 h 1655665"/>
                    <a:gd name="connsiteX134" fmla="*/ 1799492 w 2509369"/>
                    <a:gd name="connsiteY134" fmla="*/ 771672 h 1655665"/>
                    <a:gd name="connsiteX135" fmla="*/ 1825362 w 2509369"/>
                    <a:gd name="connsiteY135" fmla="*/ 797542 h 1655665"/>
                    <a:gd name="connsiteX136" fmla="*/ 1825362 w 2509369"/>
                    <a:gd name="connsiteY136" fmla="*/ 1027783 h 1655665"/>
                    <a:gd name="connsiteX137" fmla="*/ 1825362 w 2509369"/>
                    <a:gd name="connsiteY137" fmla="*/ 615591 h 1655665"/>
                    <a:gd name="connsiteX138" fmla="*/ 1799492 w 2509369"/>
                    <a:gd name="connsiteY138" fmla="*/ 641461 h 1655665"/>
                    <a:gd name="connsiteX139" fmla="*/ 1682216 w 2509369"/>
                    <a:gd name="connsiteY139" fmla="*/ 641461 h 1655665"/>
                    <a:gd name="connsiteX140" fmla="*/ 1656346 w 2509369"/>
                    <a:gd name="connsiteY140" fmla="*/ 615591 h 1655665"/>
                    <a:gd name="connsiteX141" fmla="*/ 1656346 w 2509369"/>
                    <a:gd name="connsiteY141" fmla="*/ 385350 h 1655665"/>
                    <a:gd name="connsiteX142" fmla="*/ 1682216 w 2509369"/>
                    <a:gd name="connsiteY142" fmla="*/ 359481 h 1655665"/>
                    <a:gd name="connsiteX143" fmla="*/ 1799492 w 2509369"/>
                    <a:gd name="connsiteY143" fmla="*/ 359481 h 1655665"/>
                    <a:gd name="connsiteX144" fmla="*/ 1825362 w 2509369"/>
                    <a:gd name="connsiteY144" fmla="*/ 385350 h 1655665"/>
                    <a:gd name="connsiteX145" fmla="*/ 1825362 w 2509369"/>
                    <a:gd name="connsiteY145" fmla="*/ 615591 h 1655665"/>
                    <a:gd name="connsiteX146" fmla="*/ 2084060 w 2509369"/>
                    <a:gd name="connsiteY146" fmla="*/ 1027783 h 1655665"/>
                    <a:gd name="connsiteX147" fmla="*/ 2058190 w 2509369"/>
                    <a:gd name="connsiteY147" fmla="*/ 1053653 h 1655665"/>
                    <a:gd name="connsiteX148" fmla="*/ 1940914 w 2509369"/>
                    <a:gd name="connsiteY148" fmla="*/ 1053653 h 1655665"/>
                    <a:gd name="connsiteX149" fmla="*/ 1915044 w 2509369"/>
                    <a:gd name="connsiteY149" fmla="*/ 1027783 h 1655665"/>
                    <a:gd name="connsiteX150" fmla="*/ 1915044 w 2509369"/>
                    <a:gd name="connsiteY150" fmla="*/ 797542 h 1655665"/>
                    <a:gd name="connsiteX151" fmla="*/ 1940914 w 2509369"/>
                    <a:gd name="connsiteY151" fmla="*/ 771672 h 1655665"/>
                    <a:gd name="connsiteX152" fmla="*/ 2058190 w 2509369"/>
                    <a:gd name="connsiteY152" fmla="*/ 771672 h 1655665"/>
                    <a:gd name="connsiteX153" fmla="*/ 2084060 w 2509369"/>
                    <a:gd name="connsiteY153" fmla="*/ 797542 h 1655665"/>
                    <a:gd name="connsiteX154" fmla="*/ 2084060 w 2509369"/>
                    <a:gd name="connsiteY154" fmla="*/ 1027783 h 1655665"/>
                    <a:gd name="connsiteX155" fmla="*/ 2084060 w 2509369"/>
                    <a:gd name="connsiteY155" fmla="*/ 615591 h 1655665"/>
                    <a:gd name="connsiteX156" fmla="*/ 2058190 w 2509369"/>
                    <a:gd name="connsiteY156" fmla="*/ 641461 h 1655665"/>
                    <a:gd name="connsiteX157" fmla="*/ 1940914 w 2509369"/>
                    <a:gd name="connsiteY157" fmla="*/ 641461 h 1655665"/>
                    <a:gd name="connsiteX158" fmla="*/ 1915044 w 2509369"/>
                    <a:gd name="connsiteY158" fmla="*/ 615591 h 1655665"/>
                    <a:gd name="connsiteX159" fmla="*/ 1915044 w 2509369"/>
                    <a:gd name="connsiteY159" fmla="*/ 385350 h 1655665"/>
                    <a:gd name="connsiteX160" fmla="*/ 1940914 w 2509369"/>
                    <a:gd name="connsiteY160" fmla="*/ 359481 h 1655665"/>
                    <a:gd name="connsiteX161" fmla="*/ 2058190 w 2509369"/>
                    <a:gd name="connsiteY161" fmla="*/ 359481 h 1655665"/>
                    <a:gd name="connsiteX162" fmla="*/ 2084060 w 2509369"/>
                    <a:gd name="connsiteY162" fmla="*/ 385350 h 1655665"/>
                    <a:gd name="connsiteX163" fmla="*/ 2084060 w 2509369"/>
                    <a:gd name="connsiteY163" fmla="*/ 615591 h 1655665"/>
                    <a:gd name="connsiteX164" fmla="*/ 2342758 w 2509369"/>
                    <a:gd name="connsiteY164" fmla="*/ 1027783 h 1655665"/>
                    <a:gd name="connsiteX165" fmla="*/ 2316888 w 2509369"/>
                    <a:gd name="connsiteY165" fmla="*/ 1053653 h 1655665"/>
                    <a:gd name="connsiteX166" fmla="*/ 2199612 w 2509369"/>
                    <a:gd name="connsiteY166" fmla="*/ 1053653 h 1655665"/>
                    <a:gd name="connsiteX167" fmla="*/ 2173742 w 2509369"/>
                    <a:gd name="connsiteY167" fmla="*/ 1027783 h 1655665"/>
                    <a:gd name="connsiteX168" fmla="*/ 2173742 w 2509369"/>
                    <a:gd name="connsiteY168" fmla="*/ 797542 h 1655665"/>
                    <a:gd name="connsiteX169" fmla="*/ 2199612 w 2509369"/>
                    <a:gd name="connsiteY169" fmla="*/ 771672 h 1655665"/>
                    <a:gd name="connsiteX170" fmla="*/ 2316888 w 2509369"/>
                    <a:gd name="connsiteY170" fmla="*/ 771672 h 1655665"/>
                    <a:gd name="connsiteX171" fmla="*/ 2342758 w 2509369"/>
                    <a:gd name="connsiteY171" fmla="*/ 797542 h 1655665"/>
                    <a:gd name="connsiteX172" fmla="*/ 2342758 w 2509369"/>
                    <a:gd name="connsiteY172" fmla="*/ 1027783 h 1655665"/>
                    <a:gd name="connsiteX173" fmla="*/ 2342758 w 2509369"/>
                    <a:gd name="connsiteY173" fmla="*/ 615591 h 1655665"/>
                    <a:gd name="connsiteX174" fmla="*/ 2316888 w 2509369"/>
                    <a:gd name="connsiteY174" fmla="*/ 641461 h 1655665"/>
                    <a:gd name="connsiteX175" fmla="*/ 2199612 w 2509369"/>
                    <a:gd name="connsiteY175" fmla="*/ 641461 h 1655665"/>
                    <a:gd name="connsiteX176" fmla="*/ 2173742 w 2509369"/>
                    <a:gd name="connsiteY176" fmla="*/ 615591 h 1655665"/>
                    <a:gd name="connsiteX177" fmla="*/ 2173742 w 2509369"/>
                    <a:gd name="connsiteY177" fmla="*/ 385350 h 1655665"/>
                    <a:gd name="connsiteX178" fmla="*/ 2199612 w 2509369"/>
                    <a:gd name="connsiteY178" fmla="*/ 359481 h 1655665"/>
                    <a:gd name="connsiteX179" fmla="*/ 2316888 w 2509369"/>
                    <a:gd name="connsiteY179" fmla="*/ 359481 h 1655665"/>
                    <a:gd name="connsiteX180" fmla="*/ 2342758 w 2509369"/>
                    <a:gd name="connsiteY180" fmla="*/ 385350 h 1655665"/>
                    <a:gd name="connsiteX181" fmla="*/ 2342758 w 2509369"/>
                    <a:gd name="connsiteY181" fmla="*/ 615591 h 16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509369" h="1655665">
                      <a:moveTo>
                        <a:pt x="2383287" y="152523"/>
                      </a:moveTo>
                      <a:lnTo>
                        <a:pt x="1129465" y="6790"/>
                      </a:lnTo>
                      <a:cubicBezTo>
                        <a:pt x="1047544" y="-2696"/>
                        <a:pt x="975971" y="61116"/>
                        <a:pt x="975971" y="143037"/>
                      </a:cubicBezTo>
                      <a:lnTo>
                        <a:pt x="975971" y="554366"/>
                      </a:lnTo>
                      <a:lnTo>
                        <a:pt x="77426" y="554366"/>
                      </a:lnTo>
                      <a:cubicBezTo>
                        <a:pt x="37759" y="554366"/>
                        <a:pt x="5853" y="586272"/>
                        <a:pt x="5853" y="625939"/>
                      </a:cubicBezTo>
                      <a:lnTo>
                        <a:pt x="5853" y="1651245"/>
                      </a:lnTo>
                      <a:lnTo>
                        <a:pt x="367168" y="1651245"/>
                      </a:lnTo>
                      <a:lnTo>
                        <a:pt x="367168" y="1336496"/>
                      </a:lnTo>
                      <a:lnTo>
                        <a:pt x="639663" y="1336496"/>
                      </a:lnTo>
                      <a:lnTo>
                        <a:pt x="639663" y="1651245"/>
                      </a:lnTo>
                      <a:lnTo>
                        <a:pt x="975108" y="1651245"/>
                      </a:lnTo>
                      <a:lnTo>
                        <a:pt x="975108" y="1651245"/>
                      </a:lnTo>
                      <a:lnTo>
                        <a:pt x="1352807" y="1651245"/>
                      </a:lnTo>
                      <a:lnTo>
                        <a:pt x="1352807" y="1270097"/>
                      </a:lnTo>
                      <a:lnTo>
                        <a:pt x="2128039" y="1270097"/>
                      </a:lnTo>
                      <a:lnTo>
                        <a:pt x="2128039" y="1651245"/>
                      </a:lnTo>
                      <a:lnTo>
                        <a:pt x="2505738" y="1651245"/>
                      </a:lnTo>
                      <a:lnTo>
                        <a:pt x="2505738" y="288770"/>
                      </a:lnTo>
                      <a:cubicBezTo>
                        <a:pt x="2504875" y="219784"/>
                        <a:pt x="2453136" y="160283"/>
                        <a:pt x="2383287" y="152523"/>
                      </a:cubicBezTo>
                      <a:close/>
                      <a:moveTo>
                        <a:pt x="253341" y="1151958"/>
                      </a:moveTo>
                      <a:cubicBezTo>
                        <a:pt x="253341" y="1164031"/>
                        <a:pt x="243855" y="1173516"/>
                        <a:pt x="231783" y="1173516"/>
                      </a:cubicBezTo>
                      <a:lnTo>
                        <a:pt x="135202" y="1173516"/>
                      </a:lnTo>
                      <a:cubicBezTo>
                        <a:pt x="123130" y="1173516"/>
                        <a:pt x="113644" y="1164031"/>
                        <a:pt x="113644" y="1151958"/>
                      </a:cubicBezTo>
                      <a:lnTo>
                        <a:pt x="113644" y="1019160"/>
                      </a:lnTo>
                      <a:cubicBezTo>
                        <a:pt x="113644" y="1007087"/>
                        <a:pt x="123130" y="997602"/>
                        <a:pt x="135202" y="997602"/>
                      </a:cubicBezTo>
                      <a:lnTo>
                        <a:pt x="231783" y="997602"/>
                      </a:lnTo>
                      <a:cubicBezTo>
                        <a:pt x="243855" y="997602"/>
                        <a:pt x="253341" y="1007087"/>
                        <a:pt x="253341" y="1019160"/>
                      </a:cubicBezTo>
                      <a:lnTo>
                        <a:pt x="253341" y="1151958"/>
                      </a:lnTo>
                      <a:close/>
                      <a:moveTo>
                        <a:pt x="253341" y="877738"/>
                      </a:moveTo>
                      <a:cubicBezTo>
                        <a:pt x="253341" y="889811"/>
                        <a:pt x="243855" y="899297"/>
                        <a:pt x="231783" y="899297"/>
                      </a:cubicBezTo>
                      <a:lnTo>
                        <a:pt x="135202" y="899297"/>
                      </a:lnTo>
                      <a:cubicBezTo>
                        <a:pt x="123130" y="899297"/>
                        <a:pt x="113644" y="889811"/>
                        <a:pt x="113644" y="877738"/>
                      </a:cubicBezTo>
                      <a:lnTo>
                        <a:pt x="113644" y="744940"/>
                      </a:lnTo>
                      <a:cubicBezTo>
                        <a:pt x="113644" y="732868"/>
                        <a:pt x="123130" y="723382"/>
                        <a:pt x="135202" y="723382"/>
                      </a:cubicBezTo>
                      <a:lnTo>
                        <a:pt x="231783" y="723382"/>
                      </a:lnTo>
                      <a:cubicBezTo>
                        <a:pt x="243855" y="723382"/>
                        <a:pt x="253341" y="732868"/>
                        <a:pt x="253341" y="744940"/>
                      </a:cubicBezTo>
                      <a:lnTo>
                        <a:pt x="253341" y="877738"/>
                      </a:lnTo>
                      <a:close/>
                      <a:moveTo>
                        <a:pt x="467198" y="1151958"/>
                      </a:moveTo>
                      <a:cubicBezTo>
                        <a:pt x="467198" y="1164031"/>
                        <a:pt x="457712" y="1173516"/>
                        <a:pt x="445640" y="1173516"/>
                      </a:cubicBezTo>
                      <a:lnTo>
                        <a:pt x="349059" y="1173516"/>
                      </a:lnTo>
                      <a:cubicBezTo>
                        <a:pt x="336987" y="1173516"/>
                        <a:pt x="327501" y="1164031"/>
                        <a:pt x="327501" y="1151958"/>
                      </a:cubicBezTo>
                      <a:lnTo>
                        <a:pt x="327501" y="1019160"/>
                      </a:lnTo>
                      <a:cubicBezTo>
                        <a:pt x="327501" y="1007087"/>
                        <a:pt x="336987" y="997602"/>
                        <a:pt x="349059" y="997602"/>
                      </a:cubicBezTo>
                      <a:lnTo>
                        <a:pt x="445640" y="997602"/>
                      </a:lnTo>
                      <a:cubicBezTo>
                        <a:pt x="457712" y="997602"/>
                        <a:pt x="467198" y="1007087"/>
                        <a:pt x="467198" y="1019160"/>
                      </a:cubicBezTo>
                      <a:lnTo>
                        <a:pt x="467198" y="1151958"/>
                      </a:lnTo>
                      <a:close/>
                      <a:moveTo>
                        <a:pt x="467198" y="877738"/>
                      </a:moveTo>
                      <a:cubicBezTo>
                        <a:pt x="467198" y="889811"/>
                        <a:pt x="457712" y="899297"/>
                        <a:pt x="445640" y="899297"/>
                      </a:cubicBezTo>
                      <a:lnTo>
                        <a:pt x="349059" y="899297"/>
                      </a:lnTo>
                      <a:cubicBezTo>
                        <a:pt x="336987" y="899297"/>
                        <a:pt x="327501" y="889811"/>
                        <a:pt x="327501" y="877738"/>
                      </a:cubicBezTo>
                      <a:lnTo>
                        <a:pt x="327501" y="744940"/>
                      </a:lnTo>
                      <a:cubicBezTo>
                        <a:pt x="327501" y="732868"/>
                        <a:pt x="336987" y="723382"/>
                        <a:pt x="349059" y="723382"/>
                      </a:cubicBezTo>
                      <a:lnTo>
                        <a:pt x="445640" y="723382"/>
                      </a:lnTo>
                      <a:cubicBezTo>
                        <a:pt x="457712" y="723382"/>
                        <a:pt x="467198" y="732868"/>
                        <a:pt x="467198" y="744940"/>
                      </a:cubicBezTo>
                      <a:lnTo>
                        <a:pt x="467198" y="877738"/>
                      </a:lnTo>
                      <a:close/>
                      <a:moveTo>
                        <a:pt x="681055" y="1151958"/>
                      </a:moveTo>
                      <a:cubicBezTo>
                        <a:pt x="681055" y="1164031"/>
                        <a:pt x="671569" y="1173516"/>
                        <a:pt x="659497" y="1173516"/>
                      </a:cubicBezTo>
                      <a:lnTo>
                        <a:pt x="562916" y="1173516"/>
                      </a:lnTo>
                      <a:cubicBezTo>
                        <a:pt x="550844" y="1173516"/>
                        <a:pt x="541358" y="1164031"/>
                        <a:pt x="541358" y="1151958"/>
                      </a:cubicBezTo>
                      <a:lnTo>
                        <a:pt x="541358" y="1019160"/>
                      </a:lnTo>
                      <a:cubicBezTo>
                        <a:pt x="541358" y="1007087"/>
                        <a:pt x="550844" y="997602"/>
                        <a:pt x="562916" y="997602"/>
                      </a:cubicBezTo>
                      <a:lnTo>
                        <a:pt x="659497" y="997602"/>
                      </a:lnTo>
                      <a:cubicBezTo>
                        <a:pt x="671569" y="997602"/>
                        <a:pt x="681055" y="1007087"/>
                        <a:pt x="681055" y="1019160"/>
                      </a:cubicBezTo>
                      <a:lnTo>
                        <a:pt x="681055" y="1151958"/>
                      </a:lnTo>
                      <a:close/>
                      <a:moveTo>
                        <a:pt x="681055" y="877738"/>
                      </a:moveTo>
                      <a:cubicBezTo>
                        <a:pt x="681055" y="889811"/>
                        <a:pt x="671569" y="899297"/>
                        <a:pt x="659497" y="899297"/>
                      </a:cubicBezTo>
                      <a:lnTo>
                        <a:pt x="562916" y="899297"/>
                      </a:lnTo>
                      <a:cubicBezTo>
                        <a:pt x="550844" y="899297"/>
                        <a:pt x="541358" y="889811"/>
                        <a:pt x="541358" y="877738"/>
                      </a:cubicBezTo>
                      <a:lnTo>
                        <a:pt x="541358" y="744940"/>
                      </a:lnTo>
                      <a:cubicBezTo>
                        <a:pt x="541358" y="732868"/>
                        <a:pt x="550844" y="723382"/>
                        <a:pt x="562916" y="723382"/>
                      </a:cubicBezTo>
                      <a:lnTo>
                        <a:pt x="659497" y="723382"/>
                      </a:lnTo>
                      <a:cubicBezTo>
                        <a:pt x="671569" y="723382"/>
                        <a:pt x="681055" y="732868"/>
                        <a:pt x="681055" y="744940"/>
                      </a:cubicBezTo>
                      <a:lnTo>
                        <a:pt x="681055" y="877738"/>
                      </a:lnTo>
                      <a:close/>
                      <a:moveTo>
                        <a:pt x="894050" y="1151958"/>
                      </a:moveTo>
                      <a:cubicBezTo>
                        <a:pt x="894050" y="1164031"/>
                        <a:pt x="884564" y="1173516"/>
                        <a:pt x="872491" y="1173516"/>
                      </a:cubicBezTo>
                      <a:lnTo>
                        <a:pt x="775911" y="1173516"/>
                      </a:lnTo>
                      <a:cubicBezTo>
                        <a:pt x="763838" y="1173516"/>
                        <a:pt x="754353" y="1164031"/>
                        <a:pt x="754353" y="1151958"/>
                      </a:cubicBezTo>
                      <a:lnTo>
                        <a:pt x="754353" y="1019160"/>
                      </a:lnTo>
                      <a:cubicBezTo>
                        <a:pt x="754353" y="1007087"/>
                        <a:pt x="763838" y="997602"/>
                        <a:pt x="775911" y="997602"/>
                      </a:cubicBezTo>
                      <a:lnTo>
                        <a:pt x="872491" y="997602"/>
                      </a:lnTo>
                      <a:cubicBezTo>
                        <a:pt x="884564" y="997602"/>
                        <a:pt x="894050" y="1007087"/>
                        <a:pt x="894050" y="1019160"/>
                      </a:cubicBezTo>
                      <a:lnTo>
                        <a:pt x="894050" y="1151958"/>
                      </a:lnTo>
                      <a:close/>
                      <a:moveTo>
                        <a:pt x="894050" y="877738"/>
                      </a:moveTo>
                      <a:cubicBezTo>
                        <a:pt x="894050" y="889811"/>
                        <a:pt x="884564" y="899297"/>
                        <a:pt x="872491" y="899297"/>
                      </a:cubicBezTo>
                      <a:lnTo>
                        <a:pt x="775911" y="899297"/>
                      </a:lnTo>
                      <a:cubicBezTo>
                        <a:pt x="763838" y="899297"/>
                        <a:pt x="754353" y="889811"/>
                        <a:pt x="754353" y="877738"/>
                      </a:cubicBezTo>
                      <a:lnTo>
                        <a:pt x="754353" y="744940"/>
                      </a:lnTo>
                      <a:cubicBezTo>
                        <a:pt x="754353" y="732868"/>
                        <a:pt x="763838" y="723382"/>
                        <a:pt x="775911" y="723382"/>
                      </a:cubicBezTo>
                      <a:lnTo>
                        <a:pt x="872491" y="723382"/>
                      </a:lnTo>
                      <a:cubicBezTo>
                        <a:pt x="884564" y="723382"/>
                        <a:pt x="894050" y="732868"/>
                        <a:pt x="894050" y="744940"/>
                      </a:cubicBezTo>
                      <a:lnTo>
                        <a:pt x="894050" y="877738"/>
                      </a:lnTo>
                      <a:close/>
                      <a:moveTo>
                        <a:pt x="1307104" y="1027783"/>
                      </a:moveTo>
                      <a:cubicBezTo>
                        <a:pt x="1307104" y="1042443"/>
                        <a:pt x="1295894" y="1053653"/>
                        <a:pt x="1281234" y="1053653"/>
                      </a:cubicBezTo>
                      <a:lnTo>
                        <a:pt x="1163958" y="1053653"/>
                      </a:lnTo>
                      <a:cubicBezTo>
                        <a:pt x="1149298" y="1053653"/>
                        <a:pt x="1138088" y="1042443"/>
                        <a:pt x="1138088" y="1027783"/>
                      </a:cubicBezTo>
                      <a:lnTo>
                        <a:pt x="1138088" y="797542"/>
                      </a:lnTo>
                      <a:cubicBezTo>
                        <a:pt x="1138088" y="782883"/>
                        <a:pt x="1149298" y="771672"/>
                        <a:pt x="1163958" y="771672"/>
                      </a:cubicBezTo>
                      <a:lnTo>
                        <a:pt x="1281234" y="771672"/>
                      </a:lnTo>
                      <a:cubicBezTo>
                        <a:pt x="1295894" y="771672"/>
                        <a:pt x="1307104" y="782883"/>
                        <a:pt x="1307104" y="797542"/>
                      </a:cubicBezTo>
                      <a:lnTo>
                        <a:pt x="1307104" y="1027783"/>
                      </a:lnTo>
                      <a:close/>
                      <a:moveTo>
                        <a:pt x="1307104" y="615591"/>
                      </a:moveTo>
                      <a:cubicBezTo>
                        <a:pt x="1307104" y="630251"/>
                        <a:pt x="1295894" y="641461"/>
                        <a:pt x="1281234" y="641461"/>
                      </a:cubicBezTo>
                      <a:lnTo>
                        <a:pt x="1163958" y="641461"/>
                      </a:lnTo>
                      <a:cubicBezTo>
                        <a:pt x="1149298" y="641461"/>
                        <a:pt x="1138088" y="630251"/>
                        <a:pt x="1138088" y="615591"/>
                      </a:cubicBezTo>
                      <a:lnTo>
                        <a:pt x="1138088" y="385350"/>
                      </a:lnTo>
                      <a:cubicBezTo>
                        <a:pt x="1138088" y="370691"/>
                        <a:pt x="1149298" y="359481"/>
                        <a:pt x="1163958" y="359481"/>
                      </a:cubicBezTo>
                      <a:lnTo>
                        <a:pt x="1281234" y="359481"/>
                      </a:lnTo>
                      <a:cubicBezTo>
                        <a:pt x="1295894" y="359481"/>
                        <a:pt x="1307104" y="370691"/>
                        <a:pt x="1307104" y="385350"/>
                      </a:cubicBezTo>
                      <a:lnTo>
                        <a:pt x="1307104" y="615591"/>
                      </a:lnTo>
                      <a:close/>
                      <a:moveTo>
                        <a:pt x="1565802" y="1027783"/>
                      </a:moveTo>
                      <a:cubicBezTo>
                        <a:pt x="1565802" y="1042443"/>
                        <a:pt x="1554592" y="1053653"/>
                        <a:pt x="1539932" y="1053653"/>
                      </a:cubicBezTo>
                      <a:lnTo>
                        <a:pt x="1422656" y="1053653"/>
                      </a:lnTo>
                      <a:cubicBezTo>
                        <a:pt x="1407996" y="1053653"/>
                        <a:pt x="1396786" y="1042443"/>
                        <a:pt x="1396786" y="1027783"/>
                      </a:cubicBezTo>
                      <a:lnTo>
                        <a:pt x="1396786" y="797542"/>
                      </a:lnTo>
                      <a:cubicBezTo>
                        <a:pt x="1396786" y="782883"/>
                        <a:pt x="1407996" y="771672"/>
                        <a:pt x="1422656" y="771672"/>
                      </a:cubicBezTo>
                      <a:lnTo>
                        <a:pt x="1539932" y="771672"/>
                      </a:lnTo>
                      <a:cubicBezTo>
                        <a:pt x="1554592" y="771672"/>
                        <a:pt x="1565802" y="782883"/>
                        <a:pt x="1565802" y="797542"/>
                      </a:cubicBezTo>
                      <a:lnTo>
                        <a:pt x="1565802" y="1027783"/>
                      </a:lnTo>
                      <a:close/>
                      <a:moveTo>
                        <a:pt x="1565802" y="615591"/>
                      </a:moveTo>
                      <a:cubicBezTo>
                        <a:pt x="1565802" y="630251"/>
                        <a:pt x="1554592" y="641461"/>
                        <a:pt x="1539932" y="641461"/>
                      </a:cubicBezTo>
                      <a:lnTo>
                        <a:pt x="1422656" y="641461"/>
                      </a:lnTo>
                      <a:cubicBezTo>
                        <a:pt x="1407996" y="641461"/>
                        <a:pt x="1396786" y="630251"/>
                        <a:pt x="1396786" y="615591"/>
                      </a:cubicBezTo>
                      <a:lnTo>
                        <a:pt x="1396786" y="385350"/>
                      </a:lnTo>
                      <a:cubicBezTo>
                        <a:pt x="1396786" y="370691"/>
                        <a:pt x="1407996" y="359481"/>
                        <a:pt x="1422656" y="359481"/>
                      </a:cubicBezTo>
                      <a:lnTo>
                        <a:pt x="1539932" y="359481"/>
                      </a:lnTo>
                      <a:cubicBezTo>
                        <a:pt x="1554592" y="359481"/>
                        <a:pt x="1565802" y="370691"/>
                        <a:pt x="1565802" y="385350"/>
                      </a:cubicBezTo>
                      <a:lnTo>
                        <a:pt x="1565802" y="615591"/>
                      </a:lnTo>
                      <a:close/>
                      <a:moveTo>
                        <a:pt x="1825362" y="1027783"/>
                      </a:moveTo>
                      <a:cubicBezTo>
                        <a:pt x="1825362" y="1042443"/>
                        <a:pt x="1814152" y="1053653"/>
                        <a:pt x="1799492" y="1053653"/>
                      </a:cubicBezTo>
                      <a:lnTo>
                        <a:pt x="1682216" y="1053653"/>
                      </a:lnTo>
                      <a:cubicBezTo>
                        <a:pt x="1667556" y="1053653"/>
                        <a:pt x="1656346" y="1042443"/>
                        <a:pt x="1656346" y="1027783"/>
                      </a:cubicBezTo>
                      <a:lnTo>
                        <a:pt x="1656346" y="797542"/>
                      </a:lnTo>
                      <a:cubicBezTo>
                        <a:pt x="1656346" y="782883"/>
                        <a:pt x="1667556" y="771672"/>
                        <a:pt x="1682216" y="771672"/>
                      </a:cubicBezTo>
                      <a:lnTo>
                        <a:pt x="1799492" y="771672"/>
                      </a:lnTo>
                      <a:cubicBezTo>
                        <a:pt x="1814152" y="771672"/>
                        <a:pt x="1825362" y="782883"/>
                        <a:pt x="1825362" y="797542"/>
                      </a:cubicBezTo>
                      <a:lnTo>
                        <a:pt x="1825362" y="1027783"/>
                      </a:lnTo>
                      <a:close/>
                      <a:moveTo>
                        <a:pt x="1825362" y="615591"/>
                      </a:moveTo>
                      <a:cubicBezTo>
                        <a:pt x="1825362" y="630251"/>
                        <a:pt x="1814152" y="641461"/>
                        <a:pt x="1799492" y="641461"/>
                      </a:cubicBezTo>
                      <a:lnTo>
                        <a:pt x="1682216" y="641461"/>
                      </a:lnTo>
                      <a:cubicBezTo>
                        <a:pt x="1667556" y="641461"/>
                        <a:pt x="1656346" y="630251"/>
                        <a:pt x="1656346" y="615591"/>
                      </a:cubicBezTo>
                      <a:lnTo>
                        <a:pt x="1656346" y="385350"/>
                      </a:lnTo>
                      <a:cubicBezTo>
                        <a:pt x="1656346" y="370691"/>
                        <a:pt x="1667556" y="359481"/>
                        <a:pt x="1682216" y="359481"/>
                      </a:cubicBezTo>
                      <a:lnTo>
                        <a:pt x="1799492" y="359481"/>
                      </a:lnTo>
                      <a:cubicBezTo>
                        <a:pt x="1814152" y="359481"/>
                        <a:pt x="1825362" y="370691"/>
                        <a:pt x="1825362" y="385350"/>
                      </a:cubicBezTo>
                      <a:lnTo>
                        <a:pt x="1825362" y="615591"/>
                      </a:lnTo>
                      <a:close/>
                      <a:moveTo>
                        <a:pt x="2084060" y="1027783"/>
                      </a:moveTo>
                      <a:cubicBezTo>
                        <a:pt x="2084060" y="1042443"/>
                        <a:pt x="2072850" y="1053653"/>
                        <a:pt x="2058190" y="1053653"/>
                      </a:cubicBezTo>
                      <a:lnTo>
                        <a:pt x="1940914" y="1053653"/>
                      </a:lnTo>
                      <a:cubicBezTo>
                        <a:pt x="1926254" y="1053653"/>
                        <a:pt x="1915044" y="1042443"/>
                        <a:pt x="1915044" y="1027783"/>
                      </a:cubicBezTo>
                      <a:lnTo>
                        <a:pt x="1915044" y="797542"/>
                      </a:lnTo>
                      <a:cubicBezTo>
                        <a:pt x="1915044" y="782883"/>
                        <a:pt x="1926254" y="771672"/>
                        <a:pt x="1940914" y="771672"/>
                      </a:cubicBezTo>
                      <a:lnTo>
                        <a:pt x="2058190" y="771672"/>
                      </a:lnTo>
                      <a:cubicBezTo>
                        <a:pt x="2072850" y="771672"/>
                        <a:pt x="2084060" y="782883"/>
                        <a:pt x="2084060" y="797542"/>
                      </a:cubicBezTo>
                      <a:lnTo>
                        <a:pt x="2084060" y="1027783"/>
                      </a:lnTo>
                      <a:close/>
                      <a:moveTo>
                        <a:pt x="2084060" y="615591"/>
                      </a:moveTo>
                      <a:cubicBezTo>
                        <a:pt x="2084060" y="630251"/>
                        <a:pt x="2072850" y="641461"/>
                        <a:pt x="2058190" y="641461"/>
                      </a:cubicBezTo>
                      <a:lnTo>
                        <a:pt x="1940914" y="641461"/>
                      </a:lnTo>
                      <a:cubicBezTo>
                        <a:pt x="1926254" y="641461"/>
                        <a:pt x="1915044" y="630251"/>
                        <a:pt x="1915044" y="615591"/>
                      </a:cubicBezTo>
                      <a:lnTo>
                        <a:pt x="1915044" y="385350"/>
                      </a:lnTo>
                      <a:cubicBezTo>
                        <a:pt x="1915044" y="370691"/>
                        <a:pt x="1926254" y="359481"/>
                        <a:pt x="1940914" y="359481"/>
                      </a:cubicBezTo>
                      <a:lnTo>
                        <a:pt x="2058190" y="359481"/>
                      </a:lnTo>
                      <a:cubicBezTo>
                        <a:pt x="2072850" y="359481"/>
                        <a:pt x="2084060" y="370691"/>
                        <a:pt x="2084060" y="385350"/>
                      </a:cubicBezTo>
                      <a:lnTo>
                        <a:pt x="2084060" y="615591"/>
                      </a:lnTo>
                      <a:close/>
                      <a:moveTo>
                        <a:pt x="2342758" y="1027783"/>
                      </a:moveTo>
                      <a:cubicBezTo>
                        <a:pt x="2342758" y="1042443"/>
                        <a:pt x="2331548" y="1053653"/>
                        <a:pt x="2316888" y="1053653"/>
                      </a:cubicBezTo>
                      <a:lnTo>
                        <a:pt x="2199612" y="1053653"/>
                      </a:lnTo>
                      <a:cubicBezTo>
                        <a:pt x="2184952" y="1053653"/>
                        <a:pt x="2173742" y="1042443"/>
                        <a:pt x="2173742" y="1027783"/>
                      </a:cubicBezTo>
                      <a:lnTo>
                        <a:pt x="2173742" y="797542"/>
                      </a:lnTo>
                      <a:cubicBezTo>
                        <a:pt x="2173742" y="782883"/>
                        <a:pt x="2184952" y="771672"/>
                        <a:pt x="2199612" y="771672"/>
                      </a:cubicBezTo>
                      <a:lnTo>
                        <a:pt x="2316888" y="771672"/>
                      </a:lnTo>
                      <a:cubicBezTo>
                        <a:pt x="2331548" y="771672"/>
                        <a:pt x="2342758" y="782883"/>
                        <a:pt x="2342758" y="797542"/>
                      </a:cubicBezTo>
                      <a:lnTo>
                        <a:pt x="2342758" y="1027783"/>
                      </a:lnTo>
                      <a:close/>
                      <a:moveTo>
                        <a:pt x="2342758" y="615591"/>
                      </a:moveTo>
                      <a:cubicBezTo>
                        <a:pt x="2342758" y="630251"/>
                        <a:pt x="2331548" y="641461"/>
                        <a:pt x="2316888" y="641461"/>
                      </a:cubicBezTo>
                      <a:lnTo>
                        <a:pt x="2199612" y="641461"/>
                      </a:lnTo>
                      <a:cubicBezTo>
                        <a:pt x="2184952" y="641461"/>
                        <a:pt x="2173742" y="630251"/>
                        <a:pt x="2173742" y="615591"/>
                      </a:cubicBezTo>
                      <a:lnTo>
                        <a:pt x="2173742" y="385350"/>
                      </a:lnTo>
                      <a:cubicBezTo>
                        <a:pt x="2173742" y="370691"/>
                        <a:pt x="2184952" y="359481"/>
                        <a:pt x="2199612" y="359481"/>
                      </a:cubicBezTo>
                      <a:lnTo>
                        <a:pt x="2316888" y="359481"/>
                      </a:lnTo>
                      <a:cubicBezTo>
                        <a:pt x="2331548" y="359481"/>
                        <a:pt x="2342758" y="370691"/>
                        <a:pt x="2342758" y="385350"/>
                      </a:cubicBezTo>
                      <a:lnTo>
                        <a:pt x="2342758" y="615591"/>
                      </a:lnTo>
                      <a:close/>
                    </a:path>
                  </a:pathLst>
                </a:custGeom>
                <a:solidFill>
                  <a:schemeClr val="accent2"/>
                </a:solidFill>
                <a:ln w="862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sp>
              <p:nvSpPr>
                <p:cNvPr id="836" name="Freeform: Shape 29">
                  <a:extLst>
                    <a:ext uri="{FF2B5EF4-FFF2-40B4-BE49-F238E27FC236}">
                      <a16:creationId xmlns:a16="http://schemas.microsoft.com/office/drawing/2014/main" id="{C356E4BE-650B-444D-BBA6-3FD92CE01B51}"/>
                    </a:ext>
                  </a:extLst>
                </p:cNvPr>
                <p:cNvSpPr/>
                <p:nvPr/>
              </p:nvSpPr>
              <p:spPr>
                <a:xfrm>
                  <a:off x="7608516" y="3032258"/>
                  <a:ext cx="120726" cy="405292"/>
                </a:xfrm>
                <a:custGeom>
                  <a:avLst/>
                  <a:gdLst>
                    <a:gd name="connsiteX0" fmla="*/ 5853 w 120725"/>
                    <a:gd name="connsiteY0" fmla="*/ 5853 h 405293"/>
                    <a:gd name="connsiteX1" fmla="*/ 119680 w 120725"/>
                    <a:gd name="connsiteY1" fmla="*/ 5853 h 405293"/>
                    <a:gd name="connsiteX2" fmla="*/ 119680 w 120725"/>
                    <a:gd name="connsiteY2" fmla="*/ 403386 h 405293"/>
                    <a:gd name="connsiteX3" fmla="*/ 5853 w 120725"/>
                    <a:gd name="connsiteY3" fmla="*/ 403386 h 405293"/>
                  </a:gdLst>
                  <a:ahLst/>
                  <a:cxnLst>
                    <a:cxn ang="0">
                      <a:pos x="connsiteX0" y="connsiteY0"/>
                    </a:cxn>
                    <a:cxn ang="0">
                      <a:pos x="connsiteX1" y="connsiteY1"/>
                    </a:cxn>
                    <a:cxn ang="0">
                      <a:pos x="connsiteX2" y="connsiteY2"/>
                    </a:cxn>
                    <a:cxn ang="0">
                      <a:pos x="connsiteX3" y="connsiteY3"/>
                    </a:cxn>
                  </a:cxnLst>
                  <a:rect l="l" t="t" r="r" b="b"/>
                  <a:pathLst>
                    <a:path w="120725" h="405293">
                      <a:moveTo>
                        <a:pt x="5853" y="5853"/>
                      </a:moveTo>
                      <a:lnTo>
                        <a:pt x="119680" y="5853"/>
                      </a:lnTo>
                      <a:lnTo>
                        <a:pt x="119680" y="403386"/>
                      </a:lnTo>
                      <a:lnTo>
                        <a:pt x="5853" y="403386"/>
                      </a:lnTo>
                      <a:close/>
                    </a:path>
                  </a:pathLst>
                </a:custGeom>
                <a:solidFill>
                  <a:schemeClr val="accent2"/>
                </a:solidFill>
                <a:ln w="8621" cap="flat">
                  <a:noFill/>
                  <a:prstDash val="solid"/>
                  <a:miter/>
                </a:ln>
              </p:spPr>
              <p:txBody>
                <a:bodyPr rot="0" spcFirstLastPara="0" vertOverflow="overflow" horzOverflow="overflow" vert="horz" wrap="square" lIns="325120" tIns="162560" rIns="325120" bIns="16256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sp>
              <p:nvSpPr>
                <p:cNvPr id="837" name="Freeform: Shape 30">
                  <a:extLst>
                    <a:ext uri="{FF2B5EF4-FFF2-40B4-BE49-F238E27FC236}">
                      <a16:creationId xmlns:a16="http://schemas.microsoft.com/office/drawing/2014/main" id="{4D019BA7-286B-9E41-916B-6A17B9059D02}"/>
                    </a:ext>
                  </a:extLst>
                </p:cNvPr>
                <p:cNvSpPr/>
                <p:nvPr/>
              </p:nvSpPr>
              <p:spPr>
                <a:xfrm>
                  <a:off x="5775211" y="2996906"/>
                  <a:ext cx="68985" cy="439786"/>
                </a:xfrm>
                <a:custGeom>
                  <a:avLst/>
                  <a:gdLst>
                    <a:gd name="connsiteX0" fmla="*/ 62767 w 68986"/>
                    <a:gd name="connsiteY0" fmla="*/ 437879 h 439786"/>
                    <a:gd name="connsiteX1" fmla="*/ 5853 w 68986"/>
                    <a:gd name="connsiteY1" fmla="*/ 437879 h 439786"/>
                    <a:gd name="connsiteX2" fmla="*/ 5853 w 68986"/>
                    <a:gd name="connsiteY2" fmla="*/ 13614 h 439786"/>
                    <a:gd name="connsiteX3" fmla="*/ 13614 w 68986"/>
                    <a:gd name="connsiteY3" fmla="*/ 5853 h 439786"/>
                    <a:gd name="connsiteX4" fmla="*/ 55868 w 68986"/>
                    <a:gd name="connsiteY4" fmla="*/ 5853 h 439786"/>
                    <a:gd name="connsiteX5" fmla="*/ 63629 w 68986"/>
                    <a:gd name="connsiteY5" fmla="*/ 13614 h 439786"/>
                    <a:gd name="connsiteX6" fmla="*/ 63629 w 68986"/>
                    <a:gd name="connsiteY6" fmla="*/ 437879 h 4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86" h="439786">
                      <a:moveTo>
                        <a:pt x="62767" y="437879"/>
                      </a:moveTo>
                      <a:lnTo>
                        <a:pt x="5853" y="437879"/>
                      </a:lnTo>
                      <a:lnTo>
                        <a:pt x="5853" y="13614"/>
                      </a:lnTo>
                      <a:cubicBezTo>
                        <a:pt x="5853" y="9303"/>
                        <a:pt x="9303" y="5853"/>
                        <a:pt x="13614" y="5853"/>
                      </a:cubicBezTo>
                      <a:lnTo>
                        <a:pt x="55868" y="5853"/>
                      </a:lnTo>
                      <a:cubicBezTo>
                        <a:pt x="60180" y="5853"/>
                        <a:pt x="63629" y="9303"/>
                        <a:pt x="63629" y="13614"/>
                      </a:cubicBezTo>
                      <a:lnTo>
                        <a:pt x="63629" y="437879"/>
                      </a:lnTo>
                      <a:close/>
                    </a:path>
                  </a:pathLst>
                </a:custGeom>
                <a:solidFill>
                  <a:schemeClr val="accent2"/>
                </a:solidFill>
                <a:ln w="9525" cap="flat">
                  <a:noFill/>
                  <a:prstDash val="solid"/>
                  <a:miter/>
                </a:ln>
              </p:spPr>
              <p:txBody>
                <a:bodyPr rot="0" spcFirstLastPara="0" vertOverflow="overflow" horzOverflow="overflow" vert="horz" wrap="square" lIns="325120" tIns="162560" rIns="325120" bIns="16256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sp>
              <p:nvSpPr>
                <p:cNvPr id="838" name="Freeform: Shape 31">
                  <a:extLst>
                    <a:ext uri="{FF2B5EF4-FFF2-40B4-BE49-F238E27FC236}">
                      <a16:creationId xmlns:a16="http://schemas.microsoft.com/office/drawing/2014/main" id="{A6C4B76D-2D47-3A43-B0BE-E8F16612751F}"/>
                    </a:ext>
                  </a:extLst>
                </p:cNvPr>
                <p:cNvSpPr/>
                <p:nvPr/>
              </p:nvSpPr>
              <p:spPr>
                <a:xfrm>
                  <a:off x="5524271" y="2551943"/>
                  <a:ext cx="560513" cy="560513"/>
                </a:xfrm>
                <a:custGeom>
                  <a:avLst/>
                  <a:gdLst>
                    <a:gd name="connsiteX0" fmla="*/ 556018 w 560512"/>
                    <a:gd name="connsiteY0" fmla="*/ 280935 h 560511"/>
                    <a:gd name="connsiteX1" fmla="*/ 280935 w 560512"/>
                    <a:gd name="connsiteY1" fmla="*/ 556017 h 560511"/>
                    <a:gd name="connsiteX2" fmla="*/ 5853 w 560512"/>
                    <a:gd name="connsiteY2" fmla="*/ 280935 h 560511"/>
                    <a:gd name="connsiteX3" fmla="*/ 280935 w 560512"/>
                    <a:gd name="connsiteY3" fmla="*/ 5853 h 560511"/>
                    <a:gd name="connsiteX4" fmla="*/ 556018 w 560512"/>
                    <a:gd name="connsiteY4" fmla="*/ 280935 h 56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12" h="560511">
                      <a:moveTo>
                        <a:pt x="556018" y="280935"/>
                      </a:moveTo>
                      <a:cubicBezTo>
                        <a:pt x="556018" y="432859"/>
                        <a:pt x="432859" y="556017"/>
                        <a:pt x="280935" y="556017"/>
                      </a:cubicBezTo>
                      <a:cubicBezTo>
                        <a:pt x="129012" y="556017"/>
                        <a:pt x="5853" y="432859"/>
                        <a:pt x="5853" y="280935"/>
                      </a:cubicBezTo>
                      <a:cubicBezTo>
                        <a:pt x="5853" y="129012"/>
                        <a:pt x="129012" y="5853"/>
                        <a:pt x="280935" y="5853"/>
                      </a:cubicBezTo>
                      <a:cubicBezTo>
                        <a:pt x="432859" y="5853"/>
                        <a:pt x="556018" y="129012"/>
                        <a:pt x="556018" y="280935"/>
                      </a:cubicBezTo>
                      <a:close/>
                    </a:path>
                  </a:pathLst>
                </a:custGeom>
                <a:solidFill>
                  <a:schemeClr val="accent2">
                    <a:lumMod val="50000"/>
                  </a:schemeClr>
                </a:solidFill>
                <a:ln w="9525" cap="flat">
                  <a:noFill/>
                  <a:prstDash val="solid"/>
                  <a:miter/>
                </a:ln>
              </p:spPr>
              <p:txBody>
                <a:bodyPr rot="0" spcFirstLastPara="0" vertOverflow="overflow" horzOverflow="overflow" vert="horz" wrap="square" lIns="325120" tIns="162560" rIns="325120" bIns="16256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grpSp>
        </p:grpSp>
        <p:grpSp>
          <p:nvGrpSpPr>
            <p:cNvPr id="820" name="Group 819">
              <a:extLst>
                <a:ext uri="{FF2B5EF4-FFF2-40B4-BE49-F238E27FC236}">
                  <a16:creationId xmlns:a16="http://schemas.microsoft.com/office/drawing/2014/main" id="{8E284A1F-635A-B841-AECF-D7D98CCF7068}"/>
                </a:ext>
              </a:extLst>
            </p:cNvPr>
            <p:cNvGrpSpPr/>
            <p:nvPr/>
          </p:nvGrpSpPr>
          <p:grpSpPr>
            <a:xfrm>
              <a:off x="2184847" y="3580661"/>
              <a:ext cx="550628" cy="413688"/>
              <a:chOff x="14313701" y="9502001"/>
              <a:chExt cx="1454931" cy="1091954"/>
            </a:xfrm>
          </p:grpSpPr>
          <p:sp>
            <p:nvSpPr>
              <p:cNvPr id="821" name="Freeform 95">
                <a:extLst>
                  <a:ext uri="{FF2B5EF4-FFF2-40B4-BE49-F238E27FC236}">
                    <a16:creationId xmlns:a16="http://schemas.microsoft.com/office/drawing/2014/main" id="{17C24FE8-9D25-FA45-AF29-1BACA0DF7B11}"/>
                  </a:ext>
                </a:extLst>
              </p:cNvPr>
              <p:cNvSpPr>
                <a:spLocks/>
              </p:cNvSpPr>
              <p:nvPr/>
            </p:nvSpPr>
            <p:spPr bwMode="auto">
              <a:xfrm>
                <a:off x="14313701" y="9502001"/>
                <a:ext cx="341984" cy="1091954"/>
              </a:xfrm>
              <a:custGeom>
                <a:avLst/>
                <a:gdLst>
                  <a:gd name="T0" fmla="*/ 300 w 600"/>
                  <a:gd name="T1" fmla="*/ 0 h 1960"/>
                  <a:gd name="T2" fmla="*/ 0 w 600"/>
                  <a:gd name="T3" fmla="*/ 300 h 1960"/>
                  <a:gd name="T4" fmla="*/ 0 w 600"/>
                  <a:gd name="T5" fmla="*/ 1660 h 1960"/>
                  <a:gd name="T6" fmla="*/ 300 w 600"/>
                  <a:gd name="T7" fmla="*/ 1960 h 1960"/>
                  <a:gd name="T8" fmla="*/ 600 w 600"/>
                  <a:gd name="T9" fmla="*/ 1660 h 1960"/>
                  <a:gd name="T10" fmla="*/ 600 w 600"/>
                  <a:gd name="T11" fmla="*/ 300 h 1960"/>
                  <a:gd name="T12" fmla="*/ 300 w 600"/>
                  <a:gd name="T13" fmla="*/ 0 h 1960"/>
                </a:gdLst>
                <a:ahLst/>
                <a:cxnLst>
                  <a:cxn ang="0">
                    <a:pos x="T0" y="T1"/>
                  </a:cxn>
                  <a:cxn ang="0">
                    <a:pos x="T2" y="T3"/>
                  </a:cxn>
                  <a:cxn ang="0">
                    <a:pos x="T4" y="T5"/>
                  </a:cxn>
                  <a:cxn ang="0">
                    <a:pos x="T6" y="T7"/>
                  </a:cxn>
                  <a:cxn ang="0">
                    <a:pos x="T8" y="T9"/>
                  </a:cxn>
                  <a:cxn ang="0">
                    <a:pos x="T10" y="T11"/>
                  </a:cxn>
                  <a:cxn ang="0">
                    <a:pos x="T12" y="T13"/>
                  </a:cxn>
                </a:cxnLst>
                <a:rect l="0" t="0" r="r" b="b"/>
                <a:pathLst>
                  <a:path w="600" h="1960">
                    <a:moveTo>
                      <a:pt x="300" y="0"/>
                    </a:moveTo>
                    <a:cubicBezTo>
                      <a:pt x="134" y="0"/>
                      <a:pt x="0" y="134"/>
                      <a:pt x="0" y="300"/>
                    </a:cubicBezTo>
                    <a:cubicBezTo>
                      <a:pt x="0" y="1660"/>
                      <a:pt x="0" y="1660"/>
                      <a:pt x="0" y="1660"/>
                    </a:cubicBezTo>
                    <a:cubicBezTo>
                      <a:pt x="0" y="1826"/>
                      <a:pt x="134" y="1960"/>
                      <a:pt x="300" y="1960"/>
                    </a:cubicBezTo>
                    <a:cubicBezTo>
                      <a:pt x="466" y="1960"/>
                      <a:pt x="600" y="1826"/>
                      <a:pt x="600" y="1660"/>
                    </a:cubicBezTo>
                    <a:cubicBezTo>
                      <a:pt x="600" y="300"/>
                      <a:pt x="600" y="300"/>
                      <a:pt x="600" y="300"/>
                    </a:cubicBezTo>
                    <a:cubicBezTo>
                      <a:pt x="600" y="134"/>
                      <a:pt x="466" y="0"/>
                      <a:pt x="300"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822" name="Freeform 96">
                <a:extLst>
                  <a:ext uri="{FF2B5EF4-FFF2-40B4-BE49-F238E27FC236}">
                    <a16:creationId xmlns:a16="http://schemas.microsoft.com/office/drawing/2014/main" id="{F505321B-ECB7-0042-82DD-AE21FE796C45}"/>
                  </a:ext>
                </a:extLst>
              </p:cNvPr>
              <p:cNvSpPr>
                <a:spLocks noEditPoints="1"/>
              </p:cNvSpPr>
              <p:nvPr/>
            </p:nvSpPr>
            <p:spPr bwMode="auto">
              <a:xfrm>
                <a:off x="14745681" y="9502001"/>
                <a:ext cx="1022951" cy="1091954"/>
              </a:xfrm>
              <a:custGeom>
                <a:avLst/>
                <a:gdLst>
                  <a:gd name="T0" fmla="*/ 1580 w 1796"/>
                  <a:gd name="T1" fmla="*/ 0 h 1960"/>
                  <a:gd name="T2" fmla="*/ 216 w 1796"/>
                  <a:gd name="T3" fmla="*/ 0 h 1960"/>
                  <a:gd name="T4" fmla="*/ 0 w 1796"/>
                  <a:gd name="T5" fmla="*/ 216 h 1960"/>
                  <a:gd name="T6" fmla="*/ 0 w 1796"/>
                  <a:gd name="T7" fmla="*/ 1744 h 1960"/>
                  <a:gd name="T8" fmla="*/ 216 w 1796"/>
                  <a:gd name="T9" fmla="*/ 1960 h 1960"/>
                  <a:gd name="T10" fmla="*/ 1580 w 1796"/>
                  <a:gd name="T11" fmla="*/ 1960 h 1960"/>
                  <a:gd name="T12" fmla="*/ 1796 w 1796"/>
                  <a:gd name="T13" fmla="*/ 1744 h 1960"/>
                  <a:gd name="T14" fmla="*/ 1796 w 1796"/>
                  <a:gd name="T15" fmla="*/ 216 h 1960"/>
                  <a:gd name="T16" fmla="*/ 1580 w 1796"/>
                  <a:gd name="T17" fmla="*/ 0 h 1960"/>
                  <a:gd name="T18" fmla="*/ 480 w 1796"/>
                  <a:gd name="T19" fmla="*/ 1707 h 1960"/>
                  <a:gd name="T20" fmla="*/ 364 w 1796"/>
                  <a:gd name="T21" fmla="*/ 1591 h 1960"/>
                  <a:gd name="T22" fmla="*/ 480 w 1796"/>
                  <a:gd name="T23" fmla="*/ 1475 h 1960"/>
                  <a:gd name="T24" fmla="*/ 596 w 1796"/>
                  <a:gd name="T25" fmla="*/ 1591 h 1960"/>
                  <a:gd name="T26" fmla="*/ 480 w 1796"/>
                  <a:gd name="T27" fmla="*/ 1707 h 1960"/>
                  <a:gd name="T28" fmla="*/ 480 w 1796"/>
                  <a:gd name="T29" fmla="*/ 1333 h 1960"/>
                  <a:gd name="T30" fmla="*/ 364 w 1796"/>
                  <a:gd name="T31" fmla="*/ 1217 h 1960"/>
                  <a:gd name="T32" fmla="*/ 480 w 1796"/>
                  <a:gd name="T33" fmla="*/ 1101 h 1960"/>
                  <a:gd name="T34" fmla="*/ 596 w 1796"/>
                  <a:gd name="T35" fmla="*/ 1217 h 1960"/>
                  <a:gd name="T36" fmla="*/ 480 w 1796"/>
                  <a:gd name="T37" fmla="*/ 1333 h 1960"/>
                  <a:gd name="T38" fmla="*/ 480 w 1796"/>
                  <a:gd name="T39" fmla="*/ 960 h 1960"/>
                  <a:gd name="T40" fmla="*/ 364 w 1796"/>
                  <a:gd name="T41" fmla="*/ 844 h 1960"/>
                  <a:gd name="T42" fmla="*/ 480 w 1796"/>
                  <a:gd name="T43" fmla="*/ 728 h 1960"/>
                  <a:gd name="T44" fmla="*/ 596 w 1796"/>
                  <a:gd name="T45" fmla="*/ 844 h 1960"/>
                  <a:gd name="T46" fmla="*/ 480 w 1796"/>
                  <a:gd name="T47" fmla="*/ 960 h 1960"/>
                  <a:gd name="T48" fmla="*/ 898 w 1796"/>
                  <a:gd name="T49" fmla="*/ 1707 h 1960"/>
                  <a:gd name="T50" fmla="*/ 782 w 1796"/>
                  <a:gd name="T51" fmla="*/ 1591 h 1960"/>
                  <a:gd name="T52" fmla="*/ 898 w 1796"/>
                  <a:gd name="T53" fmla="*/ 1475 h 1960"/>
                  <a:gd name="T54" fmla="*/ 1014 w 1796"/>
                  <a:gd name="T55" fmla="*/ 1591 h 1960"/>
                  <a:gd name="T56" fmla="*/ 898 w 1796"/>
                  <a:gd name="T57" fmla="*/ 1707 h 1960"/>
                  <a:gd name="T58" fmla="*/ 898 w 1796"/>
                  <a:gd name="T59" fmla="*/ 1333 h 1960"/>
                  <a:gd name="T60" fmla="*/ 782 w 1796"/>
                  <a:gd name="T61" fmla="*/ 1217 h 1960"/>
                  <a:gd name="T62" fmla="*/ 898 w 1796"/>
                  <a:gd name="T63" fmla="*/ 1101 h 1960"/>
                  <a:gd name="T64" fmla="*/ 1014 w 1796"/>
                  <a:gd name="T65" fmla="*/ 1217 h 1960"/>
                  <a:gd name="T66" fmla="*/ 898 w 1796"/>
                  <a:gd name="T67" fmla="*/ 1333 h 1960"/>
                  <a:gd name="T68" fmla="*/ 898 w 1796"/>
                  <a:gd name="T69" fmla="*/ 960 h 1960"/>
                  <a:gd name="T70" fmla="*/ 782 w 1796"/>
                  <a:gd name="T71" fmla="*/ 844 h 1960"/>
                  <a:gd name="T72" fmla="*/ 898 w 1796"/>
                  <a:gd name="T73" fmla="*/ 728 h 1960"/>
                  <a:gd name="T74" fmla="*/ 1014 w 1796"/>
                  <a:gd name="T75" fmla="*/ 844 h 1960"/>
                  <a:gd name="T76" fmla="*/ 898 w 1796"/>
                  <a:gd name="T77" fmla="*/ 960 h 1960"/>
                  <a:gd name="T78" fmla="*/ 1316 w 1796"/>
                  <a:gd name="T79" fmla="*/ 1707 h 1960"/>
                  <a:gd name="T80" fmla="*/ 1200 w 1796"/>
                  <a:gd name="T81" fmla="*/ 1591 h 1960"/>
                  <a:gd name="T82" fmla="*/ 1316 w 1796"/>
                  <a:gd name="T83" fmla="*/ 1475 h 1960"/>
                  <a:gd name="T84" fmla="*/ 1432 w 1796"/>
                  <a:gd name="T85" fmla="*/ 1591 h 1960"/>
                  <a:gd name="T86" fmla="*/ 1316 w 1796"/>
                  <a:gd name="T87" fmla="*/ 1707 h 1960"/>
                  <a:gd name="T88" fmla="*/ 1316 w 1796"/>
                  <a:gd name="T89" fmla="*/ 1333 h 1960"/>
                  <a:gd name="T90" fmla="*/ 1200 w 1796"/>
                  <a:gd name="T91" fmla="*/ 1217 h 1960"/>
                  <a:gd name="T92" fmla="*/ 1316 w 1796"/>
                  <a:gd name="T93" fmla="*/ 1101 h 1960"/>
                  <a:gd name="T94" fmla="*/ 1432 w 1796"/>
                  <a:gd name="T95" fmla="*/ 1217 h 1960"/>
                  <a:gd name="T96" fmla="*/ 1316 w 1796"/>
                  <a:gd name="T97" fmla="*/ 1333 h 1960"/>
                  <a:gd name="T98" fmla="*/ 1316 w 1796"/>
                  <a:gd name="T99" fmla="*/ 960 h 1960"/>
                  <a:gd name="T100" fmla="*/ 1200 w 1796"/>
                  <a:gd name="T101" fmla="*/ 844 h 1960"/>
                  <a:gd name="T102" fmla="*/ 1316 w 1796"/>
                  <a:gd name="T103" fmla="*/ 728 h 1960"/>
                  <a:gd name="T104" fmla="*/ 1432 w 1796"/>
                  <a:gd name="T105" fmla="*/ 844 h 1960"/>
                  <a:gd name="T106" fmla="*/ 1316 w 1796"/>
                  <a:gd name="T107" fmla="*/ 960 h 1960"/>
                  <a:gd name="T108" fmla="*/ 1452 w 1796"/>
                  <a:gd name="T109" fmla="*/ 468 h 1960"/>
                  <a:gd name="T110" fmla="*/ 344 w 1796"/>
                  <a:gd name="T111" fmla="*/ 468 h 1960"/>
                  <a:gd name="T112" fmla="*/ 202 w 1796"/>
                  <a:gd name="T113" fmla="*/ 326 h 1960"/>
                  <a:gd name="T114" fmla="*/ 344 w 1796"/>
                  <a:gd name="T115" fmla="*/ 184 h 1960"/>
                  <a:gd name="T116" fmla="*/ 1452 w 1796"/>
                  <a:gd name="T117" fmla="*/ 184 h 1960"/>
                  <a:gd name="T118" fmla="*/ 1594 w 1796"/>
                  <a:gd name="T119" fmla="*/ 326 h 1960"/>
                  <a:gd name="T120" fmla="*/ 1452 w 1796"/>
                  <a:gd name="T121" fmla="*/ 468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6" h="1960">
                    <a:moveTo>
                      <a:pt x="1580" y="0"/>
                    </a:moveTo>
                    <a:cubicBezTo>
                      <a:pt x="216" y="0"/>
                      <a:pt x="216" y="0"/>
                      <a:pt x="216" y="0"/>
                    </a:cubicBezTo>
                    <a:cubicBezTo>
                      <a:pt x="97" y="0"/>
                      <a:pt x="0" y="97"/>
                      <a:pt x="0" y="216"/>
                    </a:cubicBezTo>
                    <a:cubicBezTo>
                      <a:pt x="0" y="1744"/>
                      <a:pt x="0" y="1744"/>
                      <a:pt x="0" y="1744"/>
                    </a:cubicBezTo>
                    <a:cubicBezTo>
                      <a:pt x="0" y="1863"/>
                      <a:pt x="97" y="1960"/>
                      <a:pt x="216" y="1960"/>
                    </a:cubicBezTo>
                    <a:cubicBezTo>
                      <a:pt x="1580" y="1960"/>
                      <a:pt x="1580" y="1960"/>
                      <a:pt x="1580" y="1960"/>
                    </a:cubicBezTo>
                    <a:cubicBezTo>
                      <a:pt x="1699" y="1960"/>
                      <a:pt x="1796" y="1863"/>
                      <a:pt x="1796" y="1744"/>
                    </a:cubicBezTo>
                    <a:cubicBezTo>
                      <a:pt x="1796" y="216"/>
                      <a:pt x="1796" y="216"/>
                      <a:pt x="1796" y="216"/>
                    </a:cubicBezTo>
                    <a:cubicBezTo>
                      <a:pt x="1796" y="97"/>
                      <a:pt x="1699" y="0"/>
                      <a:pt x="1580" y="0"/>
                    </a:cubicBezTo>
                    <a:close/>
                    <a:moveTo>
                      <a:pt x="480" y="1707"/>
                    </a:moveTo>
                    <a:cubicBezTo>
                      <a:pt x="416" y="1707"/>
                      <a:pt x="364" y="1655"/>
                      <a:pt x="364" y="1591"/>
                    </a:cubicBezTo>
                    <a:cubicBezTo>
                      <a:pt x="364" y="1527"/>
                      <a:pt x="416" y="1475"/>
                      <a:pt x="480" y="1475"/>
                    </a:cubicBezTo>
                    <a:cubicBezTo>
                      <a:pt x="544" y="1475"/>
                      <a:pt x="596" y="1527"/>
                      <a:pt x="596" y="1591"/>
                    </a:cubicBezTo>
                    <a:cubicBezTo>
                      <a:pt x="596" y="1655"/>
                      <a:pt x="544" y="1707"/>
                      <a:pt x="480" y="1707"/>
                    </a:cubicBezTo>
                    <a:close/>
                    <a:moveTo>
                      <a:pt x="480" y="1333"/>
                    </a:moveTo>
                    <a:cubicBezTo>
                      <a:pt x="416" y="1333"/>
                      <a:pt x="364" y="1281"/>
                      <a:pt x="364" y="1217"/>
                    </a:cubicBezTo>
                    <a:cubicBezTo>
                      <a:pt x="364" y="1153"/>
                      <a:pt x="416" y="1101"/>
                      <a:pt x="480" y="1101"/>
                    </a:cubicBezTo>
                    <a:cubicBezTo>
                      <a:pt x="544" y="1101"/>
                      <a:pt x="596" y="1153"/>
                      <a:pt x="596" y="1217"/>
                    </a:cubicBezTo>
                    <a:cubicBezTo>
                      <a:pt x="596" y="1281"/>
                      <a:pt x="544" y="1333"/>
                      <a:pt x="480" y="1333"/>
                    </a:cubicBezTo>
                    <a:close/>
                    <a:moveTo>
                      <a:pt x="480" y="960"/>
                    </a:moveTo>
                    <a:cubicBezTo>
                      <a:pt x="416" y="960"/>
                      <a:pt x="364" y="908"/>
                      <a:pt x="364" y="844"/>
                    </a:cubicBezTo>
                    <a:cubicBezTo>
                      <a:pt x="364" y="780"/>
                      <a:pt x="416" y="728"/>
                      <a:pt x="480" y="728"/>
                    </a:cubicBezTo>
                    <a:cubicBezTo>
                      <a:pt x="544" y="728"/>
                      <a:pt x="596" y="780"/>
                      <a:pt x="596" y="844"/>
                    </a:cubicBezTo>
                    <a:cubicBezTo>
                      <a:pt x="596" y="908"/>
                      <a:pt x="544" y="960"/>
                      <a:pt x="480" y="960"/>
                    </a:cubicBezTo>
                    <a:close/>
                    <a:moveTo>
                      <a:pt x="898" y="1707"/>
                    </a:moveTo>
                    <a:cubicBezTo>
                      <a:pt x="834" y="1707"/>
                      <a:pt x="782" y="1655"/>
                      <a:pt x="782" y="1591"/>
                    </a:cubicBezTo>
                    <a:cubicBezTo>
                      <a:pt x="782" y="1527"/>
                      <a:pt x="834" y="1475"/>
                      <a:pt x="898" y="1475"/>
                    </a:cubicBezTo>
                    <a:cubicBezTo>
                      <a:pt x="962" y="1475"/>
                      <a:pt x="1014" y="1527"/>
                      <a:pt x="1014" y="1591"/>
                    </a:cubicBezTo>
                    <a:cubicBezTo>
                      <a:pt x="1014" y="1655"/>
                      <a:pt x="962" y="1707"/>
                      <a:pt x="898" y="1707"/>
                    </a:cubicBezTo>
                    <a:close/>
                    <a:moveTo>
                      <a:pt x="898" y="1333"/>
                    </a:moveTo>
                    <a:cubicBezTo>
                      <a:pt x="834" y="1333"/>
                      <a:pt x="782" y="1281"/>
                      <a:pt x="782" y="1217"/>
                    </a:cubicBezTo>
                    <a:cubicBezTo>
                      <a:pt x="782" y="1153"/>
                      <a:pt x="834" y="1101"/>
                      <a:pt x="898" y="1101"/>
                    </a:cubicBezTo>
                    <a:cubicBezTo>
                      <a:pt x="962" y="1101"/>
                      <a:pt x="1014" y="1153"/>
                      <a:pt x="1014" y="1217"/>
                    </a:cubicBezTo>
                    <a:cubicBezTo>
                      <a:pt x="1014" y="1281"/>
                      <a:pt x="962" y="1333"/>
                      <a:pt x="898" y="1333"/>
                    </a:cubicBezTo>
                    <a:close/>
                    <a:moveTo>
                      <a:pt x="898" y="960"/>
                    </a:moveTo>
                    <a:cubicBezTo>
                      <a:pt x="834" y="960"/>
                      <a:pt x="782" y="908"/>
                      <a:pt x="782" y="844"/>
                    </a:cubicBezTo>
                    <a:cubicBezTo>
                      <a:pt x="782" y="780"/>
                      <a:pt x="834" y="728"/>
                      <a:pt x="898" y="728"/>
                    </a:cubicBezTo>
                    <a:cubicBezTo>
                      <a:pt x="962" y="728"/>
                      <a:pt x="1014" y="780"/>
                      <a:pt x="1014" y="844"/>
                    </a:cubicBezTo>
                    <a:cubicBezTo>
                      <a:pt x="1014" y="908"/>
                      <a:pt x="962" y="960"/>
                      <a:pt x="898" y="960"/>
                    </a:cubicBezTo>
                    <a:close/>
                    <a:moveTo>
                      <a:pt x="1316" y="1707"/>
                    </a:moveTo>
                    <a:cubicBezTo>
                      <a:pt x="1252" y="1707"/>
                      <a:pt x="1200" y="1655"/>
                      <a:pt x="1200" y="1591"/>
                    </a:cubicBezTo>
                    <a:cubicBezTo>
                      <a:pt x="1200" y="1527"/>
                      <a:pt x="1252" y="1475"/>
                      <a:pt x="1316" y="1475"/>
                    </a:cubicBezTo>
                    <a:cubicBezTo>
                      <a:pt x="1380" y="1475"/>
                      <a:pt x="1432" y="1527"/>
                      <a:pt x="1432" y="1591"/>
                    </a:cubicBezTo>
                    <a:cubicBezTo>
                      <a:pt x="1432" y="1655"/>
                      <a:pt x="1380" y="1707"/>
                      <a:pt x="1316" y="1707"/>
                    </a:cubicBezTo>
                    <a:close/>
                    <a:moveTo>
                      <a:pt x="1316" y="1333"/>
                    </a:moveTo>
                    <a:cubicBezTo>
                      <a:pt x="1252" y="1333"/>
                      <a:pt x="1200" y="1281"/>
                      <a:pt x="1200" y="1217"/>
                    </a:cubicBezTo>
                    <a:cubicBezTo>
                      <a:pt x="1200" y="1153"/>
                      <a:pt x="1252" y="1101"/>
                      <a:pt x="1316" y="1101"/>
                    </a:cubicBezTo>
                    <a:cubicBezTo>
                      <a:pt x="1380" y="1101"/>
                      <a:pt x="1432" y="1153"/>
                      <a:pt x="1432" y="1217"/>
                    </a:cubicBezTo>
                    <a:cubicBezTo>
                      <a:pt x="1432" y="1281"/>
                      <a:pt x="1380" y="1333"/>
                      <a:pt x="1316" y="1333"/>
                    </a:cubicBezTo>
                    <a:close/>
                    <a:moveTo>
                      <a:pt x="1316" y="960"/>
                    </a:moveTo>
                    <a:cubicBezTo>
                      <a:pt x="1252" y="960"/>
                      <a:pt x="1200" y="908"/>
                      <a:pt x="1200" y="844"/>
                    </a:cubicBezTo>
                    <a:cubicBezTo>
                      <a:pt x="1200" y="780"/>
                      <a:pt x="1252" y="728"/>
                      <a:pt x="1316" y="728"/>
                    </a:cubicBezTo>
                    <a:cubicBezTo>
                      <a:pt x="1380" y="728"/>
                      <a:pt x="1432" y="780"/>
                      <a:pt x="1432" y="844"/>
                    </a:cubicBezTo>
                    <a:cubicBezTo>
                      <a:pt x="1432" y="908"/>
                      <a:pt x="1380" y="960"/>
                      <a:pt x="1316" y="960"/>
                    </a:cubicBezTo>
                    <a:close/>
                    <a:moveTo>
                      <a:pt x="1452" y="468"/>
                    </a:moveTo>
                    <a:cubicBezTo>
                      <a:pt x="344" y="468"/>
                      <a:pt x="344" y="468"/>
                      <a:pt x="344" y="468"/>
                    </a:cubicBezTo>
                    <a:cubicBezTo>
                      <a:pt x="266" y="468"/>
                      <a:pt x="202" y="404"/>
                      <a:pt x="202" y="326"/>
                    </a:cubicBezTo>
                    <a:cubicBezTo>
                      <a:pt x="202" y="248"/>
                      <a:pt x="266" y="184"/>
                      <a:pt x="344" y="184"/>
                    </a:cubicBezTo>
                    <a:cubicBezTo>
                      <a:pt x="1452" y="184"/>
                      <a:pt x="1452" y="184"/>
                      <a:pt x="1452" y="184"/>
                    </a:cubicBezTo>
                    <a:cubicBezTo>
                      <a:pt x="1531" y="184"/>
                      <a:pt x="1594" y="248"/>
                      <a:pt x="1594" y="326"/>
                    </a:cubicBezTo>
                    <a:cubicBezTo>
                      <a:pt x="1594" y="404"/>
                      <a:pt x="1531" y="468"/>
                      <a:pt x="1452" y="468"/>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09523">
                  <a:defRPr/>
                </a:pPr>
                <a:endParaRPr lang="en-US" sz="2400">
                  <a:solidFill>
                    <a:srgbClr val="005073"/>
                  </a:solidFill>
                  <a:latin typeface="CiscoSansTT ExtraLight"/>
                </a:endParaRPr>
              </a:p>
            </p:txBody>
          </p:sp>
          <p:sp>
            <p:nvSpPr>
              <p:cNvPr id="823" name="Freeform 97">
                <a:extLst>
                  <a:ext uri="{FF2B5EF4-FFF2-40B4-BE49-F238E27FC236}">
                    <a16:creationId xmlns:a16="http://schemas.microsoft.com/office/drawing/2014/main" id="{A7EC8CEF-8870-8849-AF21-130493EAB6A4}"/>
                  </a:ext>
                </a:extLst>
              </p:cNvPr>
              <p:cNvSpPr>
                <a:spLocks/>
              </p:cNvSpPr>
              <p:nvPr/>
            </p:nvSpPr>
            <p:spPr bwMode="auto">
              <a:xfrm>
                <a:off x="14859675" y="9603997"/>
                <a:ext cx="794962" cy="158993"/>
              </a:xfrm>
              <a:custGeom>
                <a:avLst/>
                <a:gdLst>
                  <a:gd name="T0" fmla="*/ 1250 w 1392"/>
                  <a:gd name="T1" fmla="*/ 284 h 284"/>
                  <a:gd name="T2" fmla="*/ 142 w 1392"/>
                  <a:gd name="T3" fmla="*/ 284 h 284"/>
                  <a:gd name="T4" fmla="*/ 0 w 1392"/>
                  <a:gd name="T5" fmla="*/ 142 h 284"/>
                  <a:gd name="T6" fmla="*/ 142 w 1392"/>
                  <a:gd name="T7" fmla="*/ 0 h 284"/>
                  <a:gd name="T8" fmla="*/ 1250 w 1392"/>
                  <a:gd name="T9" fmla="*/ 0 h 284"/>
                  <a:gd name="T10" fmla="*/ 1392 w 1392"/>
                  <a:gd name="T11" fmla="*/ 142 h 284"/>
                  <a:gd name="T12" fmla="*/ 1250 w 1392"/>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1392" h="284">
                    <a:moveTo>
                      <a:pt x="1250" y="284"/>
                    </a:moveTo>
                    <a:cubicBezTo>
                      <a:pt x="142" y="284"/>
                      <a:pt x="142" y="284"/>
                      <a:pt x="142" y="284"/>
                    </a:cubicBezTo>
                    <a:cubicBezTo>
                      <a:pt x="64" y="284"/>
                      <a:pt x="0" y="220"/>
                      <a:pt x="0" y="142"/>
                    </a:cubicBezTo>
                    <a:cubicBezTo>
                      <a:pt x="0" y="64"/>
                      <a:pt x="64" y="0"/>
                      <a:pt x="142" y="0"/>
                    </a:cubicBezTo>
                    <a:cubicBezTo>
                      <a:pt x="1250" y="0"/>
                      <a:pt x="1250" y="0"/>
                      <a:pt x="1250" y="0"/>
                    </a:cubicBezTo>
                    <a:cubicBezTo>
                      <a:pt x="1329" y="0"/>
                      <a:pt x="1392" y="64"/>
                      <a:pt x="1392" y="142"/>
                    </a:cubicBezTo>
                    <a:cubicBezTo>
                      <a:pt x="1392" y="220"/>
                      <a:pt x="1329" y="284"/>
                      <a:pt x="1250" y="284"/>
                    </a:cubicBezTo>
                    <a:close/>
                  </a:path>
                </a:pathLst>
              </a:custGeom>
              <a:solidFill>
                <a:schemeClr val="tx1"/>
              </a:solidFill>
              <a:ln>
                <a:noFill/>
              </a:ln>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24" name="Oval 98">
                <a:extLst>
                  <a:ext uri="{FF2B5EF4-FFF2-40B4-BE49-F238E27FC236}">
                    <a16:creationId xmlns:a16="http://schemas.microsoft.com/office/drawing/2014/main" id="{EB53F957-8AEC-A24F-98D2-747801749CAE}"/>
                  </a:ext>
                </a:extLst>
              </p:cNvPr>
              <p:cNvSpPr>
                <a:spLocks noChangeArrowheads="1"/>
              </p:cNvSpPr>
              <p:nvPr/>
            </p:nvSpPr>
            <p:spPr bwMode="auto">
              <a:xfrm>
                <a:off x="14952671" y="10323966"/>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25" name="Oval 99">
                <a:extLst>
                  <a:ext uri="{FF2B5EF4-FFF2-40B4-BE49-F238E27FC236}">
                    <a16:creationId xmlns:a16="http://schemas.microsoft.com/office/drawing/2014/main" id="{7824FA5E-C339-1248-BC8C-4D47BC73DF5F}"/>
                  </a:ext>
                </a:extLst>
              </p:cNvPr>
              <p:cNvSpPr>
                <a:spLocks noChangeArrowheads="1"/>
              </p:cNvSpPr>
              <p:nvPr/>
            </p:nvSpPr>
            <p:spPr bwMode="auto">
              <a:xfrm>
                <a:off x="14952671" y="10113975"/>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26" name="Oval 100">
                <a:extLst>
                  <a:ext uri="{FF2B5EF4-FFF2-40B4-BE49-F238E27FC236}">
                    <a16:creationId xmlns:a16="http://schemas.microsoft.com/office/drawing/2014/main" id="{8074B4AE-C1CE-0741-9399-D65429CD3952}"/>
                  </a:ext>
                </a:extLst>
              </p:cNvPr>
              <p:cNvSpPr>
                <a:spLocks noChangeArrowheads="1"/>
              </p:cNvSpPr>
              <p:nvPr/>
            </p:nvSpPr>
            <p:spPr bwMode="auto">
              <a:xfrm>
                <a:off x="14952671" y="9906984"/>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27" name="Oval 101">
                <a:extLst>
                  <a:ext uri="{FF2B5EF4-FFF2-40B4-BE49-F238E27FC236}">
                    <a16:creationId xmlns:a16="http://schemas.microsoft.com/office/drawing/2014/main" id="{AB43C508-9FAE-0A47-B68A-AB337E12F599}"/>
                  </a:ext>
                </a:extLst>
              </p:cNvPr>
              <p:cNvSpPr>
                <a:spLocks noChangeArrowheads="1"/>
              </p:cNvSpPr>
              <p:nvPr/>
            </p:nvSpPr>
            <p:spPr bwMode="auto">
              <a:xfrm>
                <a:off x="15189659" y="10323966"/>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28" name="Oval 102">
                <a:extLst>
                  <a:ext uri="{FF2B5EF4-FFF2-40B4-BE49-F238E27FC236}">
                    <a16:creationId xmlns:a16="http://schemas.microsoft.com/office/drawing/2014/main" id="{75A9D54C-6801-2644-94EC-5AD218E846B7}"/>
                  </a:ext>
                </a:extLst>
              </p:cNvPr>
              <p:cNvSpPr>
                <a:spLocks noChangeArrowheads="1"/>
              </p:cNvSpPr>
              <p:nvPr/>
            </p:nvSpPr>
            <p:spPr bwMode="auto">
              <a:xfrm>
                <a:off x="15189659" y="10113975"/>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29" name="Oval 103">
                <a:extLst>
                  <a:ext uri="{FF2B5EF4-FFF2-40B4-BE49-F238E27FC236}">
                    <a16:creationId xmlns:a16="http://schemas.microsoft.com/office/drawing/2014/main" id="{5031DD8C-C1AE-0445-9D53-ADCF79EF264C}"/>
                  </a:ext>
                </a:extLst>
              </p:cNvPr>
              <p:cNvSpPr>
                <a:spLocks noChangeArrowheads="1"/>
              </p:cNvSpPr>
              <p:nvPr/>
            </p:nvSpPr>
            <p:spPr bwMode="auto">
              <a:xfrm>
                <a:off x="15189659" y="9906984"/>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30" name="Oval 104">
                <a:extLst>
                  <a:ext uri="{FF2B5EF4-FFF2-40B4-BE49-F238E27FC236}">
                    <a16:creationId xmlns:a16="http://schemas.microsoft.com/office/drawing/2014/main" id="{541A8A13-5400-854F-9BF0-E6C03B4C3F82}"/>
                  </a:ext>
                </a:extLst>
              </p:cNvPr>
              <p:cNvSpPr>
                <a:spLocks noChangeArrowheads="1"/>
              </p:cNvSpPr>
              <p:nvPr/>
            </p:nvSpPr>
            <p:spPr bwMode="auto">
              <a:xfrm>
                <a:off x="15429648" y="10323966"/>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31" name="Oval 105">
                <a:extLst>
                  <a:ext uri="{FF2B5EF4-FFF2-40B4-BE49-F238E27FC236}">
                    <a16:creationId xmlns:a16="http://schemas.microsoft.com/office/drawing/2014/main" id="{F8B5FC53-FD0F-4746-9BD3-6CD8CB1233B0}"/>
                  </a:ext>
                </a:extLst>
              </p:cNvPr>
              <p:cNvSpPr>
                <a:spLocks noChangeArrowheads="1"/>
              </p:cNvSpPr>
              <p:nvPr/>
            </p:nvSpPr>
            <p:spPr bwMode="auto">
              <a:xfrm>
                <a:off x="15429648" y="10113975"/>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sp>
            <p:nvSpPr>
              <p:cNvPr id="832" name="Oval 106">
                <a:extLst>
                  <a:ext uri="{FF2B5EF4-FFF2-40B4-BE49-F238E27FC236}">
                    <a16:creationId xmlns:a16="http://schemas.microsoft.com/office/drawing/2014/main" id="{1E9F753F-C1BC-7A43-BAE8-20D63E780A05}"/>
                  </a:ext>
                </a:extLst>
              </p:cNvPr>
              <p:cNvSpPr>
                <a:spLocks noChangeArrowheads="1"/>
              </p:cNvSpPr>
              <p:nvPr/>
            </p:nvSpPr>
            <p:spPr bwMode="auto">
              <a:xfrm>
                <a:off x="15429648" y="9906984"/>
                <a:ext cx="131994" cy="128995"/>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5120" tIns="162560" rIns="325120" bIns="1625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23">
                  <a:defRPr/>
                </a:pPr>
                <a:endParaRPr lang="en-US" sz="2400">
                  <a:solidFill>
                    <a:srgbClr val="282828"/>
                  </a:solidFill>
                  <a:latin typeface="CiscoSansTT ExtraLight"/>
                  <a:ea typeface="ＭＳ Ｐゴシック" charset="0"/>
                </a:endParaRPr>
              </a:p>
            </p:txBody>
          </p:sp>
        </p:grpSp>
      </p:grpSp>
      <p:sp>
        <p:nvSpPr>
          <p:cNvPr id="818" name="Google Shape;809;p126">
            <a:extLst>
              <a:ext uri="{FF2B5EF4-FFF2-40B4-BE49-F238E27FC236}">
                <a16:creationId xmlns:a16="http://schemas.microsoft.com/office/drawing/2014/main" id="{605C9278-67FA-7D45-870E-46784162738D}"/>
              </a:ext>
            </a:extLst>
          </p:cNvPr>
          <p:cNvSpPr txBox="1"/>
          <p:nvPr/>
        </p:nvSpPr>
        <p:spPr>
          <a:xfrm>
            <a:off x="5199877" y="5852426"/>
            <a:ext cx="1086397" cy="266795"/>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Cisco </a:t>
            </a:r>
          </a:p>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UCM</a:t>
            </a:r>
          </a:p>
        </p:txBody>
      </p:sp>
      <p:grpSp>
        <p:nvGrpSpPr>
          <p:cNvPr id="840" name="Group 839">
            <a:extLst>
              <a:ext uri="{FF2B5EF4-FFF2-40B4-BE49-F238E27FC236}">
                <a16:creationId xmlns:a16="http://schemas.microsoft.com/office/drawing/2014/main" id="{F4D51192-5EE6-8A44-B030-AC3F87492DC6}"/>
              </a:ext>
            </a:extLst>
          </p:cNvPr>
          <p:cNvGrpSpPr/>
          <p:nvPr/>
        </p:nvGrpSpPr>
        <p:grpSpPr>
          <a:xfrm>
            <a:off x="6831033" y="5093996"/>
            <a:ext cx="895765" cy="710320"/>
            <a:chOff x="3382462" y="1493886"/>
            <a:chExt cx="947520" cy="751358"/>
          </a:xfrm>
        </p:grpSpPr>
        <p:grpSp>
          <p:nvGrpSpPr>
            <p:cNvPr id="842" name="Group 841">
              <a:extLst>
                <a:ext uri="{FF2B5EF4-FFF2-40B4-BE49-F238E27FC236}">
                  <a16:creationId xmlns:a16="http://schemas.microsoft.com/office/drawing/2014/main" id="{D97260AF-FDED-1E48-899F-865B3B9863BD}"/>
                </a:ext>
              </a:extLst>
            </p:cNvPr>
            <p:cNvGrpSpPr/>
            <p:nvPr/>
          </p:nvGrpSpPr>
          <p:grpSpPr>
            <a:xfrm>
              <a:off x="3728130" y="1493886"/>
              <a:ext cx="601852" cy="294821"/>
              <a:chOff x="8089180" y="2109841"/>
              <a:chExt cx="601852" cy="294821"/>
            </a:xfrm>
          </p:grpSpPr>
          <p:sp>
            <p:nvSpPr>
              <p:cNvPr id="859" name="Freeform 225">
                <a:extLst>
                  <a:ext uri="{FF2B5EF4-FFF2-40B4-BE49-F238E27FC236}">
                    <a16:creationId xmlns:a16="http://schemas.microsoft.com/office/drawing/2014/main" id="{96660A8F-52F1-BF41-8C18-C9483C10F627}"/>
                  </a:ext>
                </a:extLst>
              </p:cNvPr>
              <p:cNvSpPr>
                <a:spLocks/>
              </p:cNvSpPr>
              <p:nvPr/>
            </p:nvSpPr>
            <p:spPr bwMode="auto">
              <a:xfrm>
                <a:off x="8089180" y="2276150"/>
                <a:ext cx="601852" cy="128512"/>
              </a:xfrm>
              <a:custGeom>
                <a:avLst/>
                <a:gdLst>
                  <a:gd name="T0" fmla="*/ 389 w 436"/>
                  <a:gd name="T1" fmla="*/ 93 h 93"/>
                  <a:gd name="T2" fmla="*/ 47 w 436"/>
                  <a:gd name="T3" fmla="*/ 93 h 93"/>
                  <a:gd name="T4" fmla="*/ 0 w 436"/>
                  <a:gd name="T5" fmla="*/ 46 h 93"/>
                  <a:gd name="T6" fmla="*/ 0 w 436"/>
                  <a:gd name="T7" fmla="*/ 46 h 93"/>
                  <a:gd name="T8" fmla="*/ 47 w 436"/>
                  <a:gd name="T9" fmla="*/ 0 h 93"/>
                  <a:gd name="T10" fmla="*/ 389 w 436"/>
                  <a:gd name="T11" fmla="*/ 0 h 93"/>
                  <a:gd name="T12" fmla="*/ 436 w 436"/>
                  <a:gd name="T13" fmla="*/ 46 h 93"/>
                  <a:gd name="T14" fmla="*/ 436 w 436"/>
                  <a:gd name="T15" fmla="*/ 46 h 93"/>
                  <a:gd name="T16" fmla="*/ 389 w 43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93">
                    <a:moveTo>
                      <a:pt x="389" y="93"/>
                    </a:moveTo>
                    <a:cubicBezTo>
                      <a:pt x="47" y="93"/>
                      <a:pt x="47" y="93"/>
                      <a:pt x="47" y="93"/>
                    </a:cubicBezTo>
                    <a:cubicBezTo>
                      <a:pt x="21" y="93"/>
                      <a:pt x="0" y="72"/>
                      <a:pt x="0" y="46"/>
                    </a:cubicBezTo>
                    <a:cubicBezTo>
                      <a:pt x="0" y="46"/>
                      <a:pt x="0" y="46"/>
                      <a:pt x="0" y="46"/>
                    </a:cubicBezTo>
                    <a:cubicBezTo>
                      <a:pt x="0" y="21"/>
                      <a:pt x="21" y="0"/>
                      <a:pt x="47" y="0"/>
                    </a:cubicBezTo>
                    <a:cubicBezTo>
                      <a:pt x="389" y="0"/>
                      <a:pt x="389" y="0"/>
                      <a:pt x="389" y="0"/>
                    </a:cubicBezTo>
                    <a:cubicBezTo>
                      <a:pt x="415" y="0"/>
                      <a:pt x="436" y="21"/>
                      <a:pt x="436" y="46"/>
                    </a:cubicBezTo>
                    <a:cubicBezTo>
                      <a:pt x="436" y="46"/>
                      <a:pt x="436" y="46"/>
                      <a:pt x="436" y="46"/>
                    </a:cubicBezTo>
                    <a:cubicBezTo>
                      <a:pt x="436" y="72"/>
                      <a:pt x="415" y="93"/>
                      <a:pt x="389"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860" name="Freeform 226">
                <a:extLst>
                  <a:ext uri="{FF2B5EF4-FFF2-40B4-BE49-F238E27FC236}">
                    <a16:creationId xmlns:a16="http://schemas.microsoft.com/office/drawing/2014/main" id="{BAAE7A4A-AF08-9541-B6F5-948471AC3EAE}"/>
                  </a:ext>
                </a:extLst>
              </p:cNvPr>
              <p:cNvSpPr>
                <a:spLocks/>
              </p:cNvSpPr>
              <p:nvPr/>
            </p:nvSpPr>
            <p:spPr bwMode="auto">
              <a:xfrm>
                <a:off x="8153145" y="2192995"/>
                <a:ext cx="494856" cy="148864"/>
              </a:xfrm>
              <a:custGeom>
                <a:avLst/>
                <a:gdLst>
                  <a:gd name="T0" fmla="*/ 262 w 309"/>
                  <a:gd name="T1" fmla="*/ 93 h 93"/>
                  <a:gd name="T2" fmla="*/ 46 w 309"/>
                  <a:gd name="T3" fmla="*/ 93 h 93"/>
                  <a:gd name="T4" fmla="*/ 0 w 309"/>
                  <a:gd name="T5" fmla="*/ 47 h 93"/>
                  <a:gd name="T6" fmla="*/ 0 w 309"/>
                  <a:gd name="T7" fmla="*/ 47 h 93"/>
                  <a:gd name="T8" fmla="*/ 46 w 309"/>
                  <a:gd name="T9" fmla="*/ 0 h 93"/>
                  <a:gd name="T10" fmla="*/ 262 w 309"/>
                  <a:gd name="T11" fmla="*/ 0 h 93"/>
                  <a:gd name="T12" fmla="*/ 309 w 309"/>
                  <a:gd name="T13" fmla="*/ 47 h 93"/>
                  <a:gd name="T14" fmla="*/ 309 w 309"/>
                  <a:gd name="T15" fmla="*/ 47 h 93"/>
                  <a:gd name="T16" fmla="*/ 262 w 309"/>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93">
                    <a:moveTo>
                      <a:pt x="262" y="93"/>
                    </a:moveTo>
                    <a:cubicBezTo>
                      <a:pt x="46" y="93"/>
                      <a:pt x="46" y="93"/>
                      <a:pt x="46" y="93"/>
                    </a:cubicBezTo>
                    <a:cubicBezTo>
                      <a:pt x="21" y="93"/>
                      <a:pt x="0" y="72"/>
                      <a:pt x="0" y="47"/>
                    </a:cubicBezTo>
                    <a:cubicBezTo>
                      <a:pt x="0" y="47"/>
                      <a:pt x="0" y="47"/>
                      <a:pt x="0" y="47"/>
                    </a:cubicBezTo>
                    <a:cubicBezTo>
                      <a:pt x="0" y="21"/>
                      <a:pt x="21" y="0"/>
                      <a:pt x="46" y="0"/>
                    </a:cubicBezTo>
                    <a:cubicBezTo>
                      <a:pt x="262" y="0"/>
                      <a:pt x="262" y="0"/>
                      <a:pt x="262" y="0"/>
                    </a:cubicBezTo>
                    <a:cubicBezTo>
                      <a:pt x="288" y="0"/>
                      <a:pt x="309" y="21"/>
                      <a:pt x="309" y="47"/>
                    </a:cubicBezTo>
                    <a:cubicBezTo>
                      <a:pt x="309" y="47"/>
                      <a:pt x="309" y="47"/>
                      <a:pt x="309" y="47"/>
                    </a:cubicBezTo>
                    <a:cubicBezTo>
                      <a:pt x="309" y="72"/>
                      <a:pt x="288" y="93"/>
                      <a:pt x="262"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861" name="Freeform 227">
                <a:extLst>
                  <a:ext uri="{FF2B5EF4-FFF2-40B4-BE49-F238E27FC236}">
                    <a16:creationId xmlns:a16="http://schemas.microsoft.com/office/drawing/2014/main" id="{25E08E14-AEBF-2542-8959-8ED1AC822BAB}"/>
                  </a:ext>
                </a:extLst>
              </p:cNvPr>
              <p:cNvSpPr>
                <a:spLocks/>
              </p:cNvSpPr>
              <p:nvPr/>
            </p:nvSpPr>
            <p:spPr bwMode="auto">
              <a:xfrm>
                <a:off x="8357251" y="2109841"/>
                <a:ext cx="235507" cy="151190"/>
              </a:xfrm>
              <a:custGeom>
                <a:avLst/>
                <a:gdLst>
                  <a:gd name="T0" fmla="*/ 100 w 147"/>
                  <a:gd name="T1" fmla="*/ 94 h 94"/>
                  <a:gd name="T2" fmla="*/ 47 w 147"/>
                  <a:gd name="T3" fmla="*/ 94 h 94"/>
                  <a:gd name="T4" fmla="*/ 0 w 147"/>
                  <a:gd name="T5" fmla="*/ 47 h 94"/>
                  <a:gd name="T6" fmla="*/ 0 w 147"/>
                  <a:gd name="T7" fmla="*/ 47 h 94"/>
                  <a:gd name="T8" fmla="*/ 47 w 147"/>
                  <a:gd name="T9" fmla="*/ 0 h 94"/>
                  <a:gd name="T10" fmla="*/ 100 w 147"/>
                  <a:gd name="T11" fmla="*/ 0 h 94"/>
                  <a:gd name="T12" fmla="*/ 147 w 147"/>
                  <a:gd name="T13" fmla="*/ 47 h 94"/>
                  <a:gd name="T14" fmla="*/ 147 w 147"/>
                  <a:gd name="T15" fmla="*/ 47 h 94"/>
                  <a:gd name="T16" fmla="*/ 100 w 147"/>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94">
                    <a:moveTo>
                      <a:pt x="100" y="94"/>
                    </a:moveTo>
                    <a:cubicBezTo>
                      <a:pt x="47" y="94"/>
                      <a:pt x="47" y="94"/>
                      <a:pt x="47" y="94"/>
                    </a:cubicBezTo>
                    <a:cubicBezTo>
                      <a:pt x="21" y="94"/>
                      <a:pt x="0" y="73"/>
                      <a:pt x="0" y="47"/>
                    </a:cubicBezTo>
                    <a:cubicBezTo>
                      <a:pt x="0" y="47"/>
                      <a:pt x="0" y="47"/>
                      <a:pt x="0" y="47"/>
                    </a:cubicBezTo>
                    <a:cubicBezTo>
                      <a:pt x="0" y="21"/>
                      <a:pt x="21" y="0"/>
                      <a:pt x="47" y="0"/>
                    </a:cubicBezTo>
                    <a:cubicBezTo>
                      <a:pt x="100" y="0"/>
                      <a:pt x="100" y="0"/>
                      <a:pt x="100" y="0"/>
                    </a:cubicBezTo>
                    <a:cubicBezTo>
                      <a:pt x="126" y="0"/>
                      <a:pt x="147" y="21"/>
                      <a:pt x="147" y="47"/>
                    </a:cubicBezTo>
                    <a:cubicBezTo>
                      <a:pt x="147" y="47"/>
                      <a:pt x="147" y="47"/>
                      <a:pt x="147" y="47"/>
                    </a:cubicBezTo>
                    <a:cubicBezTo>
                      <a:pt x="147" y="73"/>
                      <a:pt x="126" y="94"/>
                      <a:pt x="100" y="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nvGrpSpPr>
            <p:cNvPr id="843" name="Group 842">
              <a:extLst>
                <a:ext uri="{FF2B5EF4-FFF2-40B4-BE49-F238E27FC236}">
                  <a16:creationId xmlns:a16="http://schemas.microsoft.com/office/drawing/2014/main" id="{A10C0CF5-17AF-144B-9726-BA3851C49A96}"/>
                </a:ext>
              </a:extLst>
            </p:cNvPr>
            <p:cNvGrpSpPr/>
            <p:nvPr/>
          </p:nvGrpSpPr>
          <p:grpSpPr>
            <a:xfrm>
              <a:off x="3382462" y="1671034"/>
              <a:ext cx="900718" cy="574210"/>
              <a:chOff x="-5290913" y="5629348"/>
              <a:chExt cx="1530835" cy="918931"/>
            </a:xfrm>
          </p:grpSpPr>
          <p:grpSp>
            <p:nvGrpSpPr>
              <p:cNvPr id="844" name="Group 843">
                <a:extLst>
                  <a:ext uri="{FF2B5EF4-FFF2-40B4-BE49-F238E27FC236}">
                    <a16:creationId xmlns:a16="http://schemas.microsoft.com/office/drawing/2014/main" id="{7868A0CD-3753-8E44-947C-24AD4E40A254}"/>
                  </a:ext>
                </a:extLst>
              </p:cNvPr>
              <p:cNvGrpSpPr>
                <a:grpSpLocks noChangeAspect="1"/>
              </p:cNvGrpSpPr>
              <p:nvPr/>
            </p:nvGrpSpPr>
            <p:grpSpPr>
              <a:xfrm>
                <a:off x="-4191975" y="5655201"/>
                <a:ext cx="431897" cy="766100"/>
                <a:chOff x="839748" y="3892512"/>
                <a:chExt cx="167995" cy="297991"/>
              </a:xfrm>
              <a:solidFill>
                <a:schemeClr val="tx1"/>
              </a:solidFill>
            </p:grpSpPr>
            <p:sp>
              <p:nvSpPr>
                <p:cNvPr id="855" name="Freeform 1050">
                  <a:extLst>
                    <a:ext uri="{FF2B5EF4-FFF2-40B4-BE49-F238E27FC236}">
                      <a16:creationId xmlns:a16="http://schemas.microsoft.com/office/drawing/2014/main" id="{B61C32E6-0D21-084D-9FD0-5751ED3ECBB6}"/>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sp>
              <p:nvSpPr>
                <p:cNvPr id="856" name="Oval 855">
                  <a:extLst>
                    <a:ext uri="{FF2B5EF4-FFF2-40B4-BE49-F238E27FC236}">
                      <a16:creationId xmlns:a16="http://schemas.microsoft.com/office/drawing/2014/main" id="{9CBA0588-0771-DA47-B76F-0CD53BBA6D59}"/>
                    </a:ext>
                  </a:extLst>
                </p:cNvPr>
                <p:cNvSpPr>
                  <a:spLocks noChangeArrowheads="1"/>
                </p:cNvSpPr>
                <p:nvPr/>
              </p:nvSpPr>
              <p:spPr bwMode="auto">
                <a:xfrm>
                  <a:off x="915746" y="4159501"/>
                  <a:ext cx="18999" cy="1899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sp>
              <p:nvSpPr>
                <p:cNvPr id="857" name="Freeform 1052">
                  <a:extLst>
                    <a:ext uri="{FF2B5EF4-FFF2-40B4-BE49-F238E27FC236}">
                      <a16:creationId xmlns:a16="http://schemas.microsoft.com/office/drawing/2014/main" id="{64FE0A66-89EB-E845-B1F3-2640C825F8AD}"/>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sp>
              <p:nvSpPr>
                <p:cNvPr id="858" name="Rectangle 857">
                  <a:extLst>
                    <a:ext uri="{FF2B5EF4-FFF2-40B4-BE49-F238E27FC236}">
                      <a16:creationId xmlns:a16="http://schemas.microsoft.com/office/drawing/2014/main" id="{6E3AF36E-467A-624F-91CA-F500E0628624}"/>
                    </a:ext>
                  </a:extLst>
                </p:cNvPr>
                <p:cNvSpPr>
                  <a:spLocks noChangeArrowheads="1"/>
                </p:cNvSpPr>
                <p:nvPr/>
              </p:nvSpPr>
              <p:spPr bwMode="auto">
                <a:xfrm>
                  <a:off x="856747" y="3935508"/>
                  <a:ext cx="133996" cy="2059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grpSp>
          <p:grpSp>
            <p:nvGrpSpPr>
              <p:cNvPr id="845" name="Group 844">
                <a:extLst>
                  <a:ext uri="{FF2B5EF4-FFF2-40B4-BE49-F238E27FC236}">
                    <a16:creationId xmlns:a16="http://schemas.microsoft.com/office/drawing/2014/main" id="{6CDCC73B-F530-174F-AB8A-A2C7AC7C4B86}"/>
                  </a:ext>
                </a:extLst>
              </p:cNvPr>
              <p:cNvGrpSpPr/>
              <p:nvPr/>
            </p:nvGrpSpPr>
            <p:grpSpPr>
              <a:xfrm>
                <a:off x="-5290913" y="5629348"/>
                <a:ext cx="1028613" cy="918931"/>
                <a:chOff x="-5290913" y="5629348"/>
                <a:chExt cx="1028613" cy="918931"/>
              </a:xfrm>
            </p:grpSpPr>
            <p:sp>
              <p:nvSpPr>
                <p:cNvPr id="846" name="Rectangle 845">
                  <a:extLst>
                    <a:ext uri="{FF2B5EF4-FFF2-40B4-BE49-F238E27FC236}">
                      <a16:creationId xmlns:a16="http://schemas.microsoft.com/office/drawing/2014/main" id="{6F9266CE-0DC7-CF4D-8917-DCABC716A362}"/>
                    </a:ext>
                  </a:extLst>
                </p:cNvPr>
                <p:cNvSpPr/>
                <p:nvPr/>
              </p:nvSpPr>
              <p:spPr>
                <a:xfrm>
                  <a:off x="-4957763" y="5765739"/>
                  <a:ext cx="676275" cy="25252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438278">
                    <a:defRPr/>
                  </a:pPr>
                  <a:endParaRPr lang="en-US" sz="4800">
                    <a:solidFill>
                      <a:srgbClr val="0D274D"/>
                    </a:solidFill>
                    <a:latin typeface="CiscoSansTT ExtraLight"/>
                  </a:endParaRPr>
                </a:p>
              </p:txBody>
            </p:sp>
            <p:sp>
              <p:nvSpPr>
                <p:cNvPr id="847" name="Rectangle 846">
                  <a:extLst>
                    <a:ext uri="{FF2B5EF4-FFF2-40B4-BE49-F238E27FC236}">
                      <a16:creationId xmlns:a16="http://schemas.microsoft.com/office/drawing/2014/main" id="{AD5D2BE8-FABB-E648-B6CD-133162493849}"/>
                    </a:ext>
                  </a:extLst>
                </p:cNvPr>
                <p:cNvSpPr/>
                <p:nvPr/>
              </p:nvSpPr>
              <p:spPr>
                <a:xfrm>
                  <a:off x="-4957763" y="6018260"/>
                  <a:ext cx="676275" cy="34444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438278">
                    <a:defRPr/>
                  </a:pPr>
                  <a:endParaRPr lang="en-US" sz="4800">
                    <a:solidFill>
                      <a:srgbClr val="0D274D"/>
                    </a:solidFill>
                    <a:latin typeface="CiscoSansTT ExtraLight"/>
                  </a:endParaRPr>
                </a:p>
              </p:txBody>
            </p:sp>
            <p:sp>
              <p:nvSpPr>
                <p:cNvPr id="848" name="Rounded Rectangle 1043">
                  <a:extLst>
                    <a:ext uri="{FF2B5EF4-FFF2-40B4-BE49-F238E27FC236}">
                      <a16:creationId xmlns:a16="http://schemas.microsoft.com/office/drawing/2014/main" id="{CB83619A-8F65-9549-9477-A225F2229CF1}"/>
                    </a:ext>
                  </a:extLst>
                </p:cNvPr>
                <p:cNvSpPr/>
                <p:nvPr/>
              </p:nvSpPr>
              <p:spPr>
                <a:xfrm>
                  <a:off x="-5207246" y="5646518"/>
                  <a:ext cx="231574" cy="893072"/>
                </a:xfrm>
                <a:prstGeom prst="roundRect">
                  <a:avLst>
                    <a:gd name="adj" fmla="val 3517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2438278">
                    <a:defRPr/>
                  </a:pPr>
                  <a:endParaRPr lang="en-US" sz="4800">
                    <a:solidFill>
                      <a:srgbClr val="0D274D"/>
                    </a:solidFill>
                    <a:latin typeface="CiscoSansTT ExtraLight"/>
                  </a:endParaRPr>
                </a:p>
              </p:txBody>
            </p:sp>
            <p:sp>
              <p:nvSpPr>
                <p:cNvPr id="849" name="Freeform 1044">
                  <a:extLst>
                    <a:ext uri="{FF2B5EF4-FFF2-40B4-BE49-F238E27FC236}">
                      <a16:creationId xmlns:a16="http://schemas.microsoft.com/office/drawing/2014/main" id="{0B597F39-77D7-3B40-B443-95261D6CB284}"/>
                    </a:ext>
                  </a:extLst>
                </p:cNvPr>
                <p:cNvSpPr>
                  <a:spLocks noEditPoints="1"/>
                </p:cNvSpPr>
                <p:nvPr/>
              </p:nvSpPr>
              <p:spPr bwMode="auto">
                <a:xfrm>
                  <a:off x="-4466745" y="6084017"/>
                  <a:ext cx="111806" cy="110740"/>
                </a:xfrm>
                <a:custGeom>
                  <a:avLst/>
                  <a:gdLst>
                    <a:gd name="T0" fmla="*/ 43 w 86"/>
                    <a:gd name="T1" fmla="*/ 0 h 86"/>
                    <a:gd name="T2" fmla="*/ 0 w 86"/>
                    <a:gd name="T3" fmla="*/ 43 h 86"/>
                    <a:gd name="T4" fmla="*/ 43 w 86"/>
                    <a:gd name="T5" fmla="*/ 86 h 86"/>
                    <a:gd name="T6" fmla="*/ 86 w 86"/>
                    <a:gd name="T7" fmla="*/ 43 h 86"/>
                    <a:gd name="T8" fmla="*/ 43 w 86"/>
                    <a:gd name="T9" fmla="*/ 0 h 86"/>
                    <a:gd name="T10" fmla="*/ 43 w 86"/>
                    <a:gd name="T11" fmla="*/ 60 h 86"/>
                    <a:gd name="T12" fmla="*/ 26 w 86"/>
                    <a:gd name="T13" fmla="*/ 43 h 86"/>
                    <a:gd name="T14" fmla="*/ 43 w 86"/>
                    <a:gd name="T15" fmla="*/ 26 h 86"/>
                    <a:gd name="T16" fmla="*/ 59 w 86"/>
                    <a:gd name="T17" fmla="*/ 43 h 86"/>
                    <a:gd name="T18" fmla="*/ 43 w 86"/>
                    <a:gd name="T19" fmla="*/ 6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6">
                      <a:moveTo>
                        <a:pt x="43" y="0"/>
                      </a:moveTo>
                      <a:cubicBezTo>
                        <a:pt x="19" y="0"/>
                        <a:pt x="0" y="19"/>
                        <a:pt x="0" y="43"/>
                      </a:cubicBezTo>
                      <a:cubicBezTo>
                        <a:pt x="0" y="67"/>
                        <a:pt x="19" y="86"/>
                        <a:pt x="43" y="86"/>
                      </a:cubicBezTo>
                      <a:cubicBezTo>
                        <a:pt x="66" y="86"/>
                        <a:pt x="86" y="67"/>
                        <a:pt x="86" y="43"/>
                      </a:cubicBezTo>
                      <a:cubicBezTo>
                        <a:pt x="86" y="19"/>
                        <a:pt x="66" y="0"/>
                        <a:pt x="43" y="0"/>
                      </a:cubicBezTo>
                      <a:close/>
                      <a:moveTo>
                        <a:pt x="43" y="60"/>
                      </a:moveTo>
                      <a:cubicBezTo>
                        <a:pt x="33" y="60"/>
                        <a:pt x="26" y="52"/>
                        <a:pt x="26" y="43"/>
                      </a:cubicBezTo>
                      <a:cubicBezTo>
                        <a:pt x="26" y="34"/>
                        <a:pt x="33" y="26"/>
                        <a:pt x="43" y="26"/>
                      </a:cubicBezTo>
                      <a:cubicBezTo>
                        <a:pt x="52" y="26"/>
                        <a:pt x="59" y="34"/>
                        <a:pt x="59" y="43"/>
                      </a:cubicBezTo>
                      <a:cubicBezTo>
                        <a:pt x="59" y="52"/>
                        <a:pt x="52" y="60"/>
                        <a:pt x="43" y="60"/>
                      </a:cubicBezTo>
                      <a:close/>
                    </a:path>
                  </a:pathLst>
                </a:custGeom>
                <a:solidFill>
                  <a:schemeClr val="bg2">
                    <a:lumMod val="75000"/>
                    <a:lumOff val="25000"/>
                  </a:schemeClr>
                </a:solidFill>
                <a:ln>
                  <a:noFill/>
                </a:ln>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sp>
              <p:nvSpPr>
                <p:cNvPr id="850" name="Freeform 1045">
                  <a:extLst>
                    <a:ext uri="{FF2B5EF4-FFF2-40B4-BE49-F238E27FC236}">
                      <a16:creationId xmlns:a16="http://schemas.microsoft.com/office/drawing/2014/main" id="{5066A95E-8008-2744-BA9B-087ED523CC06}"/>
                    </a:ext>
                  </a:extLst>
                </p:cNvPr>
                <p:cNvSpPr>
                  <a:spLocks noEditPoints="1"/>
                </p:cNvSpPr>
                <p:nvPr/>
              </p:nvSpPr>
              <p:spPr bwMode="auto">
                <a:xfrm>
                  <a:off x="-5290913" y="5629348"/>
                  <a:ext cx="1028613" cy="918931"/>
                </a:xfrm>
                <a:custGeom>
                  <a:avLst/>
                  <a:gdLst>
                    <a:gd name="T0" fmla="*/ 133 w 798"/>
                    <a:gd name="T1" fmla="*/ 0 h 712"/>
                    <a:gd name="T2" fmla="*/ 0 w 798"/>
                    <a:gd name="T3" fmla="*/ 598 h 712"/>
                    <a:gd name="T4" fmla="*/ 133 w 798"/>
                    <a:gd name="T5" fmla="*/ 712 h 712"/>
                    <a:gd name="T6" fmla="*/ 265 w 798"/>
                    <a:gd name="T7" fmla="*/ 598 h 712"/>
                    <a:gd name="T8" fmla="*/ 265 w 798"/>
                    <a:gd name="T9" fmla="*/ 80 h 712"/>
                    <a:gd name="T10" fmla="*/ 390 w 798"/>
                    <a:gd name="T11" fmla="*/ 402 h 712"/>
                    <a:gd name="T12" fmla="*/ 330 w 798"/>
                    <a:gd name="T13" fmla="*/ 428 h 712"/>
                    <a:gd name="T14" fmla="*/ 330 w 798"/>
                    <a:gd name="T15" fmla="*/ 396 h 712"/>
                    <a:gd name="T16" fmla="*/ 330 w 798"/>
                    <a:gd name="T17" fmla="*/ 339 h 712"/>
                    <a:gd name="T18" fmla="*/ 390 w 798"/>
                    <a:gd name="T19" fmla="*/ 365 h 712"/>
                    <a:gd name="T20" fmla="*/ 325 w 798"/>
                    <a:gd name="T21" fmla="*/ 365 h 712"/>
                    <a:gd name="T22" fmla="*/ 390 w 798"/>
                    <a:gd name="T23" fmla="*/ 460 h 712"/>
                    <a:gd name="T24" fmla="*/ 330 w 798"/>
                    <a:gd name="T25" fmla="*/ 486 h 712"/>
                    <a:gd name="T26" fmla="*/ 330 w 798"/>
                    <a:gd name="T27" fmla="*/ 454 h 712"/>
                    <a:gd name="T28" fmla="*/ 390 w 798"/>
                    <a:gd name="T29" fmla="*/ 518 h 712"/>
                    <a:gd name="T30" fmla="*/ 330 w 798"/>
                    <a:gd name="T31" fmla="*/ 544 h 712"/>
                    <a:gd name="T32" fmla="*/ 330 w 798"/>
                    <a:gd name="T33" fmla="*/ 512 h 712"/>
                    <a:gd name="T34" fmla="*/ 483 w 798"/>
                    <a:gd name="T35" fmla="*/ 402 h 712"/>
                    <a:gd name="T36" fmla="*/ 424 w 798"/>
                    <a:gd name="T37" fmla="*/ 428 h 712"/>
                    <a:gd name="T38" fmla="*/ 424 w 798"/>
                    <a:gd name="T39" fmla="*/ 396 h 712"/>
                    <a:gd name="T40" fmla="*/ 424 w 798"/>
                    <a:gd name="T41" fmla="*/ 339 h 712"/>
                    <a:gd name="T42" fmla="*/ 483 w 798"/>
                    <a:gd name="T43" fmla="*/ 365 h 712"/>
                    <a:gd name="T44" fmla="*/ 418 w 798"/>
                    <a:gd name="T45" fmla="*/ 365 h 712"/>
                    <a:gd name="T46" fmla="*/ 483 w 798"/>
                    <a:gd name="T47" fmla="*/ 460 h 712"/>
                    <a:gd name="T48" fmla="*/ 424 w 798"/>
                    <a:gd name="T49" fmla="*/ 486 h 712"/>
                    <a:gd name="T50" fmla="*/ 424 w 798"/>
                    <a:gd name="T51" fmla="*/ 454 h 712"/>
                    <a:gd name="T52" fmla="*/ 483 w 798"/>
                    <a:gd name="T53" fmla="*/ 518 h 712"/>
                    <a:gd name="T54" fmla="*/ 424 w 798"/>
                    <a:gd name="T55" fmla="*/ 544 h 712"/>
                    <a:gd name="T56" fmla="*/ 424 w 798"/>
                    <a:gd name="T57" fmla="*/ 512 h 712"/>
                    <a:gd name="T58" fmla="*/ 577 w 798"/>
                    <a:gd name="T59" fmla="*/ 402 h 712"/>
                    <a:gd name="T60" fmla="*/ 517 w 798"/>
                    <a:gd name="T61" fmla="*/ 428 h 712"/>
                    <a:gd name="T62" fmla="*/ 517 w 798"/>
                    <a:gd name="T63" fmla="*/ 396 h 712"/>
                    <a:gd name="T64" fmla="*/ 517 w 798"/>
                    <a:gd name="T65" fmla="*/ 339 h 712"/>
                    <a:gd name="T66" fmla="*/ 577 w 798"/>
                    <a:gd name="T67" fmla="*/ 365 h 712"/>
                    <a:gd name="T68" fmla="*/ 511 w 798"/>
                    <a:gd name="T69" fmla="*/ 365 h 712"/>
                    <a:gd name="T70" fmla="*/ 577 w 798"/>
                    <a:gd name="T71" fmla="*/ 460 h 712"/>
                    <a:gd name="T72" fmla="*/ 517 w 798"/>
                    <a:gd name="T73" fmla="*/ 486 h 712"/>
                    <a:gd name="T74" fmla="*/ 517 w 798"/>
                    <a:gd name="T75" fmla="*/ 454 h 712"/>
                    <a:gd name="T76" fmla="*/ 577 w 798"/>
                    <a:gd name="T77" fmla="*/ 518 h 712"/>
                    <a:gd name="T78" fmla="*/ 517 w 798"/>
                    <a:gd name="T79" fmla="*/ 544 h 712"/>
                    <a:gd name="T80" fmla="*/ 517 w 798"/>
                    <a:gd name="T81" fmla="*/ 512 h 712"/>
                    <a:gd name="T82" fmla="*/ 683 w 798"/>
                    <a:gd name="T83" fmla="*/ 336 h 712"/>
                    <a:gd name="T84" fmla="*/ 699 w 798"/>
                    <a:gd name="T85" fmla="*/ 528 h 712"/>
                    <a:gd name="T86" fmla="*/ 683 w 798"/>
                    <a:gd name="T87" fmla="*/ 511 h 712"/>
                    <a:gd name="T88" fmla="*/ 275 w 798"/>
                    <a:gd name="T89" fmla="*/ 293 h 712"/>
                    <a:gd name="T90" fmla="*/ 762 w 798"/>
                    <a:gd name="T91" fmla="*/ 293 h 712"/>
                    <a:gd name="T92" fmla="*/ 76 w 798"/>
                    <a:gd name="T93" fmla="*/ 627 h 712"/>
                    <a:gd name="T94" fmla="*/ 76 w 798"/>
                    <a:gd name="T95" fmla="*/ 80 h 712"/>
                    <a:gd name="T96" fmla="*/ 237 w 798"/>
                    <a:gd name="T97" fmla="*/ 80 h 712"/>
                    <a:gd name="T98" fmla="*/ 237 w 798"/>
                    <a:gd name="T99" fmla="*/ 627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8" h="712">
                      <a:moveTo>
                        <a:pt x="265" y="80"/>
                      </a:moveTo>
                      <a:cubicBezTo>
                        <a:pt x="262" y="35"/>
                        <a:pt x="226" y="0"/>
                        <a:pt x="181" y="0"/>
                      </a:cubicBezTo>
                      <a:cubicBezTo>
                        <a:pt x="133" y="0"/>
                        <a:pt x="133" y="0"/>
                        <a:pt x="133" y="0"/>
                      </a:cubicBezTo>
                      <a:cubicBezTo>
                        <a:pt x="88" y="0"/>
                        <a:pt x="51" y="35"/>
                        <a:pt x="48" y="80"/>
                      </a:cubicBezTo>
                      <a:cubicBezTo>
                        <a:pt x="0" y="80"/>
                        <a:pt x="0" y="80"/>
                        <a:pt x="0" y="80"/>
                      </a:cubicBezTo>
                      <a:cubicBezTo>
                        <a:pt x="0" y="598"/>
                        <a:pt x="0" y="598"/>
                        <a:pt x="0" y="598"/>
                      </a:cubicBezTo>
                      <a:cubicBezTo>
                        <a:pt x="48" y="598"/>
                        <a:pt x="48" y="598"/>
                        <a:pt x="48" y="598"/>
                      </a:cubicBezTo>
                      <a:cubicBezTo>
                        <a:pt x="48" y="627"/>
                        <a:pt x="48" y="627"/>
                        <a:pt x="48" y="627"/>
                      </a:cubicBezTo>
                      <a:cubicBezTo>
                        <a:pt x="48" y="674"/>
                        <a:pt x="86" y="712"/>
                        <a:pt x="133" y="712"/>
                      </a:cubicBezTo>
                      <a:cubicBezTo>
                        <a:pt x="181" y="712"/>
                        <a:pt x="181" y="712"/>
                        <a:pt x="181" y="712"/>
                      </a:cubicBezTo>
                      <a:cubicBezTo>
                        <a:pt x="227" y="712"/>
                        <a:pt x="265" y="674"/>
                        <a:pt x="265" y="627"/>
                      </a:cubicBezTo>
                      <a:cubicBezTo>
                        <a:pt x="265" y="598"/>
                        <a:pt x="265" y="598"/>
                        <a:pt x="265" y="598"/>
                      </a:cubicBezTo>
                      <a:cubicBezTo>
                        <a:pt x="798" y="598"/>
                        <a:pt x="798" y="598"/>
                        <a:pt x="798" y="598"/>
                      </a:cubicBezTo>
                      <a:cubicBezTo>
                        <a:pt x="798" y="80"/>
                        <a:pt x="798" y="80"/>
                        <a:pt x="798" y="80"/>
                      </a:cubicBezTo>
                      <a:lnTo>
                        <a:pt x="265" y="80"/>
                      </a:lnTo>
                      <a:close/>
                      <a:moveTo>
                        <a:pt x="330" y="396"/>
                      </a:moveTo>
                      <a:cubicBezTo>
                        <a:pt x="384" y="396"/>
                        <a:pt x="384" y="396"/>
                        <a:pt x="384" y="396"/>
                      </a:cubicBezTo>
                      <a:cubicBezTo>
                        <a:pt x="388" y="396"/>
                        <a:pt x="390" y="399"/>
                        <a:pt x="390" y="402"/>
                      </a:cubicBezTo>
                      <a:cubicBezTo>
                        <a:pt x="390" y="422"/>
                        <a:pt x="390" y="422"/>
                        <a:pt x="390" y="422"/>
                      </a:cubicBezTo>
                      <a:cubicBezTo>
                        <a:pt x="390" y="426"/>
                        <a:pt x="388" y="428"/>
                        <a:pt x="384" y="428"/>
                      </a:cubicBezTo>
                      <a:cubicBezTo>
                        <a:pt x="330" y="428"/>
                        <a:pt x="330" y="428"/>
                        <a:pt x="330" y="428"/>
                      </a:cubicBezTo>
                      <a:cubicBezTo>
                        <a:pt x="327" y="428"/>
                        <a:pt x="325" y="426"/>
                        <a:pt x="325" y="422"/>
                      </a:cubicBezTo>
                      <a:cubicBezTo>
                        <a:pt x="325" y="402"/>
                        <a:pt x="325" y="402"/>
                        <a:pt x="325" y="402"/>
                      </a:cubicBezTo>
                      <a:cubicBezTo>
                        <a:pt x="325" y="399"/>
                        <a:pt x="327" y="396"/>
                        <a:pt x="330" y="396"/>
                      </a:cubicBezTo>
                      <a:close/>
                      <a:moveTo>
                        <a:pt x="325" y="365"/>
                      </a:moveTo>
                      <a:cubicBezTo>
                        <a:pt x="325" y="344"/>
                        <a:pt x="325" y="344"/>
                        <a:pt x="325" y="344"/>
                      </a:cubicBezTo>
                      <a:cubicBezTo>
                        <a:pt x="325" y="341"/>
                        <a:pt x="327" y="339"/>
                        <a:pt x="330" y="339"/>
                      </a:cubicBezTo>
                      <a:cubicBezTo>
                        <a:pt x="384" y="339"/>
                        <a:pt x="384" y="339"/>
                        <a:pt x="384" y="339"/>
                      </a:cubicBezTo>
                      <a:cubicBezTo>
                        <a:pt x="388" y="339"/>
                        <a:pt x="390" y="341"/>
                        <a:pt x="390" y="344"/>
                      </a:cubicBezTo>
                      <a:cubicBezTo>
                        <a:pt x="390" y="365"/>
                        <a:pt x="390" y="365"/>
                        <a:pt x="390" y="365"/>
                      </a:cubicBezTo>
                      <a:cubicBezTo>
                        <a:pt x="390" y="368"/>
                        <a:pt x="388" y="370"/>
                        <a:pt x="384" y="370"/>
                      </a:cubicBezTo>
                      <a:cubicBezTo>
                        <a:pt x="330" y="370"/>
                        <a:pt x="330" y="370"/>
                        <a:pt x="330" y="370"/>
                      </a:cubicBezTo>
                      <a:cubicBezTo>
                        <a:pt x="327" y="370"/>
                        <a:pt x="325" y="368"/>
                        <a:pt x="325" y="365"/>
                      </a:cubicBezTo>
                      <a:close/>
                      <a:moveTo>
                        <a:pt x="330" y="454"/>
                      </a:moveTo>
                      <a:cubicBezTo>
                        <a:pt x="384" y="454"/>
                        <a:pt x="384" y="454"/>
                        <a:pt x="384" y="454"/>
                      </a:cubicBezTo>
                      <a:cubicBezTo>
                        <a:pt x="388" y="454"/>
                        <a:pt x="390" y="457"/>
                        <a:pt x="390" y="460"/>
                      </a:cubicBezTo>
                      <a:cubicBezTo>
                        <a:pt x="390" y="480"/>
                        <a:pt x="390" y="480"/>
                        <a:pt x="390" y="480"/>
                      </a:cubicBezTo>
                      <a:cubicBezTo>
                        <a:pt x="390" y="483"/>
                        <a:pt x="388" y="486"/>
                        <a:pt x="384" y="486"/>
                      </a:cubicBezTo>
                      <a:cubicBezTo>
                        <a:pt x="330" y="486"/>
                        <a:pt x="330" y="486"/>
                        <a:pt x="330" y="486"/>
                      </a:cubicBezTo>
                      <a:cubicBezTo>
                        <a:pt x="327" y="486"/>
                        <a:pt x="325" y="483"/>
                        <a:pt x="325" y="480"/>
                      </a:cubicBezTo>
                      <a:cubicBezTo>
                        <a:pt x="325" y="460"/>
                        <a:pt x="325" y="460"/>
                        <a:pt x="325" y="460"/>
                      </a:cubicBezTo>
                      <a:cubicBezTo>
                        <a:pt x="325" y="457"/>
                        <a:pt x="327" y="454"/>
                        <a:pt x="330" y="454"/>
                      </a:cubicBezTo>
                      <a:close/>
                      <a:moveTo>
                        <a:pt x="330" y="512"/>
                      </a:moveTo>
                      <a:cubicBezTo>
                        <a:pt x="384" y="512"/>
                        <a:pt x="384" y="512"/>
                        <a:pt x="384" y="512"/>
                      </a:cubicBezTo>
                      <a:cubicBezTo>
                        <a:pt x="388" y="512"/>
                        <a:pt x="390" y="514"/>
                        <a:pt x="390" y="518"/>
                      </a:cubicBezTo>
                      <a:cubicBezTo>
                        <a:pt x="390" y="538"/>
                        <a:pt x="390" y="538"/>
                        <a:pt x="390" y="538"/>
                      </a:cubicBezTo>
                      <a:cubicBezTo>
                        <a:pt x="390" y="541"/>
                        <a:pt x="388" y="544"/>
                        <a:pt x="384" y="544"/>
                      </a:cubicBezTo>
                      <a:cubicBezTo>
                        <a:pt x="330" y="544"/>
                        <a:pt x="330" y="544"/>
                        <a:pt x="330" y="544"/>
                      </a:cubicBezTo>
                      <a:cubicBezTo>
                        <a:pt x="327" y="544"/>
                        <a:pt x="325" y="541"/>
                        <a:pt x="325" y="538"/>
                      </a:cubicBezTo>
                      <a:cubicBezTo>
                        <a:pt x="325" y="518"/>
                        <a:pt x="325" y="518"/>
                        <a:pt x="325" y="518"/>
                      </a:cubicBezTo>
                      <a:cubicBezTo>
                        <a:pt x="325" y="514"/>
                        <a:pt x="327" y="512"/>
                        <a:pt x="330" y="512"/>
                      </a:cubicBezTo>
                      <a:close/>
                      <a:moveTo>
                        <a:pt x="424" y="396"/>
                      </a:moveTo>
                      <a:cubicBezTo>
                        <a:pt x="478" y="396"/>
                        <a:pt x="478" y="396"/>
                        <a:pt x="478" y="396"/>
                      </a:cubicBezTo>
                      <a:cubicBezTo>
                        <a:pt x="481" y="396"/>
                        <a:pt x="483" y="399"/>
                        <a:pt x="483" y="402"/>
                      </a:cubicBezTo>
                      <a:cubicBezTo>
                        <a:pt x="483" y="422"/>
                        <a:pt x="483" y="422"/>
                        <a:pt x="483" y="422"/>
                      </a:cubicBezTo>
                      <a:cubicBezTo>
                        <a:pt x="483" y="426"/>
                        <a:pt x="481" y="428"/>
                        <a:pt x="478" y="428"/>
                      </a:cubicBezTo>
                      <a:cubicBezTo>
                        <a:pt x="424" y="428"/>
                        <a:pt x="424" y="428"/>
                        <a:pt x="424" y="428"/>
                      </a:cubicBezTo>
                      <a:cubicBezTo>
                        <a:pt x="421" y="428"/>
                        <a:pt x="418" y="426"/>
                        <a:pt x="418" y="422"/>
                      </a:cubicBezTo>
                      <a:cubicBezTo>
                        <a:pt x="418" y="402"/>
                        <a:pt x="418" y="402"/>
                        <a:pt x="418" y="402"/>
                      </a:cubicBezTo>
                      <a:cubicBezTo>
                        <a:pt x="418" y="399"/>
                        <a:pt x="421" y="396"/>
                        <a:pt x="424" y="396"/>
                      </a:cubicBezTo>
                      <a:close/>
                      <a:moveTo>
                        <a:pt x="418" y="365"/>
                      </a:moveTo>
                      <a:cubicBezTo>
                        <a:pt x="418" y="344"/>
                        <a:pt x="418" y="344"/>
                        <a:pt x="418" y="344"/>
                      </a:cubicBezTo>
                      <a:cubicBezTo>
                        <a:pt x="418" y="341"/>
                        <a:pt x="421" y="339"/>
                        <a:pt x="424" y="339"/>
                      </a:cubicBezTo>
                      <a:cubicBezTo>
                        <a:pt x="478" y="339"/>
                        <a:pt x="478" y="339"/>
                        <a:pt x="478" y="339"/>
                      </a:cubicBezTo>
                      <a:cubicBezTo>
                        <a:pt x="481" y="339"/>
                        <a:pt x="483" y="341"/>
                        <a:pt x="483" y="344"/>
                      </a:cubicBezTo>
                      <a:cubicBezTo>
                        <a:pt x="483" y="365"/>
                        <a:pt x="483" y="365"/>
                        <a:pt x="483" y="365"/>
                      </a:cubicBezTo>
                      <a:cubicBezTo>
                        <a:pt x="483" y="368"/>
                        <a:pt x="481" y="370"/>
                        <a:pt x="478" y="370"/>
                      </a:cubicBezTo>
                      <a:cubicBezTo>
                        <a:pt x="424" y="370"/>
                        <a:pt x="424" y="370"/>
                        <a:pt x="424" y="370"/>
                      </a:cubicBezTo>
                      <a:cubicBezTo>
                        <a:pt x="421" y="370"/>
                        <a:pt x="418" y="368"/>
                        <a:pt x="418" y="365"/>
                      </a:cubicBezTo>
                      <a:close/>
                      <a:moveTo>
                        <a:pt x="424" y="454"/>
                      </a:moveTo>
                      <a:cubicBezTo>
                        <a:pt x="478" y="454"/>
                        <a:pt x="478" y="454"/>
                        <a:pt x="478" y="454"/>
                      </a:cubicBezTo>
                      <a:cubicBezTo>
                        <a:pt x="481" y="454"/>
                        <a:pt x="483" y="457"/>
                        <a:pt x="483" y="460"/>
                      </a:cubicBezTo>
                      <a:cubicBezTo>
                        <a:pt x="483" y="480"/>
                        <a:pt x="483" y="480"/>
                        <a:pt x="483" y="480"/>
                      </a:cubicBezTo>
                      <a:cubicBezTo>
                        <a:pt x="483" y="483"/>
                        <a:pt x="481" y="486"/>
                        <a:pt x="478" y="486"/>
                      </a:cubicBezTo>
                      <a:cubicBezTo>
                        <a:pt x="424" y="486"/>
                        <a:pt x="424" y="486"/>
                        <a:pt x="424" y="486"/>
                      </a:cubicBezTo>
                      <a:cubicBezTo>
                        <a:pt x="421" y="486"/>
                        <a:pt x="418" y="483"/>
                        <a:pt x="418" y="480"/>
                      </a:cubicBezTo>
                      <a:cubicBezTo>
                        <a:pt x="418" y="460"/>
                        <a:pt x="418" y="460"/>
                        <a:pt x="418" y="460"/>
                      </a:cubicBezTo>
                      <a:cubicBezTo>
                        <a:pt x="418" y="457"/>
                        <a:pt x="421" y="454"/>
                        <a:pt x="424" y="454"/>
                      </a:cubicBezTo>
                      <a:close/>
                      <a:moveTo>
                        <a:pt x="424" y="512"/>
                      </a:moveTo>
                      <a:cubicBezTo>
                        <a:pt x="478" y="512"/>
                        <a:pt x="478" y="512"/>
                        <a:pt x="478" y="512"/>
                      </a:cubicBezTo>
                      <a:cubicBezTo>
                        <a:pt x="481" y="512"/>
                        <a:pt x="483" y="514"/>
                        <a:pt x="483" y="518"/>
                      </a:cubicBezTo>
                      <a:cubicBezTo>
                        <a:pt x="483" y="538"/>
                        <a:pt x="483" y="538"/>
                        <a:pt x="483" y="538"/>
                      </a:cubicBezTo>
                      <a:cubicBezTo>
                        <a:pt x="483" y="541"/>
                        <a:pt x="481" y="544"/>
                        <a:pt x="478" y="544"/>
                      </a:cubicBezTo>
                      <a:cubicBezTo>
                        <a:pt x="424" y="544"/>
                        <a:pt x="424" y="544"/>
                        <a:pt x="424" y="544"/>
                      </a:cubicBezTo>
                      <a:cubicBezTo>
                        <a:pt x="421" y="544"/>
                        <a:pt x="418" y="541"/>
                        <a:pt x="418" y="538"/>
                      </a:cubicBezTo>
                      <a:cubicBezTo>
                        <a:pt x="418" y="518"/>
                        <a:pt x="418" y="518"/>
                        <a:pt x="418" y="518"/>
                      </a:cubicBezTo>
                      <a:cubicBezTo>
                        <a:pt x="418" y="514"/>
                        <a:pt x="421" y="512"/>
                        <a:pt x="424" y="512"/>
                      </a:cubicBezTo>
                      <a:close/>
                      <a:moveTo>
                        <a:pt x="517" y="396"/>
                      </a:moveTo>
                      <a:cubicBezTo>
                        <a:pt x="571" y="396"/>
                        <a:pt x="571" y="396"/>
                        <a:pt x="571" y="396"/>
                      </a:cubicBezTo>
                      <a:cubicBezTo>
                        <a:pt x="574" y="396"/>
                        <a:pt x="577" y="399"/>
                        <a:pt x="577" y="402"/>
                      </a:cubicBezTo>
                      <a:cubicBezTo>
                        <a:pt x="577" y="422"/>
                        <a:pt x="577" y="422"/>
                        <a:pt x="577" y="422"/>
                      </a:cubicBezTo>
                      <a:cubicBezTo>
                        <a:pt x="577" y="426"/>
                        <a:pt x="574" y="428"/>
                        <a:pt x="571" y="428"/>
                      </a:cubicBezTo>
                      <a:cubicBezTo>
                        <a:pt x="517" y="428"/>
                        <a:pt x="517" y="428"/>
                        <a:pt x="517" y="428"/>
                      </a:cubicBezTo>
                      <a:cubicBezTo>
                        <a:pt x="514" y="428"/>
                        <a:pt x="511" y="426"/>
                        <a:pt x="511" y="422"/>
                      </a:cubicBezTo>
                      <a:cubicBezTo>
                        <a:pt x="511" y="402"/>
                        <a:pt x="511" y="402"/>
                        <a:pt x="511" y="402"/>
                      </a:cubicBezTo>
                      <a:cubicBezTo>
                        <a:pt x="511" y="399"/>
                        <a:pt x="514" y="396"/>
                        <a:pt x="517" y="396"/>
                      </a:cubicBezTo>
                      <a:close/>
                      <a:moveTo>
                        <a:pt x="511" y="365"/>
                      </a:moveTo>
                      <a:cubicBezTo>
                        <a:pt x="511" y="344"/>
                        <a:pt x="511" y="344"/>
                        <a:pt x="511" y="344"/>
                      </a:cubicBezTo>
                      <a:cubicBezTo>
                        <a:pt x="511" y="341"/>
                        <a:pt x="514" y="339"/>
                        <a:pt x="517" y="339"/>
                      </a:cubicBezTo>
                      <a:cubicBezTo>
                        <a:pt x="571" y="339"/>
                        <a:pt x="571" y="339"/>
                        <a:pt x="571" y="339"/>
                      </a:cubicBezTo>
                      <a:cubicBezTo>
                        <a:pt x="574" y="339"/>
                        <a:pt x="577" y="341"/>
                        <a:pt x="577" y="344"/>
                      </a:cubicBezTo>
                      <a:cubicBezTo>
                        <a:pt x="577" y="365"/>
                        <a:pt x="577" y="365"/>
                        <a:pt x="577" y="365"/>
                      </a:cubicBezTo>
                      <a:cubicBezTo>
                        <a:pt x="577" y="368"/>
                        <a:pt x="574" y="370"/>
                        <a:pt x="571" y="370"/>
                      </a:cubicBezTo>
                      <a:cubicBezTo>
                        <a:pt x="517" y="370"/>
                        <a:pt x="517" y="370"/>
                        <a:pt x="517" y="370"/>
                      </a:cubicBezTo>
                      <a:cubicBezTo>
                        <a:pt x="514" y="370"/>
                        <a:pt x="511" y="368"/>
                        <a:pt x="511" y="365"/>
                      </a:cubicBezTo>
                      <a:close/>
                      <a:moveTo>
                        <a:pt x="517" y="454"/>
                      </a:moveTo>
                      <a:cubicBezTo>
                        <a:pt x="571" y="454"/>
                        <a:pt x="571" y="454"/>
                        <a:pt x="571" y="454"/>
                      </a:cubicBezTo>
                      <a:cubicBezTo>
                        <a:pt x="574" y="454"/>
                        <a:pt x="577" y="457"/>
                        <a:pt x="577" y="460"/>
                      </a:cubicBezTo>
                      <a:cubicBezTo>
                        <a:pt x="577" y="480"/>
                        <a:pt x="577" y="480"/>
                        <a:pt x="577" y="480"/>
                      </a:cubicBezTo>
                      <a:cubicBezTo>
                        <a:pt x="577" y="483"/>
                        <a:pt x="574" y="486"/>
                        <a:pt x="571" y="486"/>
                      </a:cubicBezTo>
                      <a:cubicBezTo>
                        <a:pt x="517" y="486"/>
                        <a:pt x="517" y="486"/>
                        <a:pt x="517" y="486"/>
                      </a:cubicBezTo>
                      <a:cubicBezTo>
                        <a:pt x="514" y="486"/>
                        <a:pt x="511" y="483"/>
                        <a:pt x="511" y="480"/>
                      </a:cubicBezTo>
                      <a:cubicBezTo>
                        <a:pt x="511" y="460"/>
                        <a:pt x="511" y="460"/>
                        <a:pt x="511" y="460"/>
                      </a:cubicBezTo>
                      <a:cubicBezTo>
                        <a:pt x="511" y="457"/>
                        <a:pt x="514" y="454"/>
                        <a:pt x="517" y="454"/>
                      </a:cubicBezTo>
                      <a:close/>
                      <a:moveTo>
                        <a:pt x="517" y="512"/>
                      </a:moveTo>
                      <a:cubicBezTo>
                        <a:pt x="571" y="512"/>
                        <a:pt x="571" y="512"/>
                        <a:pt x="571" y="512"/>
                      </a:cubicBezTo>
                      <a:cubicBezTo>
                        <a:pt x="574" y="512"/>
                        <a:pt x="577" y="514"/>
                        <a:pt x="577" y="518"/>
                      </a:cubicBezTo>
                      <a:cubicBezTo>
                        <a:pt x="577" y="538"/>
                        <a:pt x="577" y="538"/>
                        <a:pt x="577" y="538"/>
                      </a:cubicBezTo>
                      <a:cubicBezTo>
                        <a:pt x="577" y="541"/>
                        <a:pt x="574" y="544"/>
                        <a:pt x="571" y="544"/>
                      </a:cubicBezTo>
                      <a:cubicBezTo>
                        <a:pt x="517" y="544"/>
                        <a:pt x="517" y="544"/>
                        <a:pt x="517" y="544"/>
                      </a:cubicBezTo>
                      <a:cubicBezTo>
                        <a:pt x="514" y="544"/>
                        <a:pt x="511" y="541"/>
                        <a:pt x="511" y="538"/>
                      </a:cubicBezTo>
                      <a:cubicBezTo>
                        <a:pt x="511" y="518"/>
                        <a:pt x="511" y="518"/>
                        <a:pt x="511" y="518"/>
                      </a:cubicBezTo>
                      <a:cubicBezTo>
                        <a:pt x="511" y="514"/>
                        <a:pt x="514" y="512"/>
                        <a:pt x="517" y="512"/>
                      </a:cubicBezTo>
                      <a:close/>
                      <a:moveTo>
                        <a:pt x="683" y="454"/>
                      </a:moveTo>
                      <a:cubicBezTo>
                        <a:pt x="650" y="454"/>
                        <a:pt x="624" y="428"/>
                        <a:pt x="624" y="395"/>
                      </a:cubicBezTo>
                      <a:cubicBezTo>
                        <a:pt x="624" y="363"/>
                        <a:pt x="650" y="336"/>
                        <a:pt x="683" y="336"/>
                      </a:cubicBezTo>
                      <a:cubicBezTo>
                        <a:pt x="715" y="336"/>
                        <a:pt x="742" y="363"/>
                        <a:pt x="742" y="395"/>
                      </a:cubicBezTo>
                      <a:cubicBezTo>
                        <a:pt x="742" y="428"/>
                        <a:pt x="715" y="454"/>
                        <a:pt x="683" y="454"/>
                      </a:cubicBezTo>
                      <a:close/>
                      <a:moveTo>
                        <a:pt x="699" y="528"/>
                      </a:moveTo>
                      <a:cubicBezTo>
                        <a:pt x="699" y="537"/>
                        <a:pt x="692" y="545"/>
                        <a:pt x="683" y="545"/>
                      </a:cubicBezTo>
                      <a:cubicBezTo>
                        <a:pt x="673" y="545"/>
                        <a:pt x="666" y="537"/>
                        <a:pt x="666" y="528"/>
                      </a:cubicBezTo>
                      <a:cubicBezTo>
                        <a:pt x="666" y="518"/>
                        <a:pt x="673" y="511"/>
                        <a:pt x="683" y="511"/>
                      </a:cubicBezTo>
                      <a:cubicBezTo>
                        <a:pt x="692" y="511"/>
                        <a:pt x="699" y="518"/>
                        <a:pt x="699" y="528"/>
                      </a:cubicBezTo>
                      <a:close/>
                      <a:moveTo>
                        <a:pt x="762" y="293"/>
                      </a:moveTo>
                      <a:cubicBezTo>
                        <a:pt x="275" y="293"/>
                        <a:pt x="275" y="293"/>
                        <a:pt x="275" y="293"/>
                      </a:cubicBezTo>
                      <a:cubicBezTo>
                        <a:pt x="275" y="115"/>
                        <a:pt x="275" y="115"/>
                        <a:pt x="275" y="115"/>
                      </a:cubicBezTo>
                      <a:cubicBezTo>
                        <a:pt x="762" y="115"/>
                        <a:pt x="762" y="115"/>
                        <a:pt x="762" y="115"/>
                      </a:cubicBezTo>
                      <a:lnTo>
                        <a:pt x="762" y="293"/>
                      </a:lnTo>
                      <a:close/>
                      <a:moveTo>
                        <a:pt x="181" y="684"/>
                      </a:moveTo>
                      <a:cubicBezTo>
                        <a:pt x="133" y="684"/>
                        <a:pt x="133" y="684"/>
                        <a:pt x="133" y="684"/>
                      </a:cubicBezTo>
                      <a:cubicBezTo>
                        <a:pt x="101" y="684"/>
                        <a:pt x="76" y="659"/>
                        <a:pt x="76" y="627"/>
                      </a:cubicBezTo>
                      <a:cubicBezTo>
                        <a:pt x="76" y="598"/>
                        <a:pt x="76" y="598"/>
                        <a:pt x="76" y="598"/>
                      </a:cubicBezTo>
                      <a:cubicBezTo>
                        <a:pt x="76" y="85"/>
                        <a:pt x="76" y="85"/>
                        <a:pt x="76" y="85"/>
                      </a:cubicBezTo>
                      <a:cubicBezTo>
                        <a:pt x="76" y="83"/>
                        <a:pt x="76" y="81"/>
                        <a:pt x="76" y="80"/>
                      </a:cubicBezTo>
                      <a:cubicBezTo>
                        <a:pt x="79" y="51"/>
                        <a:pt x="103" y="28"/>
                        <a:pt x="133" y="28"/>
                      </a:cubicBezTo>
                      <a:cubicBezTo>
                        <a:pt x="181" y="28"/>
                        <a:pt x="181" y="28"/>
                        <a:pt x="181" y="28"/>
                      </a:cubicBezTo>
                      <a:cubicBezTo>
                        <a:pt x="210" y="28"/>
                        <a:pt x="234" y="51"/>
                        <a:pt x="237" y="80"/>
                      </a:cubicBezTo>
                      <a:cubicBezTo>
                        <a:pt x="237" y="81"/>
                        <a:pt x="237" y="83"/>
                        <a:pt x="237" y="85"/>
                      </a:cubicBezTo>
                      <a:cubicBezTo>
                        <a:pt x="237" y="598"/>
                        <a:pt x="237" y="598"/>
                        <a:pt x="237" y="598"/>
                      </a:cubicBezTo>
                      <a:cubicBezTo>
                        <a:pt x="237" y="627"/>
                        <a:pt x="237" y="627"/>
                        <a:pt x="237" y="627"/>
                      </a:cubicBezTo>
                      <a:cubicBezTo>
                        <a:pt x="237" y="659"/>
                        <a:pt x="212" y="684"/>
                        <a:pt x="181" y="684"/>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sp>
              <p:nvSpPr>
                <p:cNvPr id="851" name="Rectangle 850">
                  <a:extLst>
                    <a:ext uri="{FF2B5EF4-FFF2-40B4-BE49-F238E27FC236}">
                      <a16:creationId xmlns:a16="http://schemas.microsoft.com/office/drawing/2014/main" id="{792AC895-FE6C-1D4A-9DB9-AC2860581D1A}"/>
                    </a:ext>
                  </a:extLst>
                </p:cNvPr>
                <p:cNvSpPr>
                  <a:spLocks noChangeArrowheads="1"/>
                </p:cNvSpPr>
                <p:nvPr/>
              </p:nvSpPr>
              <p:spPr bwMode="auto">
                <a:xfrm>
                  <a:off x="-4889477" y="5815686"/>
                  <a:ext cx="357778" cy="153333"/>
                </a:xfrm>
                <a:prstGeom prst="rect">
                  <a:avLst/>
                </a:prstGeom>
                <a:solidFill>
                  <a:schemeClr val="tx1"/>
                </a:solidFill>
                <a:ln>
                  <a:noFill/>
                </a:ln>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grpSp>
              <p:nvGrpSpPr>
                <p:cNvPr id="852" name="Group 851">
                  <a:extLst>
                    <a:ext uri="{FF2B5EF4-FFF2-40B4-BE49-F238E27FC236}">
                      <a16:creationId xmlns:a16="http://schemas.microsoft.com/office/drawing/2014/main" id="{9D14FCA8-9AD4-A14C-A24B-B4718E79B4C5}"/>
                    </a:ext>
                  </a:extLst>
                </p:cNvPr>
                <p:cNvGrpSpPr/>
                <p:nvPr/>
              </p:nvGrpSpPr>
              <p:grpSpPr>
                <a:xfrm>
                  <a:off x="-4451838" y="5856225"/>
                  <a:ext cx="80926" cy="78797"/>
                  <a:chOff x="9286876" y="9131300"/>
                  <a:chExt cx="120650" cy="117475"/>
                </a:xfrm>
                <a:solidFill>
                  <a:schemeClr val="tx1"/>
                </a:solidFill>
              </p:grpSpPr>
              <p:sp>
                <p:nvSpPr>
                  <p:cNvPr id="853" name="Freeform 1048">
                    <a:extLst>
                      <a:ext uri="{FF2B5EF4-FFF2-40B4-BE49-F238E27FC236}">
                        <a16:creationId xmlns:a16="http://schemas.microsoft.com/office/drawing/2014/main" id="{1C93D768-2B78-1E4B-BB3D-45A8A7C85A85}"/>
                      </a:ext>
                    </a:extLst>
                  </p:cNvPr>
                  <p:cNvSpPr>
                    <a:spLocks/>
                  </p:cNvSpPr>
                  <p:nvPr/>
                </p:nvSpPr>
                <p:spPr bwMode="auto">
                  <a:xfrm>
                    <a:off x="9286876" y="9131300"/>
                    <a:ext cx="120650" cy="39688"/>
                  </a:xfrm>
                  <a:custGeom>
                    <a:avLst/>
                    <a:gdLst>
                      <a:gd name="T0" fmla="*/ 10 w 63"/>
                      <a:gd name="T1" fmla="*/ 20 h 20"/>
                      <a:gd name="T2" fmla="*/ 53 w 63"/>
                      <a:gd name="T3" fmla="*/ 20 h 20"/>
                      <a:gd name="T4" fmla="*/ 63 w 63"/>
                      <a:gd name="T5" fmla="*/ 10 h 20"/>
                      <a:gd name="T6" fmla="*/ 53 w 63"/>
                      <a:gd name="T7" fmla="*/ 0 h 20"/>
                      <a:gd name="T8" fmla="*/ 10 w 63"/>
                      <a:gd name="T9" fmla="*/ 0 h 20"/>
                      <a:gd name="T10" fmla="*/ 0 w 63"/>
                      <a:gd name="T11" fmla="*/ 10 h 20"/>
                      <a:gd name="T12" fmla="*/ 10 w 63"/>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3" h="20">
                        <a:moveTo>
                          <a:pt x="10" y="20"/>
                        </a:moveTo>
                        <a:cubicBezTo>
                          <a:pt x="53" y="20"/>
                          <a:pt x="53" y="20"/>
                          <a:pt x="53" y="20"/>
                        </a:cubicBezTo>
                        <a:cubicBezTo>
                          <a:pt x="59" y="20"/>
                          <a:pt x="63" y="15"/>
                          <a:pt x="63" y="10"/>
                        </a:cubicBezTo>
                        <a:cubicBezTo>
                          <a:pt x="63" y="4"/>
                          <a:pt x="59" y="0"/>
                          <a:pt x="53" y="0"/>
                        </a:cubicBezTo>
                        <a:cubicBezTo>
                          <a:pt x="10" y="0"/>
                          <a:pt x="10" y="0"/>
                          <a:pt x="10" y="0"/>
                        </a:cubicBezTo>
                        <a:cubicBezTo>
                          <a:pt x="4" y="0"/>
                          <a:pt x="0" y="4"/>
                          <a:pt x="0" y="10"/>
                        </a:cubicBezTo>
                        <a:cubicBezTo>
                          <a:pt x="0" y="15"/>
                          <a:pt x="4" y="20"/>
                          <a:pt x="10" y="20"/>
                        </a:cubicBez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sp>
                <p:nvSpPr>
                  <p:cNvPr id="854" name="Freeform 1049">
                    <a:extLst>
                      <a:ext uri="{FF2B5EF4-FFF2-40B4-BE49-F238E27FC236}">
                        <a16:creationId xmlns:a16="http://schemas.microsoft.com/office/drawing/2014/main" id="{B6D4A208-BA96-EC4D-8C62-2494F6C4D357}"/>
                      </a:ext>
                    </a:extLst>
                  </p:cNvPr>
                  <p:cNvSpPr>
                    <a:spLocks/>
                  </p:cNvSpPr>
                  <p:nvPr/>
                </p:nvSpPr>
                <p:spPr bwMode="auto">
                  <a:xfrm>
                    <a:off x="9286876" y="9210675"/>
                    <a:ext cx="120650" cy="38100"/>
                  </a:xfrm>
                  <a:custGeom>
                    <a:avLst/>
                    <a:gdLst>
                      <a:gd name="T0" fmla="*/ 10 w 63"/>
                      <a:gd name="T1" fmla="*/ 20 h 20"/>
                      <a:gd name="T2" fmla="*/ 53 w 63"/>
                      <a:gd name="T3" fmla="*/ 20 h 20"/>
                      <a:gd name="T4" fmla="*/ 63 w 63"/>
                      <a:gd name="T5" fmla="*/ 10 h 20"/>
                      <a:gd name="T6" fmla="*/ 53 w 63"/>
                      <a:gd name="T7" fmla="*/ 0 h 20"/>
                      <a:gd name="T8" fmla="*/ 10 w 63"/>
                      <a:gd name="T9" fmla="*/ 0 h 20"/>
                      <a:gd name="T10" fmla="*/ 0 w 63"/>
                      <a:gd name="T11" fmla="*/ 10 h 20"/>
                      <a:gd name="T12" fmla="*/ 10 w 63"/>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3" h="20">
                        <a:moveTo>
                          <a:pt x="10" y="20"/>
                        </a:moveTo>
                        <a:cubicBezTo>
                          <a:pt x="53" y="20"/>
                          <a:pt x="53" y="20"/>
                          <a:pt x="53" y="20"/>
                        </a:cubicBezTo>
                        <a:cubicBezTo>
                          <a:pt x="59" y="20"/>
                          <a:pt x="63" y="16"/>
                          <a:pt x="63" y="10"/>
                        </a:cubicBezTo>
                        <a:cubicBezTo>
                          <a:pt x="63" y="5"/>
                          <a:pt x="59" y="0"/>
                          <a:pt x="53" y="0"/>
                        </a:cubicBezTo>
                        <a:cubicBezTo>
                          <a:pt x="10" y="0"/>
                          <a:pt x="10" y="0"/>
                          <a:pt x="10" y="0"/>
                        </a:cubicBezTo>
                        <a:cubicBezTo>
                          <a:pt x="4" y="0"/>
                          <a:pt x="0" y="5"/>
                          <a:pt x="0" y="10"/>
                        </a:cubicBezTo>
                        <a:cubicBezTo>
                          <a:pt x="0" y="16"/>
                          <a:pt x="4" y="20"/>
                          <a:pt x="10" y="20"/>
                        </a:cubicBez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a:solidFill>
                        <a:srgbClr val="FFFFFF"/>
                      </a:solidFill>
                      <a:latin typeface="CiscoSansTT ExtraLight"/>
                    </a:endParaRPr>
                  </a:p>
                </p:txBody>
              </p:sp>
            </p:grpSp>
          </p:grpSp>
        </p:grpSp>
      </p:grpSp>
      <p:sp>
        <p:nvSpPr>
          <p:cNvPr id="841" name="Google Shape;809;p126">
            <a:extLst>
              <a:ext uri="{FF2B5EF4-FFF2-40B4-BE49-F238E27FC236}">
                <a16:creationId xmlns:a16="http://schemas.microsoft.com/office/drawing/2014/main" id="{F1154DC5-3C48-6D49-8ED7-3BDB4EA1184F}"/>
              </a:ext>
            </a:extLst>
          </p:cNvPr>
          <p:cNvSpPr txBox="1"/>
          <p:nvPr/>
        </p:nvSpPr>
        <p:spPr>
          <a:xfrm>
            <a:off x="6740648" y="5852426"/>
            <a:ext cx="1086397" cy="266795"/>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Cloud </a:t>
            </a:r>
          </a:p>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Calling</a:t>
            </a:r>
          </a:p>
        </p:txBody>
      </p:sp>
      <p:grpSp>
        <p:nvGrpSpPr>
          <p:cNvPr id="863" name="Group 862">
            <a:extLst>
              <a:ext uri="{FF2B5EF4-FFF2-40B4-BE49-F238E27FC236}">
                <a16:creationId xmlns:a16="http://schemas.microsoft.com/office/drawing/2014/main" id="{3F70FDF6-16F6-FE45-860B-5C808931D8AF}"/>
              </a:ext>
            </a:extLst>
          </p:cNvPr>
          <p:cNvGrpSpPr/>
          <p:nvPr/>
        </p:nvGrpSpPr>
        <p:grpSpPr>
          <a:xfrm>
            <a:off x="9206048" y="5076832"/>
            <a:ext cx="1080020" cy="781309"/>
            <a:chOff x="4708195" y="3266579"/>
            <a:chExt cx="1266471" cy="916194"/>
          </a:xfrm>
        </p:grpSpPr>
        <p:grpSp>
          <p:nvGrpSpPr>
            <p:cNvPr id="865" name="Group 864">
              <a:extLst>
                <a:ext uri="{FF2B5EF4-FFF2-40B4-BE49-F238E27FC236}">
                  <a16:creationId xmlns:a16="http://schemas.microsoft.com/office/drawing/2014/main" id="{0F5A5B3F-AE68-CA4F-91B4-A0E33E25D9DF}"/>
                </a:ext>
              </a:extLst>
            </p:cNvPr>
            <p:cNvGrpSpPr/>
            <p:nvPr/>
          </p:nvGrpSpPr>
          <p:grpSpPr>
            <a:xfrm>
              <a:off x="4708195" y="3266579"/>
              <a:ext cx="1266471" cy="762437"/>
              <a:chOff x="8349447" y="4401927"/>
              <a:chExt cx="2225491" cy="1261173"/>
            </a:xfrm>
          </p:grpSpPr>
          <p:sp>
            <p:nvSpPr>
              <p:cNvPr id="887" name="Google Shape;809;p126">
                <a:extLst>
                  <a:ext uri="{FF2B5EF4-FFF2-40B4-BE49-F238E27FC236}">
                    <a16:creationId xmlns:a16="http://schemas.microsoft.com/office/drawing/2014/main" id="{9E01FA08-ECAA-CA4B-9C50-3A9E8D43BB12}"/>
                  </a:ext>
                </a:extLst>
              </p:cNvPr>
              <p:cNvSpPr txBox="1"/>
              <p:nvPr/>
            </p:nvSpPr>
            <p:spPr>
              <a:xfrm>
                <a:off x="8349447" y="5322813"/>
                <a:ext cx="2225491" cy="340287"/>
              </a:xfrm>
              <a:prstGeom prst="rect">
                <a:avLst/>
              </a:prstGeom>
              <a:noFill/>
              <a:ln>
                <a:noFill/>
              </a:ln>
            </p:spPr>
            <p:txBody>
              <a:bodyPr spcFirstLastPara="1" wrap="square" lIns="0" tIns="0" rIns="0" bIns="0" anchor="b"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endParaRPr lang="en-US" sz="1200" kern="0">
                  <a:solidFill>
                    <a:srgbClr val="FFFFFF"/>
                  </a:solidFill>
                  <a:latin typeface="CiscoSansTT ExtraLight"/>
                  <a:ea typeface="Arial"/>
                  <a:cs typeface="Arial"/>
                  <a:sym typeface="Arial"/>
                </a:endParaRPr>
              </a:p>
            </p:txBody>
          </p:sp>
          <p:grpSp>
            <p:nvGrpSpPr>
              <p:cNvPr id="888" name="Graphic 39">
                <a:extLst>
                  <a:ext uri="{FF2B5EF4-FFF2-40B4-BE49-F238E27FC236}">
                    <a16:creationId xmlns:a16="http://schemas.microsoft.com/office/drawing/2014/main" id="{1729A904-340E-034A-B205-DD6EB642C518}"/>
                  </a:ext>
                </a:extLst>
              </p:cNvPr>
              <p:cNvGrpSpPr/>
              <p:nvPr/>
            </p:nvGrpSpPr>
            <p:grpSpPr>
              <a:xfrm>
                <a:off x="8688987" y="4401927"/>
                <a:ext cx="1357325" cy="773602"/>
                <a:chOff x="5524271" y="1783534"/>
                <a:chExt cx="2915528" cy="1655664"/>
              </a:xfrm>
            </p:grpSpPr>
            <p:sp>
              <p:nvSpPr>
                <p:cNvPr id="889" name="Freeform: Shape 28">
                  <a:extLst>
                    <a:ext uri="{FF2B5EF4-FFF2-40B4-BE49-F238E27FC236}">
                      <a16:creationId xmlns:a16="http://schemas.microsoft.com/office/drawing/2014/main" id="{B754FF76-B210-194B-9DFA-6F050F0A485B}"/>
                    </a:ext>
                  </a:extLst>
                </p:cNvPr>
                <p:cNvSpPr/>
                <p:nvPr/>
              </p:nvSpPr>
              <p:spPr>
                <a:xfrm>
                  <a:off x="5930429" y="1783534"/>
                  <a:ext cx="2509370" cy="1655664"/>
                </a:xfrm>
                <a:custGeom>
                  <a:avLst/>
                  <a:gdLst>
                    <a:gd name="connsiteX0" fmla="*/ 2383287 w 2509369"/>
                    <a:gd name="connsiteY0" fmla="*/ 152523 h 1655665"/>
                    <a:gd name="connsiteX1" fmla="*/ 1129465 w 2509369"/>
                    <a:gd name="connsiteY1" fmla="*/ 6790 h 1655665"/>
                    <a:gd name="connsiteX2" fmla="*/ 975971 w 2509369"/>
                    <a:gd name="connsiteY2" fmla="*/ 143037 h 1655665"/>
                    <a:gd name="connsiteX3" fmla="*/ 975971 w 2509369"/>
                    <a:gd name="connsiteY3" fmla="*/ 554366 h 1655665"/>
                    <a:gd name="connsiteX4" fmla="*/ 77426 w 2509369"/>
                    <a:gd name="connsiteY4" fmla="*/ 554366 h 1655665"/>
                    <a:gd name="connsiteX5" fmla="*/ 5853 w 2509369"/>
                    <a:gd name="connsiteY5" fmla="*/ 625939 h 1655665"/>
                    <a:gd name="connsiteX6" fmla="*/ 5853 w 2509369"/>
                    <a:gd name="connsiteY6" fmla="*/ 1651245 h 1655665"/>
                    <a:gd name="connsiteX7" fmla="*/ 367168 w 2509369"/>
                    <a:gd name="connsiteY7" fmla="*/ 1651245 h 1655665"/>
                    <a:gd name="connsiteX8" fmla="*/ 367168 w 2509369"/>
                    <a:gd name="connsiteY8" fmla="*/ 1336496 h 1655665"/>
                    <a:gd name="connsiteX9" fmla="*/ 639663 w 2509369"/>
                    <a:gd name="connsiteY9" fmla="*/ 1336496 h 1655665"/>
                    <a:gd name="connsiteX10" fmla="*/ 639663 w 2509369"/>
                    <a:gd name="connsiteY10" fmla="*/ 1651245 h 1655665"/>
                    <a:gd name="connsiteX11" fmla="*/ 975108 w 2509369"/>
                    <a:gd name="connsiteY11" fmla="*/ 1651245 h 1655665"/>
                    <a:gd name="connsiteX12" fmla="*/ 975108 w 2509369"/>
                    <a:gd name="connsiteY12" fmla="*/ 1651245 h 1655665"/>
                    <a:gd name="connsiteX13" fmla="*/ 1352807 w 2509369"/>
                    <a:gd name="connsiteY13" fmla="*/ 1651245 h 1655665"/>
                    <a:gd name="connsiteX14" fmla="*/ 1352807 w 2509369"/>
                    <a:gd name="connsiteY14" fmla="*/ 1270097 h 1655665"/>
                    <a:gd name="connsiteX15" fmla="*/ 2128039 w 2509369"/>
                    <a:gd name="connsiteY15" fmla="*/ 1270097 h 1655665"/>
                    <a:gd name="connsiteX16" fmla="*/ 2128039 w 2509369"/>
                    <a:gd name="connsiteY16" fmla="*/ 1651245 h 1655665"/>
                    <a:gd name="connsiteX17" fmla="*/ 2505738 w 2509369"/>
                    <a:gd name="connsiteY17" fmla="*/ 1651245 h 1655665"/>
                    <a:gd name="connsiteX18" fmla="*/ 2505738 w 2509369"/>
                    <a:gd name="connsiteY18" fmla="*/ 288770 h 1655665"/>
                    <a:gd name="connsiteX19" fmla="*/ 2383287 w 2509369"/>
                    <a:gd name="connsiteY19" fmla="*/ 152523 h 1655665"/>
                    <a:gd name="connsiteX20" fmla="*/ 253341 w 2509369"/>
                    <a:gd name="connsiteY20" fmla="*/ 1151958 h 1655665"/>
                    <a:gd name="connsiteX21" fmla="*/ 231783 w 2509369"/>
                    <a:gd name="connsiteY21" fmla="*/ 1173516 h 1655665"/>
                    <a:gd name="connsiteX22" fmla="*/ 135202 w 2509369"/>
                    <a:gd name="connsiteY22" fmla="*/ 1173516 h 1655665"/>
                    <a:gd name="connsiteX23" fmla="*/ 113644 w 2509369"/>
                    <a:gd name="connsiteY23" fmla="*/ 1151958 h 1655665"/>
                    <a:gd name="connsiteX24" fmla="*/ 113644 w 2509369"/>
                    <a:gd name="connsiteY24" fmla="*/ 1019160 h 1655665"/>
                    <a:gd name="connsiteX25" fmla="*/ 135202 w 2509369"/>
                    <a:gd name="connsiteY25" fmla="*/ 997602 h 1655665"/>
                    <a:gd name="connsiteX26" fmla="*/ 231783 w 2509369"/>
                    <a:gd name="connsiteY26" fmla="*/ 997602 h 1655665"/>
                    <a:gd name="connsiteX27" fmla="*/ 253341 w 2509369"/>
                    <a:gd name="connsiteY27" fmla="*/ 1019160 h 1655665"/>
                    <a:gd name="connsiteX28" fmla="*/ 253341 w 2509369"/>
                    <a:gd name="connsiteY28" fmla="*/ 1151958 h 1655665"/>
                    <a:gd name="connsiteX29" fmla="*/ 253341 w 2509369"/>
                    <a:gd name="connsiteY29" fmla="*/ 877738 h 1655665"/>
                    <a:gd name="connsiteX30" fmla="*/ 231783 w 2509369"/>
                    <a:gd name="connsiteY30" fmla="*/ 899297 h 1655665"/>
                    <a:gd name="connsiteX31" fmla="*/ 135202 w 2509369"/>
                    <a:gd name="connsiteY31" fmla="*/ 899297 h 1655665"/>
                    <a:gd name="connsiteX32" fmla="*/ 113644 w 2509369"/>
                    <a:gd name="connsiteY32" fmla="*/ 877738 h 1655665"/>
                    <a:gd name="connsiteX33" fmla="*/ 113644 w 2509369"/>
                    <a:gd name="connsiteY33" fmla="*/ 744940 h 1655665"/>
                    <a:gd name="connsiteX34" fmla="*/ 135202 w 2509369"/>
                    <a:gd name="connsiteY34" fmla="*/ 723382 h 1655665"/>
                    <a:gd name="connsiteX35" fmla="*/ 231783 w 2509369"/>
                    <a:gd name="connsiteY35" fmla="*/ 723382 h 1655665"/>
                    <a:gd name="connsiteX36" fmla="*/ 253341 w 2509369"/>
                    <a:gd name="connsiteY36" fmla="*/ 744940 h 1655665"/>
                    <a:gd name="connsiteX37" fmla="*/ 253341 w 2509369"/>
                    <a:gd name="connsiteY37" fmla="*/ 877738 h 1655665"/>
                    <a:gd name="connsiteX38" fmla="*/ 467198 w 2509369"/>
                    <a:gd name="connsiteY38" fmla="*/ 1151958 h 1655665"/>
                    <a:gd name="connsiteX39" fmla="*/ 445640 w 2509369"/>
                    <a:gd name="connsiteY39" fmla="*/ 1173516 h 1655665"/>
                    <a:gd name="connsiteX40" fmla="*/ 349059 w 2509369"/>
                    <a:gd name="connsiteY40" fmla="*/ 1173516 h 1655665"/>
                    <a:gd name="connsiteX41" fmla="*/ 327501 w 2509369"/>
                    <a:gd name="connsiteY41" fmla="*/ 1151958 h 1655665"/>
                    <a:gd name="connsiteX42" fmla="*/ 327501 w 2509369"/>
                    <a:gd name="connsiteY42" fmla="*/ 1019160 h 1655665"/>
                    <a:gd name="connsiteX43" fmla="*/ 349059 w 2509369"/>
                    <a:gd name="connsiteY43" fmla="*/ 997602 h 1655665"/>
                    <a:gd name="connsiteX44" fmla="*/ 445640 w 2509369"/>
                    <a:gd name="connsiteY44" fmla="*/ 997602 h 1655665"/>
                    <a:gd name="connsiteX45" fmla="*/ 467198 w 2509369"/>
                    <a:gd name="connsiteY45" fmla="*/ 1019160 h 1655665"/>
                    <a:gd name="connsiteX46" fmla="*/ 467198 w 2509369"/>
                    <a:gd name="connsiteY46" fmla="*/ 1151958 h 1655665"/>
                    <a:gd name="connsiteX47" fmla="*/ 467198 w 2509369"/>
                    <a:gd name="connsiteY47" fmla="*/ 877738 h 1655665"/>
                    <a:gd name="connsiteX48" fmla="*/ 445640 w 2509369"/>
                    <a:gd name="connsiteY48" fmla="*/ 899297 h 1655665"/>
                    <a:gd name="connsiteX49" fmla="*/ 349059 w 2509369"/>
                    <a:gd name="connsiteY49" fmla="*/ 899297 h 1655665"/>
                    <a:gd name="connsiteX50" fmla="*/ 327501 w 2509369"/>
                    <a:gd name="connsiteY50" fmla="*/ 877738 h 1655665"/>
                    <a:gd name="connsiteX51" fmla="*/ 327501 w 2509369"/>
                    <a:gd name="connsiteY51" fmla="*/ 744940 h 1655665"/>
                    <a:gd name="connsiteX52" fmla="*/ 349059 w 2509369"/>
                    <a:gd name="connsiteY52" fmla="*/ 723382 h 1655665"/>
                    <a:gd name="connsiteX53" fmla="*/ 445640 w 2509369"/>
                    <a:gd name="connsiteY53" fmla="*/ 723382 h 1655665"/>
                    <a:gd name="connsiteX54" fmla="*/ 467198 w 2509369"/>
                    <a:gd name="connsiteY54" fmla="*/ 744940 h 1655665"/>
                    <a:gd name="connsiteX55" fmla="*/ 467198 w 2509369"/>
                    <a:gd name="connsiteY55" fmla="*/ 877738 h 1655665"/>
                    <a:gd name="connsiteX56" fmla="*/ 681055 w 2509369"/>
                    <a:gd name="connsiteY56" fmla="*/ 1151958 h 1655665"/>
                    <a:gd name="connsiteX57" fmla="*/ 659497 w 2509369"/>
                    <a:gd name="connsiteY57" fmla="*/ 1173516 h 1655665"/>
                    <a:gd name="connsiteX58" fmla="*/ 562916 w 2509369"/>
                    <a:gd name="connsiteY58" fmla="*/ 1173516 h 1655665"/>
                    <a:gd name="connsiteX59" fmla="*/ 541358 w 2509369"/>
                    <a:gd name="connsiteY59" fmla="*/ 1151958 h 1655665"/>
                    <a:gd name="connsiteX60" fmla="*/ 541358 w 2509369"/>
                    <a:gd name="connsiteY60" fmla="*/ 1019160 h 1655665"/>
                    <a:gd name="connsiteX61" fmla="*/ 562916 w 2509369"/>
                    <a:gd name="connsiteY61" fmla="*/ 997602 h 1655665"/>
                    <a:gd name="connsiteX62" fmla="*/ 659497 w 2509369"/>
                    <a:gd name="connsiteY62" fmla="*/ 997602 h 1655665"/>
                    <a:gd name="connsiteX63" fmla="*/ 681055 w 2509369"/>
                    <a:gd name="connsiteY63" fmla="*/ 1019160 h 1655665"/>
                    <a:gd name="connsiteX64" fmla="*/ 681055 w 2509369"/>
                    <a:gd name="connsiteY64" fmla="*/ 1151958 h 1655665"/>
                    <a:gd name="connsiteX65" fmla="*/ 681055 w 2509369"/>
                    <a:gd name="connsiteY65" fmla="*/ 877738 h 1655665"/>
                    <a:gd name="connsiteX66" fmla="*/ 659497 w 2509369"/>
                    <a:gd name="connsiteY66" fmla="*/ 899297 h 1655665"/>
                    <a:gd name="connsiteX67" fmla="*/ 562916 w 2509369"/>
                    <a:gd name="connsiteY67" fmla="*/ 899297 h 1655665"/>
                    <a:gd name="connsiteX68" fmla="*/ 541358 w 2509369"/>
                    <a:gd name="connsiteY68" fmla="*/ 877738 h 1655665"/>
                    <a:gd name="connsiteX69" fmla="*/ 541358 w 2509369"/>
                    <a:gd name="connsiteY69" fmla="*/ 744940 h 1655665"/>
                    <a:gd name="connsiteX70" fmla="*/ 562916 w 2509369"/>
                    <a:gd name="connsiteY70" fmla="*/ 723382 h 1655665"/>
                    <a:gd name="connsiteX71" fmla="*/ 659497 w 2509369"/>
                    <a:gd name="connsiteY71" fmla="*/ 723382 h 1655665"/>
                    <a:gd name="connsiteX72" fmla="*/ 681055 w 2509369"/>
                    <a:gd name="connsiteY72" fmla="*/ 744940 h 1655665"/>
                    <a:gd name="connsiteX73" fmla="*/ 681055 w 2509369"/>
                    <a:gd name="connsiteY73" fmla="*/ 877738 h 1655665"/>
                    <a:gd name="connsiteX74" fmla="*/ 894050 w 2509369"/>
                    <a:gd name="connsiteY74" fmla="*/ 1151958 h 1655665"/>
                    <a:gd name="connsiteX75" fmla="*/ 872491 w 2509369"/>
                    <a:gd name="connsiteY75" fmla="*/ 1173516 h 1655665"/>
                    <a:gd name="connsiteX76" fmla="*/ 775911 w 2509369"/>
                    <a:gd name="connsiteY76" fmla="*/ 1173516 h 1655665"/>
                    <a:gd name="connsiteX77" fmla="*/ 754353 w 2509369"/>
                    <a:gd name="connsiteY77" fmla="*/ 1151958 h 1655665"/>
                    <a:gd name="connsiteX78" fmla="*/ 754353 w 2509369"/>
                    <a:gd name="connsiteY78" fmla="*/ 1019160 h 1655665"/>
                    <a:gd name="connsiteX79" fmla="*/ 775911 w 2509369"/>
                    <a:gd name="connsiteY79" fmla="*/ 997602 h 1655665"/>
                    <a:gd name="connsiteX80" fmla="*/ 872491 w 2509369"/>
                    <a:gd name="connsiteY80" fmla="*/ 997602 h 1655665"/>
                    <a:gd name="connsiteX81" fmla="*/ 894050 w 2509369"/>
                    <a:gd name="connsiteY81" fmla="*/ 1019160 h 1655665"/>
                    <a:gd name="connsiteX82" fmla="*/ 894050 w 2509369"/>
                    <a:gd name="connsiteY82" fmla="*/ 1151958 h 1655665"/>
                    <a:gd name="connsiteX83" fmla="*/ 894050 w 2509369"/>
                    <a:gd name="connsiteY83" fmla="*/ 877738 h 1655665"/>
                    <a:gd name="connsiteX84" fmla="*/ 872491 w 2509369"/>
                    <a:gd name="connsiteY84" fmla="*/ 899297 h 1655665"/>
                    <a:gd name="connsiteX85" fmla="*/ 775911 w 2509369"/>
                    <a:gd name="connsiteY85" fmla="*/ 899297 h 1655665"/>
                    <a:gd name="connsiteX86" fmla="*/ 754353 w 2509369"/>
                    <a:gd name="connsiteY86" fmla="*/ 877738 h 1655665"/>
                    <a:gd name="connsiteX87" fmla="*/ 754353 w 2509369"/>
                    <a:gd name="connsiteY87" fmla="*/ 744940 h 1655665"/>
                    <a:gd name="connsiteX88" fmla="*/ 775911 w 2509369"/>
                    <a:gd name="connsiteY88" fmla="*/ 723382 h 1655665"/>
                    <a:gd name="connsiteX89" fmla="*/ 872491 w 2509369"/>
                    <a:gd name="connsiteY89" fmla="*/ 723382 h 1655665"/>
                    <a:gd name="connsiteX90" fmla="*/ 894050 w 2509369"/>
                    <a:gd name="connsiteY90" fmla="*/ 744940 h 1655665"/>
                    <a:gd name="connsiteX91" fmla="*/ 894050 w 2509369"/>
                    <a:gd name="connsiteY91" fmla="*/ 877738 h 1655665"/>
                    <a:gd name="connsiteX92" fmla="*/ 1307104 w 2509369"/>
                    <a:gd name="connsiteY92" fmla="*/ 1027783 h 1655665"/>
                    <a:gd name="connsiteX93" fmla="*/ 1281234 w 2509369"/>
                    <a:gd name="connsiteY93" fmla="*/ 1053653 h 1655665"/>
                    <a:gd name="connsiteX94" fmla="*/ 1163958 w 2509369"/>
                    <a:gd name="connsiteY94" fmla="*/ 1053653 h 1655665"/>
                    <a:gd name="connsiteX95" fmla="*/ 1138088 w 2509369"/>
                    <a:gd name="connsiteY95" fmla="*/ 1027783 h 1655665"/>
                    <a:gd name="connsiteX96" fmla="*/ 1138088 w 2509369"/>
                    <a:gd name="connsiteY96" fmla="*/ 797542 h 1655665"/>
                    <a:gd name="connsiteX97" fmla="*/ 1163958 w 2509369"/>
                    <a:gd name="connsiteY97" fmla="*/ 771672 h 1655665"/>
                    <a:gd name="connsiteX98" fmla="*/ 1281234 w 2509369"/>
                    <a:gd name="connsiteY98" fmla="*/ 771672 h 1655665"/>
                    <a:gd name="connsiteX99" fmla="*/ 1307104 w 2509369"/>
                    <a:gd name="connsiteY99" fmla="*/ 797542 h 1655665"/>
                    <a:gd name="connsiteX100" fmla="*/ 1307104 w 2509369"/>
                    <a:gd name="connsiteY100" fmla="*/ 1027783 h 1655665"/>
                    <a:gd name="connsiteX101" fmla="*/ 1307104 w 2509369"/>
                    <a:gd name="connsiteY101" fmla="*/ 615591 h 1655665"/>
                    <a:gd name="connsiteX102" fmla="*/ 1281234 w 2509369"/>
                    <a:gd name="connsiteY102" fmla="*/ 641461 h 1655665"/>
                    <a:gd name="connsiteX103" fmla="*/ 1163958 w 2509369"/>
                    <a:gd name="connsiteY103" fmla="*/ 641461 h 1655665"/>
                    <a:gd name="connsiteX104" fmla="*/ 1138088 w 2509369"/>
                    <a:gd name="connsiteY104" fmla="*/ 615591 h 1655665"/>
                    <a:gd name="connsiteX105" fmla="*/ 1138088 w 2509369"/>
                    <a:gd name="connsiteY105" fmla="*/ 385350 h 1655665"/>
                    <a:gd name="connsiteX106" fmla="*/ 1163958 w 2509369"/>
                    <a:gd name="connsiteY106" fmla="*/ 359481 h 1655665"/>
                    <a:gd name="connsiteX107" fmla="*/ 1281234 w 2509369"/>
                    <a:gd name="connsiteY107" fmla="*/ 359481 h 1655665"/>
                    <a:gd name="connsiteX108" fmla="*/ 1307104 w 2509369"/>
                    <a:gd name="connsiteY108" fmla="*/ 385350 h 1655665"/>
                    <a:gd name="connsiteX109" fmla="*/ 1307104 w 2509369"/>
                    <a:gd name="connsiteY109" fmla="*/ 615591 h 1655665"/>
                    <a:gd name="connsiteX110" fmla="*/ 1565802 w 2509369"/>
                    <a:gd name="connsiteY110" fmla="*/ 1027783 h 1655665"/>
                    <a:gd name="connsiteX111" fmla="*/ 1539932 w 2509369"/>
                    <a:gd name="connsiteY111" fmla="*/ 1053653 h 1655665"/>
                    <a:gd name="connsiteX112" fmla="*/ 1422656 w 2509369"/>
                    <a:gd name="connsiteY112" fmla="*/ 1053653 h 1655665"/>
                    <a:gd name="connsiteX113" fmla="*/ 1396786 w 2509369"/>
                    <a:gd name="connsiteY113" fmla="*/ 1027783 h 1655665"/>
                    <a:gd name="connsiteX114" fmla="*/ 1396786 w 2509369"/>
                    <a:gd name="connsiteY114" fmla="*/ 797542 h 1655665"/>
                    <a:gd name="connsiteX115" fmla="*/ 1422656 w 2509369"/>
                    <a:gd name="connsiteY115" fmla="*/ 771672 h 1655665"/>
                    <a:gd name="connsiteX116" fmla="*/ 1539932 w 2509369"/>
                    <a:gd name="connsiteY116" fmla="*/ 771672 h 1655665"/>
                    <a:gd name="connsiteX117" fmla="*/ 1565802 w 2509369"/>
                    <a:gd name="connsiteY117" fmla="*/ 797542 h 1655665"/>
                    <a:gd name="connsiteX118" fmla="*/ 1565802 w 2509369"/>
                    <a:gd name="connsiteY118" fmla="*/ 1027783 h 1655665"/>
                    <a:gd name="connsiteX119" fmla="*/ 1565802 w 2509369"/>
                    <a:gd name="connsiteY119" fmla="*/ 615591 h 1655665"/>
                    <a:gd name="connsiteX120" fmla="*/ 1539932 w 2509369"/>
                    <a:gd name="connsiteY120" fmla="*/ 641461 h 1655665"/>
                    <a:gd name="connsiteX121" fmla="*/ 1422656 w 2509369"/>
                    <a:gd name="connsiteY121" fmla="*/ 641461 h 1655665"/>
                    <a:gd name="connsiteX122" fmla="*/ 1396786 w 2509369"/>
                    <a:gd name="connsiteY122" fmla="*/ 615591 h 1655665"/>
                    <a:gd name="connsiteX123" fmla="*/ 1396786 w 2509369"/>
                    <a:gd name="connsiteY123" fmla="*/ 385350 h 1655665"/>
                    <a:gd name="connsiteX124" fmla="*/ 1422656 w 2509369"/>
                    <a:gd name="connsiteY124" fmla="*/ 359481 h 1655665"/>
                    <a:gd name="connsiteX125" fmla="*/ 1539932 w 2509369"/>
                    <a:gd name="connsiteY125" fmla="*/ 359481 h 1655665"/>
                    <a:gd name="connsiteX126" fmla="*/ 1565802 w 2509369"/>
                    <a:gd name="connsiteY126" fmla="*/ 385350 h 1655665"/>
                    <a:gd name="connsiteX127" fmla="*/ 1565802 w 2509369"/>
                    <a:gd name="connsiteY127" fmla="*/ 615591 h 1655665"/>
                    <a:gd name="connsiteX128" fmla="*/ 1825362 w 2509369"/>
                    <a:gd name="connsiteY128" fmla="*/ 1027783 h 1655665"/>
                    <a:gd name="connsiteX129" fmla="*/ 1799492 w 2509369"/>
                    <a:gd name="connsiteY129" fmla="*/ 1053653 h 1655665"/>
                    <a:gd name="connsiteX130" fmla="*/ 1682216 w 2509369"/>
                    <a:gd name="connsiteY130" fmla="*/ 1053653 h 1655665"/>
                    <a:gd name="connsiteX131" fmla="*/ 1656346 w 2509369"/>
                    <a:gd name="connsiteY131" fmla="*/ 1027783 h 1655665"/>
                    <a:gd name="connsiteX132" fmla="*/ 1656346 w 2509369"/>
                    <a:gd name="connsiteY132" fmla="*/ 797542 h 1655665"/>
                    <a:gd name="connsiteX133" fmla="*/ 1682216 w 2509369"/>
                    <a:gd name="connsiteY133" fmla="*/ 771672 h 1655665"/>
                    <a:gd name="connsiteX134" fmla="*/ 1799492 w 2509369"/>
                    <a:gd name="connsiteY134" fmla="*/ 771672 h 1655665"/>
                    <a:gd name="connsiteX135" fmla="*/ 1825362 w 2509369"/>
                    <a:gd name="connsiteY135" fmla="*/ 797542 h 1655665"/>
                    <a:gd name="connsiteX136" fmla="*/ 1825362 w 2509369"/>
                    <a:gd name="connsiteY136" fmla="*/ 1027783 h 1655665"/>
                    <a:gd name="connsiteX137" fmla="*/ 1825362 w 2509369"/>
                    <a:gd name="connsiteY137" fmla="*/ 615591 h 1655665"/>
                    <a:gd name="connsiteX138" fmla="*/ 1799492 w 2509369"/>
                    <a:gd name="connsiteY138" fmla="*/ 641461 h 1655665"/>
                    <a:gd name="connsiteX139" fmla="*/ 1682216 w 2509369"/>
                    <a:gd name="connsiteY139" fmla="*/ 641461 h 1655665"/>
                    <a:gd name="connsiteX140" fmla="*/ 1656346 w 2509369"/>
                    <a:gd name="connsiteY140" fmla="*/ 615591 h 1655665"/>
                    <a:gd name="connsiteX141" fmla="*/ 1656346 w 2509369"/>
                    <a:gd name="connsiteY141" fmla="*/ 385350 h 1655665"/>
                    <a:gd name="connsiteX142" fmla="*/ 1682216 w 2509369"/>
                    <a:gd name="connsiteY142" fmla="*/ 359481 h 1655665"/>
                    <a:gd name="connsiteX143" fmla="*/ 1799492 w 2509369"/>
                    <a:gd name="connsiteY143" fmla="*/ 359481 h 1655665"/>
                    <a:gd name="connsiteX144" fmla="*/ 1825362 w 2509369"/>
                    <a:gd name="connsiteY144" fmla="*/ 385350 h 1655665"/>
                    <a:gd name="connsiteX145" fmla="*/ 1825362 w 2509369"/>
                    <a:gd name="connsiteY145" fmla="*/ 615591 h 1655665"/>
                    <a:gd name="connsiteX146" fmla="*/ 2084060 w 2509369"/>
                    <a:gd name="connsiteY146" fmla="*/ 1027783 h 1655665"/>
                    <a:gd name="connsiteX147" fmla="*/ 2058190 w 2509369"/>
                    <a:gd name="connsiteY147" fmla="*/ 1053653 h 1655665"/>
                    <a:gd name="connsiteX148" fmla="*/ 1940914 w 2509369"/>
                    <a:gd name="connsiteY148" fmla="*/ 1053653 h 1655665"/>
                    <a:gd name="connsiteX149" fmla="*/ 1915044 w 2509369"/>
                    <a:gd name="connsiteY149" fmla="*/ 1027783 h 1655665"/>
                    <a:gd name="connsiteX150" fmla="*/ 1915044 w 2509369"/>
                    <a:gd name="connsiteY150" fmla="*/ 797542 h 1655665"/>
                    <a:gd name="connsiteX151" fmla="*/ 1940914 w 2509369"/>
                    <a:gd name="connsiteY151" fmla="*/ 771672 h 1655665"/>
                    <a:gd name="connsiteX152" fmla="*/ 2058190 w 2509369"/>
                    <a:gd name="connsiteY152" fmla="*/ 771672 h 1655665"/>
                    <a:gd name="connsiteX153" fmla="*/ 2084060 w 2509369"/>
                    <a:gd name="connsiteY153" fmla="*/ 797542 h 1655665"/>
                    <a:gd name="connsiteX154" fmla="*/ 2084060 w 2509369"/>
                    <a:gd name="connsiteY154" fmla="*/ 1027783 h 1655665"/>
                    <a:gd name="connsiteX155" fmla="*/ 2084060 w 2509369"/>
                    <a:gd name="connsiteY155" fmla="*/ 615591 h 1655665"/>
                    <a:gd name="connsiteX156" fmla="*/ 2058190 w 2509369"/>
                    <a:gd name="connsiteY156" fmla="*/ 641461 h 1655665"/>
                    <a:gd name="connsiteX157" fmla="*/ 1940914 w 2509369"/>
                    <a:gd name="connsiteY157" fmla="*/ 641461 h 1655665"/>
                    <a:gd name="connsiteX158" fmla="*/ 1915044 w 2509369"/>
                    <a:gd name="connsiteY158" fmla="*/ 615591 h 1655665"/>
                    <a:gd name="connsiteX159" fmla="*/ 1915044 w 2509369"/>
                    <a:gd name="connsiteY159" fmla="*/ 385350 h 1655665"/>
                    <a:gd name="connsiteX160" fmla="*/ 1940914 w 2509369"/>
                    <a:gd name="connsiteY160" fmla="*/ 359481 h 1655665"/>
                    <a:gd name="connsiteX161" fmla="*/ 2058190 w 2509369"/>
                    <a:gd name="connsiteY161" fmla="*/ 359481 h 1655665"/>
                    <a:gd name="connsiteX162" fmla="*/ 2084060 w 2509369"/>
                    <a:gd name="connsiteY162" fmla="*/ 385350 h 1655665"/>
                    <a:gd name="connsiteX163" fmla="*/ 2084060 w 2509369"/>
                    <a:gd name="connsiteY163" fmla="*/ 615591 h 1655665"/>
                    <a:gd name="connsiteX164" fmla="*/ 2342758 w 2509369"/>
                    <a:gd name="connsiteY164" fmla="*/ 1027783 h 1655665"/>
                    <a:gd name="connsiteX165" fmla="*/ 2316888 w 2509369"/>
                    <a:gd name="connsiteY165" fmla="*/ 1053653 h 1655665"/>
                    <a:gd name="connsiteX166" fmla="*/ 2199612 w 2509369"/>
                    <a:gd name="connsiteY166" fmla="*/ 1053653 h 1655665"/>
                    <a:gd name="connsiteX167" fmla="*/ 2173742 w 2509369"/>
                    <a:gd name="connsiteY167" fmla="*/ 1027783 h 1655665"/>
                    <a:gd name="connsiteX168" fmla="*/ 2173742 w 2509369"/>
                    <a:gd name="connsiteY168" fmla="*/ 797542 h 1655665"/>
                    <a:gd name="connsiteX169" fmla="*/ 2199612 w 2509369"/>
                    <a:gd name="connsiteY169" fmla="*/ 771672 h 1655665"/>
                    <a:gd name="connsiteX170" fmla="*/ 2316888 w 2509369"/>
                    <a:gd name="connsiteY170" fmla="*/ 771672 h 1655665"/>
                    <a:gd name="connsiteX171" fmla="*/ 2342758 w 2509369"/>
                    <a:gd name="connsiteY171" fmla="*/ 797542 h 1655665"/>
                    <a:gd name="connsiteX172" fmla="*/ 2342758 w 2509369"/>
                    <a:gd name="connsiteY172" fmla="*/ 1027783 h 1655665"/>
                    <a:gd name="connsiteX173" fmla="*/ 2342758 w 2509369"/>
                    <a:gd name="connsiteY173" fmla="*/ 615591 h 1655665"/>
                    <a:gd name="connsiteX174" fmla="*/ 2316888 w 2509369"/>
                    <a:gd name="connsiteY174" fmla="*/ 641461 h 1655665"/>
                    <a:gd name="connsiteX175" fmla="*/ 2199612 w 2509369"/>
                    <a:gd name="connsiteY175" fmla="*/ 641461 h 1655665"/>
                    <a:gd name="connsiteX176" fmla="*/ 2173742 w 2509369"/>
                    <a:gd name="connsiteY176" fmla="*/ 615591 h 1655665"/>
                    <a:gd name="connsiteX177" fmla="*/ 2173742 w 2509369"/>
                    <a:gd name="connsiteY177" fmla="*/ 385350 h 1655665"/>
                    <a:gd name="connsiteX178" fmla="*/ 2199612 w 2509369"/>
                    <a:gd name="connsiteY178" fmla="*/ 359481 h 1655665"/>
                    <a:gd name="connsiteX179" fmla="*/ 2316888 w 2509369"/>
                    <a:gd name="connsiteY179" fmla="*/ 359481 h 1655665"/>
                    <a:gd name="connsiteX180" fmla="*/ 2342758 w 2509369"/>
                    <a:gd name="connsiteY180" fmla="*/ 385350 h 1655665"/>
                    <a:gd name="connsiteX181" fmla="*/ 2342758 w 2509369"/>
                    <a:gd name="connsiteY181" fmla="*/ 615591 h 16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509369" h="1655665">
                      <a:moveTo>
                        <a:pt x="2383287" y="152523"/>
                      </a:moveTo>
                      <a:lnTo>
                        <a:pt x="1129465" y="6790"/>
                      </a:lnTo>
                      <a:cubicBezTo>
                        <a:pt x="1047544" y="-2696"/>
                        <a:pt x="975971" y="61116"/>
                        <a:pt x="975971" y="143037"/>
                      </a:cubicBezTo>
                      <a:lnTo>
                        <a:pt x="975971" y="554366"/>
                      </a:lnTo>
                      <a:lnTo>
                        <a:pt x="77426" y="554366"/>
                      </a:lnTo>
                      <a:cubicBezTo>
                        <a:pt x="37759" y="554366"/>
                        <a:pt x="5853" y="586272"/>
                        <a:pt x="5853" y="625939"/>
                      </a:cubicBezTo>
                      <a:lnTo>
                        <a:pt x="5853" y="1651245"/>
                      </a:lnTo>
                      <a:lnTo>
                        <a:pt x="367168" y="1651245"/>
                      </a:lnTo>
                      <a:lnTo>
                        <a:pt x="367168" y="1336496"/>
                      </a:lnTo>
                      <a:lnTo>
                        <a:pt x="639663" y="1336496"/>
                      </a:lnTo>
                      <a:lnTo>
                        <a:pt x="639663" y="1651245"/>
                      </a:lnTo>
                      <a:lnTo>
                        <a:pt x="975108" y="1651245"/>
                      </a:lnTo>
                      <a:lnTo>
                        <a:pt x="975108" y="1651245"/>
                      </a:lnTo>
                      <a:lnTo>
                        <a:pt x="1352807" y="1651245"/>
                      </a:lnTo>
                      <a:lnTo>
                        <a:pt x="1352807" y="1270097"/>
                      </a:lnTo>
                      <a:lnTo>
                        <a:pt x="2128039" y="1270097"/>
                      </a:lnTo>
                      <a:lnTo>
                        <a:pt x="2128039" y="1651245"/>
                      </a:lnTo>
                      <a:lnTo>
                        <a:pt x="2505738" y="1651245"/>
                      </a:lnTo>
                      <a:lnTo>
                        <a:pt x="2505738" y="288770"/>
                      </a:lnTo>
                      <a:cubicBezTo>
                        <a:pt x="2504875" y="219784"/>
                        <a:pt x="2453136" y="160283"/>
                        <a:pt x="2383287" y="152523"/>
                      </a:cubicBezTo>
                      <a:close/>
                      <a:moveTo>
                        <a:pt x="253341" y="1151958"/>
                      </a:moveTo>
                      <a:cubicBezTo>
                        <a:pt x="253341" y="1164031"/>
                        <a:pt x="243855" y="1173516"/>
                        <a:pt x="231783" y="1173516"/>
                      </a:cubicBezTo>
                      <a:lnTo>
                        <a:pt x="135202" y="1173516"/>
                      </a:lnTo>
                      <a:cubicBezTo>
                        <a:pt x="123130" y="1173516"/>
                        <a:pt x="113644" y="1164031"/>
                        <a:pt x="113644" y="1151958"/>
                      </a:cubicBezTo>
                      <a:lnTo>
                        <a:pt x="113644" y="1019160"/>
                      </a:lnTo>
                      <a:cubicBezTo>
                        <a:pt x="113644" y="1007087"/>
                        <a:pt x="123130" y="997602"/>
                        <a:pt x="135202" y="997602"/>
                      </a:cubicBezTo>
                      <a:lnTo>
                        <a:pt x="231783" y="997602"/>
                      </a:lnTo>
                      <a:cubicBezTo>
                        <a:pt x="243855" y="997602"/>
                        <a:pt x="253341" y="1007087"/>
                        <a:pt x="253341" y="1019160"/>
                      </a:cubicBezTo>
                      <a:lnTo>
                        <a:pt x="253341" y="1151958"/>
                      </a:lnTo>
                      <a:close/>
                      <a:moveTo>
                        <a:pt x="253341" y="877738"/>
                      </a:moveTo>
                      <a:cubicBezTo>
                        <a:pt x="253341" y="889811"/>
                        <a:pt x="243855" y="899297"/>
                        <a:pt x="231783" y="899297"/>
                      </a:cubicBezTo>
                      <a:lnTo>
                        <a:pt x="135202" y="899297"/>
                      </a:lnTo>
                      <a:cubicBezTo>
                        <a:pt x="123130" y="899297"/>
                        <a:pt x="113644" y="889811"/>
                        <a:pt x="113644" y="877738"/>
                      </a:cubicBezTo>
                      <a:lnTo>
                        <a:pt x="113644" y="744940"/>
                      </a:lnTo>
                      <a:cubicBezTo>
                        <a:pt x="113644" y="732868"/>
                        <a:pt x="123130" y="723382"/>
                        <a:pt x="135202" y="723382"/>
                      </a:cubicBezTo>
                      <a:lnTo>
                        <a:pt x="231783" y="723382"/>
                      </a:lnTo>
                      <a:cubicBezTo>
                        <a:pt x="243855" y="723382"/>
                        <a:pt x="253341" y="732868"/>
                        <a:pt x="253341" y="744940"/>
                      </a:cubicBezTo>
                      <a:lnTo>
                        <a:pt x="253341" y="877738"/>
                      </a:lnTo>
                      <a:close/>
                      <a:moveTo>
                        <a:pt x="467198" y="1151958"/>
                      </a:moveTo>
                      <a:cubicBezTo>
                        <a:pt x="467198" y="1164031"/>
                        <a:pt x="457712" y="1173516"/>
                        <a:pt x="445640" y="1173516"/>
                      </a:cubicBezTo>
                      <a:lnTo>
                        <a:pt x="349059" y="1173516"/>
                      </a:lnTo>
                      <a:cubicBezTo>
                        <a:pt x="336987" y="1173516"/>
                        <a:pt x="327501" y="1164031"/>
                        <a:pt x="327501" y="1151958"/>
                      </a:cubicBezTo>
                      <a:lnTo>
                        <a:pt x="327501" y="1019160"/>
                      </a:lnTo>
                      <a:cubicBezTo>
                        <a:pt x="327501" y="1007087"/>
                        <a:pt x="336987" y="997602"/>
                        <a:pt x="349059" y="997602"/>
                      </a:cubicBezTo>
                      <a:lnTo>
                        <a:pt x="445640" y="997602"/>
                      </a:lnTo>
                      <a:cubicBezTo>
                        <a:pt x="457712" y="997602"/>
                        <a:pt x="467198" y="1007087"/>
                        <a:pt x="467198" y="1019160"/>
                      </a:cubicBezTo>
                      <a:lnTo>
                        <a:pt x="467198" y="1151958"/>
                      </a:lnTo>
                      <a:close/>
                      <a:moveTo>
                        <a:pt x="467198" y="877738"/>
                      </a:moveTo>
                      <a:cubicBezTo>
                        <a:pt x="467198" y="889811"/>
                        <a:pt x="457712" y="899297"/>
                        <a:pt x="445640" y="899297"/>
                      </a:cubicBezTo>
                      <a:lnTo>
                        <a:pt x="349059" y="899297"/>
                      </a:lnTo>
                      <a:cubicBezTo>
                        <a:pt x="336987" y="899297"/>
                        <a:pt x="327501" y="889811"/>
                        <a:pt x="327501" y="877738"/>
                      </a:cubicBezTo>
                      <a:lnTo>
                        <a:pt x="327501" y="744940"/>
                      </a:lnTo>
                      <a:cubicBezTo>
                        <a:pt x="327501" y="732868"/>
                        <a:pt x="336987" y="723382"/>
                        <a:pt x="349059" y="723382"/>
                      </a:cubicBezTo>
                      <a:lnTo>
                        <a:pt x="445640" y="723382"/>
                      </a:lnTo>
                      <a:cubicBezTo>
                        <a:pt x="457712" y="723382"/>
                        <a:pt x="467198" y="732868"/>
                        <a:pt x="467198" y="744940"/>
                      </a:cubicBezTo>
                      <a:lnTo>
                        <a:pt x="467198" y="877738"/>
                      </a:lnTo>
                      <a:close/>
                      <a:moveTo>
                        <a:pt x="681055" y="1151958"/>
                      </a:moveTo>
                      <a:cubicBezTo>
                        <a:pt x="681055" y="1164031"/>
                        <a:pt x="671569" y="1173516"/>
                        <a:pt x="659497" y="1173516"/>
                      </a:cubicBezTo>
                      <a:lnTo>
                        <a:pt x="562916" y="1173516"/>
                      </a:lnTo>
                      <a:cubicBezTo>
                        <a:pt x="550844" y="1173516"/>
                        <a:pt x="541358" y="1164031"/>
                        <a:pt x="541358" y="1151958"/>
                      </a:cubicBezTo>
                      <a:lnTo>
                        <a:pt x="541358" y="1019160"/>
                      </a:lnTo>
                      <a:cubicBezTo>
                        <a:pt x="541358" y="1007087"/>
                        <a:pt x="550844" y="997602"/>
                        <a:pt x="562916" y="997602"/>
                      </a:cubicBezTo>
                      <a:lnTo>
                        <a:pt x="659497" y="997602"/>
                      </a:lnTo>
                      <a:cubicBezTo>
                        <a:pt x="671569" y="997602"/>
                        <a:pt x="681055" y="1007087"/>
                        <a:pt x="681055" y="1019160"/>
                      </a:cubicBezTo>
                      <a:lnTo>
                        <a:pt x="681055" y="1151958"/>
                      </a:lnTo>
                      <a:close/>
                      <a:moveTo>
                        <a:pt x="681055" y="877738"/>
                      </a:moveTo>
                      <a:cubicBezTo>
                        <a:pt x="681055" y="889811"/>
                        <a:pt x="671569" y="899297"/>
                        <a:pt x="659497" y="899297"/>
                      </a:cubicBezTo>
                      <a:lnTo>
                        <a:pt x="562916" y="899297"/>
                      </a:lnTo>
                      <a:cubicBezTo>
                        <a:pt x="550844" y="899297"/>
                        <a:pt x="541358" y="889811"/>
                        <a:pt x="541358" y="877738"/>
                      </a:cubicBezTo>
                      <a:lnTo>
                        <a:pt x="541358" y="744940"/>
                      </a:lnTo>
                      <a:cubicBezTo>
                        <a:pt x="541358" y="732868"/>
                        <a:pt x="550844" y="723382"/>
                        <a:pt x="562916" y="723382"/>
                      </a:cubicBezTo>
                      <a:lnTo>
                        <a:pt x="659497" y="723382"/>
                      </a:lnTo>
                      <a:cubicBezTo>
                        <a:pt x="671569" y="723382"/>
                        <a:pt x="681055" y="732868"/>
                        <a:pt x="681055" y="744940"/>
                      </a:cubicBezTo>
                      <a:lnTo>
                        <a:pt x="681055" y="877738"/>
                      </a:lnTo>
                      <a:close/>
                      <a:moveTo>
                        <a:pt x="894050" y="1151958"/>
                      </a:moveTo>
                      <a:cubicBezTo>
                        <a:pt x="894050" y="1164031"/>
                        <a:pt x="884564" y="1173516"/>
                        <a:pt x="872491" y="1173516"/>
                      </a:cubicBezTo>
                      <a:lnTo>
                        <a:pt x="775911" y="1173516"/>
                      </a:lnTo>
                      <a:cubicBezTo>
                        <a:pt x="763838" y="1173516"/>
                        <a:pt x="754353" y="1164031"/>
                        <a:pt x="754353" y="1151958"/>
                      </a:cubicBezTo>
                      <a:lnTo>
                        <a:pt x="754353" y="1019160"/>
                      </a:lnTo>
                      <a:cubicBezTo>
                        <a:pt x="754353" y="1007087"/>
                        <a:pt x="763838" y="997602"/>
                        <a:pt x="775911" y="997602"/>
                      </a:cubicBezTo>
                      <a:lnTo>
                        <a:pt x="872491" y="997602"/>
                      </a:lnTo>
                      <a:cubicBezTo>
                        <a:pt x="884564" y="997602"/>
                        <a:pt x="894050" y="1007087"/>
                        <a:pt x="894050" y="1019160"/>
                      </a:cubicBezTo>
                      <a:lnTo>
                        <a:pt x="894050" y="1151958"/>
                      </a:lnTo>
                      <a:close/>
                      <a:moveTo>
                        <a:pt x="894050" y="877738"/>
                      </a:moveTo>
                      <a:cubicBezTo>
                        <a:pt x="894050" y="889811"/>
                        <a:pt x="884564" y="899297"/>
                        <a:pt x="872491" y="899297"/>
                      </a:cubicBezTo>
                      <a:lnTo>
                        <a:pt x="775911" y="899297"/>
                      </a:lnTo>
                      <a:cubicBezTo>
                        <a:pt x="763838" y="899297"/>
                        <a:pt x="754353" y="889811"/>
                        <a:pt x="754353" y="877738"/>
                      </a:cubicBezTo>
                      <a:lnTo>
                        <a:pt x="754353" y="744940"/>
                      </a:lnTo>
                      <a:cubicBezTo>
                        <a:pt x="754353" y="732868"/>
                        <a:pt x="763838" y="723382"/>
                        <a:pt x="775911" y="723382"/>
                      </a:cubicBezTo>
                      <a:lnTo>
                        <a:pt x="872491" y="723382"/>
                      </a:lnTo>
                      <a:cubicBezTo>
                        <a:pt x="884564" y="723382"/>
                        <a:pt x="894050" y="732868"/>
                        <a:pt x="894050" y="744940"/>
                      </a:cubicBezTo>
                      <a:lnTo>
                        <a:pt x="894050" y="877738"/>
                      </a:lnTo>
                      <a:close/>
                      <a:moveTo>
                        <a:pt x="1307104" y="1027783"/>
                      </a:moveTo>
                      <a:cubicBezTo>
                        <a:pt x="1307104" y="1042443"/>
                        <a:pt x="1295894" y="1053653"/>
                        <a:pt x="1281234" y="1053653"/>
                      </a:cubicBezTo>
                      <a:lnTo>
                        <a:pt x="1163958" y="1053653"/>
                      </a:lnTo>
                      <a:cubicBezTo>
                        <a:pt x="1149298" y="1053653"/>
                        <a:pt x="1138088" y="1042443"/>
                        <a:pt x="1138088" y="1027783"/>
                      </a:cubicBezTo>
                      <a:lnTo>
                        <a:pt x="1138088" y="797542"/>
                      </a:lnTo>
                      <a:cubicBezTo>
                        <a:pt x="1138088" y="782883"/>
                        <a:pt x="1149298" y="771672"/>
                        <a:pt x="1163958" y="771672"/>
                      </a:cubicBezTo>
                      <a:lnTo>
                        <a:pt x="1281234" y="771672"/>
                      </a:lnTo>
                      <a:cubicBezTo>
                        <a:pt x="1295894" y="771672"/>
                        <a:pt x="1307104" y="782883"/>
                        <a:pt x="1307104" y="797542"/>
                      </a:cubicBezTo>
                      <a:lnTo>
                        <a:pt x="1307104" y="1027783"/>
                      </a:lnTo>
                      <a:close/>
                      <a:moveTo>
                        <a:pt x="1307104" y="615591"/>
                      </a:moveTo>
                      <a:cubicBezTo>
                        <a:pt x="1307104" y="630251"/>
                        <a:pt x="1295894" y="641461"/>
                        <a:pt x="1281234" y="641461"/>
                      </a:cubicBezTo>
                      <a:lnTo>
                        <a:pt x="1163958" y="641461"/>
                      </a:lnTo>
                      <a:cubicBezTo>
                        <a:pt x="1149298" y="641461"/>
                        <a:pt x="1138088" y="630251"/>
                        <a:pt x="1138088" y="615591"/>
                      </a:cubicBezTo>
                      <a:lnTo>
                        <a:pt x="1138088" y="385350"/>
                      </a:lnTo>
                      <a:cubicBezTo>
                        <a:pt x="1138088" y="370691"/>
                        <a:pt x="1149298" y="359481"/>
                        <a:pt x="1163958" y="359481"/>
                      </a:cubicBezTo>
                      <a:lnTo>
                        <a:pt x="1281234" y="359481"/>
                      </a:lnTo>
                      <a:cubicBezTo>
                        <a:pt x="1295894" y="359481"/>
                        <a:pt x="1307104" y="370691"/>
                        <a:pt x="1307104" y="385350"/>
                      </a:cubicBezTo>
                      <a:lnTo>
                        <a:pt x="1307104" y="615591"/>
                      </a:lnTo>
                      <a:close/>
                      <a:moveTo>
                        <a:pt x="1565802" y="1027783"/>
                      </a:moveTo>
                      <a:cubicBezTo>
                        <a:pt x="1565802" y="1042443"/>
                        <a:pt x="1554592" y="1053653"/>
                        <a:pt x="1539932" y="1053653"/>
                      </a:cubicBezTo>
                      <a:lnTo>
                        <a:pt x="1422656" y="1053653"/>
                      </a:lnTo>
                      <a:cubicBezTo>
                        <a:pt x="1407996" y="1053653"/>
                        <a:pt x="1396786" y="1042443"/>
                        <a:pt x="1396786" y="1027783"/>
                      </a:cubicBezTo>
                      <a:lnTo>
                        <a:pt x="1396786" y="797542"/>
                      </a:lnTo>
                      <a:cubicBezTo>
                        <a:pt x="1396786" y="782883"/>
                        <a:pt x="1407996" y="771672"/>
                        <a:pt x="1422656" y="771672"/>
                      </a:cubicBezTo>
                      <a:lnTo>
                        <a:pt x="1539932" y="771672"/>
                      </a:lnTo>
                      <a:cubicBezTo>
                        <a:pt x="1554592" y="771672"/>
                        <a:pt x="1565802" y="782883"/>
                        <a:pt x="1565802" y="797542"/>
                      </a:cubicBezTo>
                      <a:lnTo>
                        <a:pt x="1565802" y="1027783"/>
                      </a:lnTo>
                      <a:close/>
                      <a:moveTo>
                        <a:pt x="1565802" y="615591"/>
                      </a:moveTo>
                      <a:cubicBezTo>
                        <a:pt x="1565802" y="630251"/>
                        <a:pt x="1554592" y="641461"/>
                        <a:pt x="1539932" y="641461"/>
                      </a:cubicBezTo>
                      <a:lnTo>
                        <a:pt x="1422656" y="641461"/>
                      </a:lnTo>
                      <a:cubicBezTo>
                        <a:pt x="1407996" y="641461"/>
                        <a:pt x="1396786" y="630251"/>
                        <a:pt x="1396786" y="615591"/>
                      </a:cubicBezTo>
                      <a:lnTo>
                        <a:pt x="1396786" y="385350"/>
                      </a:lnTo>
                      <a:cubicBezTo>
                        <a:pt x="1396786" y="370691"/>
                        <a:pt x="1407996" y="359481"/>
                        <a:pt x="1422656" y="359481"/>
                      </a:cubicBezTo>
                      <a:lnTo>
                        <a:pt x="1539932" y="359481"/>
                      </a:lnTo>
                      <a:cubicBezTo>
                        <a:pt x="1554592" y="359481"/>
                        <a:pt x="1565802" y="370691"/>
                        <a:pt x="1565802" y="385350"/>
                      </a:cubicBezTo>
                      <a:lnTo>
                        <a:pt x="1565802" y="615591"/>
                      </a:lnTo>
                      <a:close/>
                      <a:moveTo>
                        <a:pt x="1825362" y="1027783"/>
                      </a:moveTo>
                      <a:cubicBezTo>
                        <a:pt x="1825362" y="1042443"/>
                        <a:pt x="1814152" y="1053653"/>
                        <a:pt x="1799492" y="1053653"/>
                      </a:cubicBezTo>
                      <a:lnTo>
                        <a:pt x="1682216" y="1053653"/>
                      </a:lnTo>
                      <a:cubicBezTo>
                        <a:pt x="1667556" y="1053653"/>
                        <a:pt x="1656346" y="1042443"/>
                        <a:pt x="1656346" y="1027783"/>
                      </a:cubicBezTo>
                      <a:lnTo>
                        <a:pt x="1656346" y="797542"/>
                      </a:lnTo>
                      <a:cubicBezTo>
                        <a:pt x="1656346" y="782883"/>
                        <a:pt x="1667556" y="771672"/>
                        <a:pt x="1682216" y="771672"/>
                      </a:cubicBezTo>
                      <a:lnTo>
                        <a:pt x="1799492" y="771672"/>
                      </a:lnTo>
                      <a:cubicBezTo>
                        <a:pt x="1814152" y="771672"/>
                        <a:pt x="1825362" y="782883"/>
                        <a:pt x="1825362" y="797542"/>
                      </a:cubicBezTo>
                      <a:lnTo>
                        <a:pt x="1825362" y="1027783"/>
                      </a:lnTo>
                      <a:close/>
                      <a:moveTo>
                        <a:pt x="1825362" y="615591"/>
                      </a:moveTo>
                      <a:cubicBezTo>
                        <a:pt x="1825362" y="630251"/>
                        <a:pt x="1814152" y="641461"/>
                        <a:pt x="1799492" y="641461"/>
                      </a:cubicBezTo>
                      <a:lnTo>
                        <a:pt x="1682216" y="641461"/>
                      </a:lnTo>
                      <a:cubicBezTo>
                        <a:pt x="1667556" y="641461"/>
                        <a:pt x="1656346" y="630251"/>
                        <a:pt x="1656346" y="615591"/>
                      </a:cubicBezTo>
                      <a:lnTo>
                        <a:pt x="1656346" y="385350"/>
                      </a:lnTo>
                      <a:cubicBezTo>
                        <a:pt x="1656346" y="370691"/>
                        <a:pt x="1667556" y="359481"/>
                        <a:pt x="1682216" y="359481"/>
                      </a:cubicBezTo>
                      <a:lnTo>
                        <a:pt x="1799492" y="359481"/>
                      </a:lnTo>
                      <a:cubicBezTo>
                        <a:pt x="1814152" y="359481"/>
                        <a:pt x="1825362" y="370691"/>
                        <a:pt x="1825362" y="385350"/>
                      </a:cubicBezTo>
                      <a:lnTo>
                        <a:pt x="1825362" y="615591"/>
                      </a:lnTo>
                      <a:close/>
                      <a:moveTo>
                        <a:pt x="2084060" y="1027783"/>
                      </a:moveTo>
                      <a:cubicBezTo>
                        <a:pt x="2084060" y="1042443"/>
                        <a:pt x="2072850" y="1053653"/>
                        <a:pt x="2058190" y="1053653"/>
                      </a:cubicBezTo>
                      <a:lnTo>
                        <a:pt x="1940914" y="1053653"/>
                      </a:lnTo>
                      <a:cubicBezTo>
                        <a:pt x="1926254" y="1053653"/>
                        <a:pt x="1915044" y="1042443"/>
                        <a:pt x="1915044" y="1027783"/>
                      </a:cubicBezTo>
                      <a:lnTo>
                        <a:pt x="1915044" y="797542"/>
                      </a:lnTo>
                      <a:cubicBezTo>
                        <a:pt x="1915044" y="782883"/>
                        <a:pt x="1926254" y="771672"/>
                        <a:pt x="1940914" y="771672"/>
                      </a:cubicBezTo>
                      <a:lnTo>
                        <a:pt x="2058190" y="771672"/>
                      </a:lnTo>
                      <a:cubicBezTo>
                        <a:pt x="2072850" y="771672"/>
                        <a:pt x="2084060" y="782883"/>
                        <a:pt x="2084060" y="797542"/>
                      </a:cubicBezTo>
                      <a:lnTo>
                        <a:pt x="2084060" y="1027783"/>
                      </a:lnTo>
                      <a:close/>
                      <a:moveTo>
                        <a:pt x="2084060" y="615591"/>
                      </a:moveTo>
                      <a:cubicBezTo>
                        <a:pt x="2084060" y="630251"/>
                        <a:pt x="2072850" y="641461"/>
                        <a:pt x="2058190" y="641461"/>
                      </a:cubicBezTo>
                      <a:lnTo>
                        <a:pt x="1940914" y="641461"/>
                      </a:lnTo>
                      <a:cubicBezTo>
                        <a:pt x="1926254" y="641461"/>
                        <a:pt x="1915044" y="630251"/>
                        <a:pt x="1915044" y="615591"/>
                      </a:cubicBezTo>
                      <a:lnTo>
                        <a:pt x="1915044" y="385350"/>
                      </a:lnTo>
                      <a:cubicBezTo>
                        <a:pt x="1915044" y="370691"/>
                        <a:pt x="1926254" y="359481"/>
                        <a:pt x="1940914" y="359481"/>
                      </a:cubicBezTo>
                      <a:lnTo>
                        <a:pt x="2058190" y="359481"/>
                      </a:lnTo>
                      <a:cubicBezTo>
                        <a:pt x="2072850" y="359481"/>
                        <a:pt x="2084060" y="370691"/>
                        <a:pt x="2084060" y="385350"/>
                      </a:cubicBezTo>
                      <a:lnTo>
                        <a:pt x="2084060" y="615591"/>
                      </a:lnTo>
                      <a:close/>
                      <a:moveTo>
                        <a:pt x="2342758" y="1027783"/>
                      </a:moveTo>
                      <a:cubicBezTo>
                        <a:pt x="2342758" y="1042443"/>
                        <a:pt x="2331548" y="1053653"/>
                        <a:pt x="2316888" y="1053653"/>
                      </a:cubicBezTo>
                      <a:lnTo>
                        <a:pt x="2199612" y="1053653"/>
                      </a:lnTo>
                      <a:cubicBezTo>
                        <a:pt x="2184952" y="1053653"/>
                        <a:pt x="2173742" y="1042443"/>
                        <a:pt x="2173742" y="1027783"/>
                      </a:cubicBezTo>
                      <a:lnTo>
                        <a:pt x="2173742" y="797542"/>
                      </a:lnTo>
                      <a:cubicBezTo>
                        <a:pt x="2173742" y="782883"/>
                        <a:pt x="2184952" y="771672"/>
                        <a:pt x="2199612" y="771672"/>
                      </a:cubicBezTo>
                      <a:lnTo>
                        <a:pt x="2316888" y="771672"/>
                      </a:lnTo>
                      <a:cubicBezTo>
                        <a:pt x="2331548" y="771672"/>
                        <a:pt x="2342758" y="782883"/>
                        <a:pt x="2342758" y="797542"/>
                      </a:cubicBezTo>
                      <a:lnTo>
                        <a:pt x="2342758" y="1027783"/>
                      </a:lnTo>
                      <a:close/>
                      <a:moveTo>
                        <a:pt x="2342758" y="615591"/>
                      </a:moveTo>
                      <a:cubicBezTo>
                        <a:pt x="2342758" y="630251"/>
                        <a:pt x="2331548" y="641461"/>
                        <a:pt x="2316888" y="641461"/>
                      </a:cubicBezTo>
                      <a:lnTo>
                        <a:pt x="2199612" y="641461"/>
                      </a:lnTo>
                      <a:cubicBezTo>
                        <a:pt x="2184952" y="641461"/>
                        <a:pt x="2173742" y="630251"/>
                        <a:pt x="2173742" y="615591"/>
                      </a:cubicBezTo>
                      <a:lnTo>
                        <a:pt x="2173742" y="385350"/>
                      </a:lnTo>
                      <a:cubicBezTo>
                        <a:pt x="2173742" y="370691"/>
                        <a:pt x="2184952" y="359481"/>
                        <a:pt x="2199612" y="359481"/>
                      </a:cubicBezTo>
                      <a:lnTo>
                        <a:pt x="2316888" y="359481"/>
                      </a:lnTo>
                      <a:cubicBezTo>
                        <a:pt x="2331548" y="359481"/>
                        <a:pt x="2342758" y="370691"/>
                        <a:pt x="2342758" y="385350"/>
                      </a:cubicBezTo>
                      <a:lnTo>
                        <a:pt x="2342758" y="615591"/>
                      </a:lnTo>
                      <a:close/>
                    </a:path>
                  </a:pathLst>
                </a:custGeom>
                <a:solidFill>
                  <a:schemeClr val="accent2"/>
                </a:solidFill>
                <a:ln w="862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sp>
              <p:nvSpPr>
                <p:cNvPr id="890" name="Freeform: Shape 29">
                  <a:extLst>
                    <a:ext uri="{FF2B5EF4-FFF2-40B4-BE49-F238E27FC236}">
                      <a16:creationId xmlns:a16="http://schemas.microsoft.com/office/drawing/2014/main" id="{2DCCB92A-8062-EE4C-B8FC-940485851C96}"/>
                    </a:ext>
                  </a:extLst>
                </p:cNvPr>
                <p:cNvSpPr/>
                <p:nvPr/>
              </p:nvSpPr>
              <p:spPr>
                <a:xfrm>
                  <a:off x="7608516" y="3032258"/>
                  <a:ext cx="120726" cy="405292"/>
                </a:xfrm>
                <a:custGeom>
                  <a:avLst/>
                  <a:gdLst>
                    <a:gd name="connsiteX0" fmla="*/ 5853 w 120725"/>
                    <a:gd name="connsiteY0" fmla="*/ 5853 h 405293"/>
                    <a:gd name="connsiteX1" fmla="*/ 119680 w 120725"/>
                    <a:gd name="connsiteY1" fmla="*/ 5853 h 405293"/>
                    <a:gd name="connsiteX2" fmla="*/ 119680 w 120725"/>
                    <a:gd name="connsiteY2" fmla="*/ 403386 h 405293"/>
                    <a:gd name="connsiteX3" fmla="*/ 5853 w 120725"/>
                    <a:gd name="connsiteY3" fmla="*/ 403386 h 405293"/>
                  </a:gdLst>
                  <a:ahLst/>
                  <a:cxnLst>
                    <a:cxn ang="0">
                      <a:pos x="connsiteX0" y="connsiteY0"/>
                    </a:cxn>
                    <a:cxn ang="0">
                      <a:pos x="connsiteX1" y="connsiteY1"/>
                    </a:cxn>
                    <a:cxn ang="0">
                      <a:pos x="connsiteX2" y="connsiteY2"/>
                    </a:cxn>
                    <a:cxn ang="0">
                      <a:pos x="connsiteX3" y="connsiteY3"/>
                    </a:cxn>
                  </a:cxnLst>
                  <a:rect l="l" t="t" r="r" b="b"/>
                  <a:pathLst>
                    <a:path w="120725" h="405293">
                      <a:moveTo>
                        <a:pt x="5853" y="5853"/>
                      </a:moveTo>
                      <a:lnTo>
                        <a:pt x="119680" y="5853"/>
                      </a:lnTo>
                      <a:lnTo>
                        <a:pt x="119680" y="403386"/>
                      </a:lnTo>
                      <a:lnTo>
                        <a:pt x="5853" y="403386"/>
                      </a:lnTo>
                      <a:close/>
                    </a:path>
                  </a:pathLst>
                </a:custGeom>
                <a:solidFill>
                  <a:schemeClr val="accent2"/>
                </a:solidFill>
                <a:ln w="8621" cap="flat">
                  <a:noFill/>
                  <a:prstDash val="solid"/>
                  <a:miter/>
                </a:ln>
              </p:spPr>
              <p:txBody>
                <a:bodyPr rot="0" spcFirstLastPara="0" vertOverflow="overflow" horzOverflow="overflow" vert="horz" wrap="square" lIns="325120" tIns="162560" rIns="325120" bIns="16256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sp>
              <p:nvSpPr>
                <p:cNvPr id="891" name="Freeform: Shape 30">
                  <a:extLst>
                    <a:ext uri="{FF2B5EF4-FFF2-40B4-BE49-F238E27FC236}">
                      <a16:creationId xmlns:a16="http://schemas.microsoft.com/office/drawing/2014/main" id="{E7793325-F90D-6A47-9985-D283DD3E40A1}"/>
                    </a:ext>
                  </a:extLst>
                </p:cNvPr>
                <p:cNvSpPr/>
                <p:nvPr/>
              </p:nvSpPr>
              <p:spPr>
                <a:xfrm>
                  <a:off x="5775211" y="2996906"/>
                  <a:ext cx="68985" cy="439786"/>
                </a:xfrm>
                <a:custGeom>
                  <a:avLst/>
                  <a:gdLst>
                    <a:gd name="connsiteX0" fmla="*/ 62767 w 68986"/>
                    <a:gd name="connsiteY0" fmla="*/ 437879 h 439786"/>
                    <a:gd name="connsiteX1" fmla="*/ 5853 w 68986"/>
                    <a:gd name="connsiteY1" fmla="*/ 437879 h 439786"/>
                    <a:gd name="connsiteX2" fmla="*/ 5853 w 68986"/>
                    <a:gd name="connsiteY2" fmla="*/ 13614 h 439786"/>
                    <a:gd name="connsiteX3" fmla="*/ 13614 w 68986"/>
                    <a:gd name="connsiteY3" fmla="*/ 5853 h 439786"/>
                    <a:gd name="connsiteX4" fmla="*/ 55868 w 68986"/>
                    <a:gd name="connsiteY4" fmla="*/ 5853 h 439786"/>
                    <a:gd name="connsiteX5" fmla="*/ 63629 w 68986"/>
                    <a:gd name="connsiteY5" fmla="*/ 13614 h 439786"/>
                    <a:gd name="connsiteX6" fmla="*/ 63629 w 68986"/>
                    <a:gd name="connsiteY6" fmla="*/ 437879 h 43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86" h="439786">
                      <a:moveTo>
                        <a:pt x="62767" y="437879"/>
                      </a:moveTo>
                      <a:lnTo>
                        <a:pt x="5853" y="437879"/>
                      </a:lnTo>
                      <a:lnTo>
                        <a:pt x="5853" y="13614"/>
                      </a:lnTo>
                      <a:cubicBezTo>
                        <a:pt x="5853" y="9303"/>
                        <a:pt x="9303" y="5853"/>
                        <a:pt x="13614" y="5853"/>
                      </a:cubicBezTo>
                      <a:lnTo>
                        <a:pt x="55868" y="5853"/>
                      </a:lnTo>
                      <a:cubicBezTo>
                        <a:pt x="60180" y="5853"/>
                        <a:pt x="63629" y="9303"/>
                        <a:pt x="63629" y="13614"/>
                      </a:cubicBezTo>
                      <a:lnTo>
                        <a:pt x="63629" y="437879"/>
                      </a:lnTo>
                      <a:close/>
                    </a:path>
                  </a:pathLst>
                </a:custGeom>
                <a:solidFill>
                  <a:schemeClr val="accent2"/>
                </a:solidFill>
                <a:ln w="9525" cap="flat">
                  <a:noFill/>
                  <a:prstDash val="solid"/>
                  <a:miter/>
                </a:ln>
              </p:spPr>
              <p:txBody>
                <a:bodyPr rot="0" spcFirstLastPara="0" vertOverflow="overflow" horzOverflow="overflow" vert="horz" wrap="square" lIns="325120" tIns="162560" rIns="325120" bIns="16256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sp>
              <p:nvSpPr>
                <p:cNvPr id="892" name="Freeform: Shape 31">
                  <a:extLst>
                    <a:ext uri="{FF2B5EF4-FFF2-40B4-BE49-F238E27FC236}">
                      <a16:creationId xmlns:a16="http://schemas.microsoft.com/office/drawing/2014/main" id="{6AF064EC-939E-EA49-B890-F8FE63F9D27A}"/>
                    </a:ext>
                  </a:extLst>
                </p:cNvPr>
                <p:cNvSpPr/>
                <p:nvPr/>
              </p:nvSpPr>
              <p:spPr>
                <a:xfrm>
                  <a:off x="5524271" y="2551943"/>
                  <a:ext cx="560513" cy="560513"/>
                </a:xfrm>
                <a:custGeom>
                  <a:avLst/>
                  <a:gdLst>
                    <a:gd name="connsiteX0" fmla="*/ 556018 w 560512"/>
                    <a:gd name="connsiteY0" fmla="*/ 280935 h 560511"/>
                    <a:gd name="connsiteX1" fmla="*/ 280935 w 560512"/>
                    <a:gd name="connsiteY1" fmla="*/ 556017 h 560511"/>
                    <a:gd name="connsiteX2" fmla="*/ 5853 w 560512"/>
                    <a:gd name="connsiteY2" fmla="*/ 280935 h 560511"/>
                    <a:gd name="connsiteX3" fmla="*/ 280935 w 560512"/>
                    <a:gd name="connsiteY3" fmla="*/ 5853 h 560511"/>
                    <a:gd name="connsiteX4" fmla="*/ 556018 w 560512"/>
                    <a:gd name="connsiteY4" fmla="*/ 280935 h 56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12" h="560511">
                      <a:moveTo>
                        <a:pt x="556018" y="280935"/>
                      </a:moveTo>
                      <a:cubicBezTo>
                        <a:pt x="556018" y="432859"/>
                        <a:pt x="432859" y="556017"/>
                        <a:pt x="280935" y="556017"/>
                      </a:cubicBezTo>
                      <a:cubicBezTo>
                        <a:pt x="129012" y="556017"/>
                        <a:pt x="5853" y="432859"/>
                        <a:pt x="5853" y="280935"/>
                      </a:cubicBezTo>
                      <a:cubicBezTo>
                        <a:pt x="5853" y="129012"/>
                        <a:pt x="129012" y="5853"/>
                        <a:pt x="280935" y="5853"/>
                      </a:cubicBezTo>
                      <a:cubicBezTo>
                        <a:pt x="432859" y="5853"/>
                        <a:pt x="556018" y="129012"/>
                        <a:pt x="556018" y="280935"/>
                      </a:cubicBezTo>
                      <a:close/>
                    </a:path>
                  </a:pathLst>
                </a:custGeom>
                <a:solidFill>
                  <a:schemeClr val="accent2">
                    <a:lumMod val="50000"/>
                  </a:schemeClr>
                </a:solidFill>
                <a:ln w="9525" cap="flat">
                  <a:noFill/>
                  <a:prstDash val="solid"/>
                  <a:miter/>
                </a:ln>
              </p:spPr>
              <p:txBody>
                <a:bodyPr rot="0" spcFirstLastPara="0" vertOverflow="overflow" horzOverflow="overflow" vert="horz" wrap="square" lIns="325120" tIns="162560" rIns="325120" bIns="16256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grpSp>
        </p:grpSp>
        <p:grpSp>
          <p:nvGrpSpPr>
            <p:cNvPr id="866" name="Group 865">
              <a:extLst>
                <a:ext uri="{FF2B5EF4-FFF2-40B4-BE49-F238E27FC236}">
                  <a16:creationId xmlns:a16="http://schemas.microsoft.com/office/drawing/2014/main" id="{AEA1CA3C-CC95-2048-9ECC-5DA0761A8DA2}"/>
                </a:ext>
              </a:extLst>
            </p:cNvPr>
            <p:cNvGrpSpPr/>
            <p:nvPr/>
          </p:nvGrpSpPr>
          <p:grpSpPr>
            <a:xfrm>
              <a:off x="5154643" y="3435226"/>
              <a:ext cx="633935" cy="747547"/>
              <a:chOff x="4229094" y="3717749"/>
              <a:chExt cx="633935" cy="747547"/>
            </a:xfrm>
          </p:grpSpPr>
          <p:sp>
            <p:nvSpPr>
              <p:cNvPr id="867" name="Rounded Rectangle 866">
                <a:extLst>
                  <a:ext uri="{FF2B5EF4-FFF2-40B4-BE49-F238E27FC236}">
                    <a16:creationId xmlns:a16="http://schemas.microsoft.com/office/drawing/2014/main" id="{5DF48A76-E627-EC46-A25E-F0399E283416}"/>
                  </a:ext>
                </a:extLst>
              </p:cNvPr>
              <p:cNvSpPr/>
              <p:nvPr/>
            </p:nvSpPr>
            <p:spPr>
              <a:xfrm>
                <a:off x="4257462" y="3845914"/>
                <a:ext cx="605560" cy="422594"/>
              </a:xfrm>
              <a:prstGeom prst="roundRect">
                <a:avLst>
                  <a:gd name="adj" fmla="val 3895"/>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1867">
                  <a:solidFill>
                    <a:srgbClr val="0D274D"/>
                  </a:solidFill>
                  <a:latin typeface="CiscoSansTT ExtraLight"/>
                </a:endParaRPr>
              </a:p>
            </p:txBody>
          </p:sp>
          <p:grpSp>
            <p:nvGrpSpPr>
              <p:cNvPr id="868" name="Group 867">
                <a:extLst>
                  <a:ext uri="{FF2B5EF4-FFF2-40B4-BE49-F238E27FC236}">
                    <a16:creationId xmlns:a16="http://schemas.microsoft.com/office/drawing/2014/main" id="{EEDF448D-347C-6A4F-A60A-D46AB6B34B5B}"/>
                  </a:ext>
                </a:extLst>
              </p:cNvPr>
              <p:cNvGrpSpPr/>
              <p:nvPr/>
            </p:nvGrpSpPr>
            <p:grpSpPr>
              <a:xfrm>
                <a:off x="4229094" y="3717749"/>
                <a:ext cx="633935" cy="747547"/>
                <a:chOff x="4415682" y="3740874"/>
                <a:chExt cx="633935" cy="747547"/>
              </a:xfrm>
            </p:grpSpPr>
            <p:grpSp>
              <p:nvGrpSpPr>
                <p:cNvPr id="869" name="Group 868">
                  <a:extLst>
                    <a:ext uri="{FF2B5EF4-FFF2-40B4-BE49-F238E27FC236}">
                      <a16:creationId xmlns:a16="http://schemas.microsoft.com/office/drawing/2014/main" id="{824D0EBA-297D-4B44-9CD9-5D104FC3958E}"/>
                    </a:ext>
                  </a:extLst>
                </p:cNvPr>
                <p:cNvGrpSpPr/>
                <p:nvPr/>
              </p:nvGrpSpPr>
              <p:grpSpPr>
                <a:xfrm>
                  <a:off x="4573834" y="3920316"/>
                  <a:ext cx="363547" cy="568105"/>
                  <a:chOff x="6791140" y="3305718"/>
                  <a:chExt cx="363547" cy="568105"/>
                </a:xfrm>
              </p:grpSpPr>
              <p:sp>
                <p:nvSpPr>
                  <p:cNvPr id="885" name="Rectangle: Rounded Corners 50">
                    <a:extLst>
                      <a:ext uri="{FF2B5EF4-FFF2-40B4-BE49-F238E27FC236}">
                        <a16:creationId xmlns:a16="http://schemas.microsoft.com/office/drawing/2014/main" id="{B47FE37F-8AF2-304D-8127-5D8FDFA97E19}"/>
                      </a:ext>
                    </a:extLst>
                  </p:cNvPr>
                  <p:cNvSpPr/>
                  <p:nvPr/>
                </p:nvSpPr>
                <p:spPr>
                  <a:xfrm>
                    <a:off x="6791140" y="3305718"/>
                    <a:ext cx="363547" cy="272996"/>
                  </a:xfrm>
                  <a:prstGeom prst="roundRect">
                    <a:avLst>
                      <a:gd name="adj" fmla="val 11217"/>
                    </a:avLst>
                  </a:prstGeom>
                  <a:solidFill>
                    <a:schemeClr val="bg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008">
                      <a:defRPr/>
                    </a:pPr>
                    <a:endParaRPr lang="de-DE" sz="2400">
                      <a:solidFill>
                        <a:srgbClr val="005073"/>
                      </a:solidFill>
                      <a:latin typeface="CiscoSansTT ExtraLight"/>
                    </a:endParaRPr>
                  </a:p>
                </p:txBody>
              </p:sp>
              <p:sp>
                <p:nvSpPr>
                  <p:cNvPr id="886" name="Rectangle: Rounded Corners 51">
                    <a:extLst>
                      <a:ext uri="{FF2B5EF4-FFF2-40B4-BE49-F238E27FC236}">
                        <a16:creationId xmlns:a16="http://schemas.microsoft.com/office/drawing/2014/main" id="{7F0E58C0-91CE-354D-8397-1B96F171672B}"/>
                      </a:ext>
                    </a:extLst>
                  </p:cNvPr>
                  <p:cNvSpPr/>
                  <p:nvPr/>
                </p:nvSpPr>
                <p:spPr>
                  <a:xfrm>
                    <a:off x="6915238" y="3600827"/>
                    <a:ext cx="74795" cy="272996"/>
                  </a:xfrm>
                  <a:prstGeom prst="roundRect">
                    <a:avLst>
                      <a:gd name="adj" fmla="val 20113"/>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008">
                      <a:defRPr/>
                    </a:pPr>
                    <a:endParaRPr lang="de-DE" sz="2400">
                      <a:solidFill>
                        <a:srgbClr val="005073"/>
                      </a:solidFill>
                      <a:latin typeface="CiscoSansTT ExtraLight"/>
                    </a:endParaRPr>
                  </a:p>
                </p:txBody>
              </p:sp>
            </p:grpSp>
            <p:grpSp>
              <p:nvGrpSpPr>
                <p:cNvPr id="870" name="Group 869">
                  <a:extLst>
                    <a:ext uri="{FF2B5EF4-FFF2-40B4-BE49-F238E27FC236}">
                      <a16:creationId xmlns:a16="http://schemas.microsoft.com/office/drawing/2014/main" id="{27B541A1-75B4-E348-AB06-9FC15BC58864}"/>
                    </a:ext>
                  </a:extLst>
                </p:cNvPr>
                <p:cNvGrpSpPr/>
                <p:nvPr/>
              </p:nvGrpSpPr>
              <p:grpSpPr>
                <a:xfrm>
                  <a:off x="4415682" y="3740874"/>
                  <a:ext cx="633935" cy="580201"/>
                  <a:chOff x="5722180" y="10113"/>
                  <a:chExt cx="957263" cy="531813"/>
                </a:xfrm>
              </p:grpSpPr>
              <p:grpSp>
                <p:nvGrpSpPr>
                  <p:cNvPr id="871" name="Group 870">
                    <a:extLst>
                      <a:ext uri="{FF2B5EF4-FFF2-40B4-BE49-F238E27FC236}">
                        <a16:creationId xmlns:a16="http://schemas.microsoft.com/office/drawing/2014/main" id="{45045841-5A7E-6547-9373-D99556422AF7}"/>
                      </a:ext>
                    </a:extLst>
                  </p:cNvPr>
                  <p:cNvGrpSpPr/>
                  <p:nvPr/>
                </p:nvGrpSpPr>
                <p:grpSpPr>
                  <a:xfrm>
                    <a:off x="5819482" y="236216"/>
                    <a:ext cx="225528" cy="285339"/>
                    <a:chOff x="5819482" y="236216"/>
                    <a:chExt cx="225528" cy="285339"/>
                  </a:xfrm>
                  <a:solidFill>
                    <a:schemeClr val="accent2"/>
                  </a:solidFill>
                </p:grpSpPr>
                <p:sp>
                  <p:nvSpPr>
                    <p:cNvPr id="883" name="Freeform 680">
                      <a:extLst>
                        <a:ext uri="{FF2B5EF4-FFF2-40B4-BE49-F238E27FC236}">
                          <a16:creationId xmlns:a16="http://schemas.microsoft.com/office/drawing/2014/main" id="{E982910B-9701-E943-9827-4D7FD8E6635B}"/>
                        </a:ext>
                      </a:extLst>
                    </p:cNvPr>
                    <p:cNvSpPr>
                      <a:spLocks/>
                    </p:cNvSpPr>
                    <p:nvPr/>
                  </p:nvSpPr>
                  <p:spPr bwMode="auto">
                    <a:xfrm>
                      <a:off x="5819482" y="347980"/>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noAutofit/>
                    </a:bodyPr>
                    <a:lstStyle/>
                    <a:p>
                      <a:pPr defTabSz="609570"/>
                      <a:endParaRPr lang="en-US" sz="1867">
                        <a:solidFill>
                          <a:srgbClr val="FFFFFF"/>
                        </a:solidFill>
                      </a:endParaRPr>
                    </a:p>
                  </p:txBody>
                </p:sp>
                <p:sp>
                  <p:nvSpPr>
                    <p:cNvPr id="884" name="Freeform 7">
                      <a:extLst>
                        <a:ext uri="{FF2B5EF4-FFF2-40B4-BE49-F238E27FC236}">
                          <a16:creationId xmlns:a16="http://schemas.microsoft.com/office/drawing/2014/main" id="{1C638F90-8D0D-924D-BA4B-4DEC70517DC7}"/>
                        </a:ext>
                      </a:extLst>
                    </p:cNvPr>
                    <p:cNvSpPr>
                      <a:spLocks/>
                    </p:cNvSpPr>
                    <p:nvPr/>
                  </p:nvSpPr>
                  <p:spPr bwMode="auto">
                    <a:xfrm>
                      <a:off x="5864273" y="236216"/>
                      <a:ext cx="135160" cy="83814"/>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nvGrpSpPr>
                  <p:cNvPr id="872" name="Group 871">
                    <a:extLst>
                      <a:ext uri="{FF2B5EF4-FFF2-40B4-BE49-F238E27FC236}">
                        <a16:creationId xmlns:a16="http://schemas.microsoft.com/office/drawing/2014/main" id="{FE9D9196-2EB9-1242-951B-62332F31DF39}"/>
                      </a:ext>
                    </a:extLst>
                  </p:cNvPr>
                  <p:cNvGrpSpPr/>
                  <p:nvPr/>
                </p:nvGrpSpPr>
                <p:grpSpPr>
                  <a:xfrm>
                    <a:off x="6093802" y="236216"/>
                    <a:ext cx="225528" cy="285340"/>
                    <a:chOff x="5819482" y="236216"/>
                    <a:chExt cx="225528" cy="285340"/>
                  </a:xfrm>
                  <a:solidFill>
                    <a:schemeClr val="accent5"/>
                  </a:solidFill>
                </p:grpSpPr>
                <p:sp>
                  <p:nvSpPr>
                    <p:cNvPr id="881" name="Freeform 678">
                      <a:extLst>
                        <a:ext uri="{FF2B5EF4-FFF2-40B4-BE49-F238E27FC236}">
                          <a16:creationId xmlns:a16="http://schemas.microsoft.com/office/drawing/2014/main" id="{A6D75D71-AA67-5544-A6B4-75CAA9AB1EFB}"/>
                        </a:ext>
                      </a:extLst>
                    </p:cNvPr>
                    <p:cNvSpPr>
                      <a:spLocks/>
                    </p:cNvSpPr>
                    <p:nvPr/>
                  </p:nvSpPr>
                  <p:spPr bwMode="auto">
                    <a:xfrm>
                      <a:off x="5819482" y="347981"/>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noAutofit/>
                    </a:bodyPr>
                    <a:lstStyle/>
                    <a:p>
                      <a:pPr defTabSz="609570"/>
                      <a:endParaRPr lang="en-US" sz="1867">
                        <a:solidFill>
                          <a:srgbClr val="FFFFFF"/>
                        </a:solidFill>
                      </a:endParaRPr>
                    </a:p>
                  </p:txBody>
                </p:sp>
                <p:sp>
                  <p:nvSpPr>
                    <p:cNvPr id="882" name="Freeform 7">
                      <a:extLst>
                        <a:ext uri="{FF2B5EF4-FFF2-40B4-BE49-F238E27FC236}">
                          <a16:creationId xmlns:a16="http://schemas.microsoft.com/office/drawing/2014/main" id="{D4B56853-C204-B24E-96D0-FE571CC4E3D1}"/>
                        </a:ext>
                      </a:extLst>
                    </p:cNvPr>
                    <p:cNvSpPr>
                      <a:spLocks/>
                    </p:cNvSpPr>
                    <p:nvPr/>
                  </p:nvSpPr>
                  <p:spPr bwMode="auto">
                    <a:xfrm>
                      <a:off x="5864273" y="236216"/>
                      <a:ext cx="135160" cy="83814"/>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nvGrpSpPr>
                  <p:cNvPr id="873" name="Group 872">
                    <a:extLst>
                      <a:ext uri="{FF2B5EF4-FFF2-40B4-BE49-F238E27FC236}">
                        <a16:creationId xmlns:a16="http://schemas.microsoft.com/office/drawing/2014/main" id="{7CFCC840-AC27-0247-A1B0-09D40310B84B}"/>
                      </a:ext>
                    </a:extLst>
                  </p:cNvPr>
                  <p:cNvGrpSpPr/>
                  <p:nvPr/>
                </p:nvGrpSpPr>
                <p:grpSpPr>
                  <a:xfrm>
                    <a:off x="6368122" y="236216"/>
                    <a:ext cx="225528" cy="285339"/>
                    <a:chOff x="5819482" y="236216"/>
                    <a:chExt cx="225528" cy="285339"/>
                  </a:xfrm>
                  <a:solidFill>
                    <a:schemeClr val="accent1"/>
                  </a:solidFill>
                </p:grpSpPr>
                <p:sp>
                  <p:nvSpPr>
                    <p:cNvPr id="879" name="Freeform 676">
                      <a:extLst>
                        <a:ext uri="{FF2B5EF4-FFF2-40B4-BE49-F238E27FC236}">
                          <a16:creationId xmlns:a16="http://schemas.microsoft.com/office/drawing/2014/main" id="{5C4072A8-3FFF-504D-9443-E7D33AA38C5E}"/>
                        </a:ext>
                      </a:extLst>
                    </p:cNvPr>
                    <p:cNvSpPr>
                      <a:spLocks/>
                    </p:cNvSpPr>
                    <p:nvPr/>
                  </p:nvSpPr>
                  <p:spPr bwMode="auto">
                    <a:xfrm>
                      <a:off x="5819482" y="347980"/>
                      <a:ext cx="225528" cy="173575"/>
                    </a:xfrm>
                    <a:custGeom>
                      <a:avLst/>
                      <a:gdLst>
                        <a:gd name="connsiteX0" fmla="*/ 57171 w 225528"/>
                        <a:gd name="connsiteY0" fmla="*/ 0 h 173575"/>
                        <a:gd name="connsiteX1" fmla="*/ 167569 w 225528"/>
                        <a:gd name="connsiteY1" fmla="*/ 0 h 173575"/>
                        <a:gd name="connsiteX2" fmla="*/ 173878 w 225528"/>
                        <a:gd name="connsiteY2" fmla="*/ 784 h 173575"/>
                        <a:gd name="connsiteX3" fmla="*/ 179792 w 225528"/>
                        <a:gd name="connsiteY3" fmla="*/ 1176 h 173575"/>
                        <a:gd name="connsiteX4" fmla="*/ 184523 w 225528"/>
                        <a:gd name="connsiteY4" fmla="*/ 2351 h 173575"/>
                        <a:gd name="connsiteX5" fmla="*/ 190437 w 225528"/>
                        <a:gd name="connsiteY5" fmla="*/ 4311 h 173575"/>
                        <a:gd name="connsiteX6" fmla="*/ 195169 w 225528"/>
                        <a:gd name="connsiteY6" fmla="*/ 7054 h 173575"/>
                        <a:gd name="connsiteX7" fmla="*/ 199900 w 225528"/>
                        <a:gd name="connsiteY7" fmla="*/ 10190 h 173575"/>
                        <a:gd name="connsiteX8" fmla="*/ 204237 w 225528"/>
                        <a:gd name="connsiteY8" fmla="*/ 13325 h 173575"/>
                        <a:gd name="connsiteX9" fmla="*/ 208574 w 225528"/>
                        <a:gd name="connsiteY9" fmla="*/ 16852 h 173575"/>
                        <a:gd name="connsiteX10" fmla="*/ 212517 w 225528"/>
                        <a:gd name="connsiteY10" fmla="*/ 20771 h 173575"/>
                        <a:gd name="connsiteX11" fmla="*/ 215277 w 225528"/>
                        <a:gd name="connsiteY11" fmla="*/ 25082 h 173575"/>
                        <a:gd name="connsiteX12" fmla="*/ 218037 w 225528"/>
                        <a:gd name="connsiteY12" fmla="*/ 30177 h 173575"/>
                        <a:gd name="connsiteX13" fmla="*/ 220403 w 225528"/>
                        <a:gd name="connsiteY13" fmla="*/ 34880 h 173575"/>
                        <a:gd name="connsiteX14" fmla="*/ 222374 w 225528"/>
                        <a:gd name="connsiteY14" fmla="*/ 39975 h 173575"/>
                        <a:gd name="connsiteX15" fmla="*/ 224345 w 225528"/>
                        <a:gd name="connsiteY15" fmla="*/ 45461 h 173575"/>
                        <a:gd name="connsiteX16" fmla="*/ 224740 w 225528"/>
                        <a:gd name="connsiteY16" fmla="*/ 51340 h 173575"/>
                        <a:gd name="connsiteX17" fmla="*/ 225528 w 225528"/>
                        <a:gd name="connsiteY17" fmla="*/ 56827 h 173575"/>
                        <a:gd name="connsiteX18" fmla="*/ 225528 w 225528"/>
                        <a:gd name="connsiteY18" fmla="*/ 173575 h 173575"/>
                        <a:gd name="connsiteX19" fmla="*/ 0 w 225528"/>
                        <a:gd name="connsiteY19" fmla="*/ 173575 h 173575"/>
                        <a:gd name="connsiteX20" fmla="*/ 0 w 225528"/>
                        <a:gd name="connsiteY20" fmla="*/ 56827 h 173575"/>
                        <a:gd name="connsiteX21" fmla="*/ 0 w 225528"/>
                        <a:gd name="connsiteY21" fmla="*/ 51340 h 173575"/>
                        <a:gd name="connsiteX22" fmla="*/ 1183 w 225528"/>
                        <a:gd name="connsiteY22" fmla="*/ 45461 h 173575"/>
                        <a:gd name="connsiteX23" fmla="*/ 2366 w 225528"/>
                        <a:gd name="connsiteY23" fmla="*/ 39975 h 173575"/>
                        <a:gd name="connsiteX24" fmla="*/ 4337 w 225528"/>
                        <a:gd name="connsiteY24" fmla="*/ 34880 h 173575"/>
                        <a:gd name="connsiteX25" fmla="*/ 6703 w 225528"/>
                        <a:gd name="connsiteY25" fmla="*/ 30177 h 173575"/>
                        <a:gd name="connsiteX26" fmla="*/ 9463 w 225528"/>
                        <a:gd name="connsiteY26" fmla="*/ 25082 h 173575"/>
                        <a:gd name="connsiteX27" fmla="*/ 13011 w 225528"/>
                        <a:gd name="connsiteY27" fmla="*/ 20771 h 173575"/>
                        <a:gd name="connsiteX28" fmla="*/ 16954 w 225528"/>
                        <a:gd name="connsiteY28" fmla="*/ 16852 h 173575"/>
                        <a:gd name="connsiteX29" fmla="*/ 20503 w 225528"/>
                        <a:gd name="connsiteY29" fmla="*/ 13325 h 173575"/>
                        <a:gd name="connsiteX30" fmla="*/ 24840 w 225528"/>
                        <a:gd name="connsiteY30" fmla="*/ 10190 h 173575"/>
                        <a:gd name="connsiteX31" fmla="*/ 29966 w 225528"/>
                        <a:gd name="connsiteY31" fmla="*/ 7054 h 173575"/>
                        <a:gd name="connsiteX32" fmla="*/ 35091 w 225528"/>
                        <a:gd name="connsiteY32" fmla="*/ 4311 h 173575"/>
                        <a:gd name="connsiteX33" fmla="*/ 40217 w 225528"/>
                        <a:gd name="connsiteY33" fmla="*/ 2351 h 173575"/>
                        <a:gd name="connsiteX34" fmla="*/ 45737 w 225528"/>
                        <a:gd name="connsiteY34" fmla="*/ 1176 h 173575"/>
                        <a:gd name="connsiteX35" fmla="*/ 51257 w 225528"/>
                        <a:gd name="connsiteY35" fmla="*/ 784 h 17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528" h="173575">
                          <a:moveTo>
                            <a:pt x="57171" y="0"/>
                          </a:moveTo>
                          <a:lnTo>
                            <a:pt x="167569" y="0"/>
                          </a:lnTo>
                          <a:lnTo>
                            <a:pt x="173878" y="784"/>
                          </a:lnTo>
                          <a:lnTo>
                            <a:pt x="179792" y="1176"/>
                          </a:lnTo>
                          <a:lnTo>
                            <a:pt x="184523" y="2351"/>
                          </a:lnTo>
                          <a:lnTo>
                            <a:pt x="190437" y="4311"/>
                          </a:lnTo>
                          <a:lnTo>
                            <a:pt x="195169" y="7054"/>
                          </a:lnTo>
                          <a:lnTo>
                            <a:pt x="199900" y="10190"/>
                          </a:lnTo>
                          <a:lnTo>
                            <a:pt x="204237" y="13325"/>
                          </a:lnTo>
                          <a:lnTo>
                            <a:pt x="208574" y="16852"/>
                          </a:lnTo>
                          <a:lnTo>
                            <a:pt x="212517" y="20771"/>
                          </a:lnTo>
                          <a:lnTo>
                            <a:pt x="215277" y="25082"/>
                          </a:lnTo>
                          <a:lnTo>
                            <a:pt x="218037" y="30177"/>
                          </a:lnTo>
                          <a:lnTo>
                            <a:pt x="220403" y="34880"/>
                          </a:lnTo>
                          <a:lnTo>
                            <a:pt x="222374" y="39975"/>
                          </a:lnTo>
                          <a:lnTo>
                            <a:pt x="224345" y="45461"/>
                          </a:lnTo>
                          <a:lnTo>
                            <a:pt x="224740" y="51340"/>
                          </a:lnTo>
                          <a:lnTo>
                            <a:pt x="225528" y="56827"/>
                          </a:lnTo>
                          <a:lnTo>
                            <a:pt x="225528" y="173575"/>
                          </a:lnTo>
                          <a:lnTo>
                            <a:pt x="0" y="173575"/>
                          </a:lnTo>
                          <a:lnTo>
                            <a:pt x="0" y="56827"/>
                          </a:lnTo>
                          <a:lnTo>
                            <a:pt x="0" y="51340"/>
                          </a:lnTo>
                          <a:lnTo>
                            <a:pt x="1183" y="45461"/>
                          </a:lnTo>
                          <a:lnTo>
                            <a:pt x="2366" y="39975"/>
                          </a:lnTo>
                          <a:lnTo>
                            <a:pt x="4337" y="34880"/>
                          </a:lnTo>
                          <a:lnTo>
                            <a:pt x="6703" y="30177"/>
                          </a:lnTo>
                          <a:lnTo>
                            <a:pt x="9463" y="25082"/>
                          </a:lnTo>
                          <a:lnTo>
                            <a:pt x="13011" y="20771"/>
                          </a:lnTo>
                          <a:lnTo>
                            <a:pt x="16954" y="16852"/>
                          </a:lnTo>
                          <a:lnTo>
                            <a:pt x="20503" y="13325"/>
                          </a:lnTo>
                          <a:lnTo>
                            <a:pt x="24840" y="10190"/>
                          </a:lnTo>
                          <a:lnTo>
                            <a:pt x="29966" y="7054"/>
                          </a:lnTo>
                          <a:lnTo>
                            <a:pt x="35091" y="4311"/>
                          </a:lnTo>
                          <a:lnTo>
                            <a:pt x="40217" y="2351"/>
                          </a:lnTo>
                          <a:lnTo>
                            <a:pt x="45737" y="1176"/>
                          </a:lnTo>
                          <a:lnTo>
                            <a:pt x="51257" y="784"/>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noAutofit/>
                    </a:bodyPr>
                    <a:lstStyle/>
                    <a:p>
                      <a:pPr defTabSz="609570"/>
                      <a:endParaRPr lang="en-US" sz="1867">
                        <a:solidFill>
                          <a:srgbClr val="FFFFFF"/>
                        </a:solidFill>
                      </a:endParaRPr>
                    </a:p>
                  </p:txBody>
                </p:sp>
                <p:sp>
                  <p:nvSpPr>
                    <p:cNvPr id="880" name="Freeform 7">
                      <a:extLst>
                        <a:ext uri="{FF2B5EF4-FFF2-40B4-BE49-F238E27FC236}">
                          <a16:creationId xmlns:a16="http://schemas.microsoft.com/office/drawing/2014/main" id="{AFB69EAF-9DB2-904E-8419-DAF8C8CB5593}"/>
                        </a:ext>
                      </a:extLst>
                    </p:cNvPr>
                    <p:cNvSpPr>
                      <a:spLocks/>
                    </p:cNvSpPr>
                    <p:nvPr/>
                  </p:nvSpPr>
                  <p:spPr bwMode="auto">
                    <a:xfrm>
                      <a:off x="5864273" y="236216"/>
                      <a:ext cx="135160" cy="83814"/>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sp>
                <p:nvSpPr>
                  <p:cNvPr id="874" name="Freeform 49">
                    <a:extLst>
                      <a:ext uri="{FF2B5EF4-FFF2-40B4-BE49-F238E27FC236}">
                        <a16:creationId xmlns:a16="http://schemas.microsoft.com/office/drawing/2014/main" id="{64888B71-3B17-1644-9AD1-1D3F724A5842}"/>
                      </a:ext>
                    </a:extLst>
                  </p:cNvPr>
                  <p:cNvSpPr>
                    <a:spLocks/>
                  </p:cNvSpPr>
                  <p:nvPr/>
                </p:nvSpPr>
                <p:spPr bwMode="auto">
                  <a:xfrm>
                    <a:off x="6146043" y="22813"/>
                    <a:ext cx="111125" cy="111125"/>
                  </a:xfrm>
                  <a:custGeom>
                    <a:avLst/>
                    <a:gdLst>
                      <a:gd name="T0" fmla="*/ 140 w 140"/>
                      <a:gd name="T1" fmla="*/ 70 h 140"/>
                      <a:gd name="T2" fmla="*/ 140 w 140"/>
                      <a:gd name="T3" fmla="*/ 70 h 140"/>
                      <a:gd name="T4" fmla="*/ 139 w 140"/>
                      <a:gd name="T5" fmla="*/ 84 h 140"/>
                      <a:gd name="T6" fmla="*/ 134 w 140"/>
                      <a:gd name="T7" fmla="*/ 97 h 140"/>
                      <a:gd name="T8" fmla="*/ 127 w 140"/>
                      <a:gd name="T9" fmla="*/ 108 h 140"/>
                      <a:gd name="T10" fmla="*/ 119 w 140"/>
                      <a:gd name="T11" fmla="*/ 119 h 140"/>
                      <a:gd name="T12" fmla="*/ 108 w 140"/>
                      <a:gd name="T13" fmla="*/ 127 h 140"/>
                      <a:gd name="T14" fmla="*/ 97 w 140"/>
                      <a:gd name="T15" fmla="*/ 134 h 140"/>
                      <a:gd name="T16" fmla="*/ 83 w 140"/>
                      <a:gd name="T17" fmla="*/ 138 h 140"/>
                      <a:gd name="T18" fmla="*/ 68 w 140"/>
                      <a:gd name="T19" fmla="*/ 140 h 140"/>
                      <a:gd name="T20" fmla="*/ 68 w 140"/>
                      <a:gd name="T21" fmla="*/ 140 h 140"/>
                      <a:gd name="T22" fmla="*/ 56 w 140"/>
                      <a:gd name="T23" fmla="*/ 138 h 140"/>
                      <a:gd name="T24" fmla="*/ 41 w 140"/>
                      <a:gd name="T25" fmla="*/ 134 h 140"/>
                      <a:gd name="T26" fmla="*/ 30 w 140"/>
                      <a:gd name="T27" fmla="*/ 127 h 140"/>
                      <a:gd name="T28" fmla="*/ 19 w 140"/>
                      <a:gd name="T29" fmla="*/ 118 h 140"/>
                      <a:gd name="T30" fmla="*/ 11 w 140"/>
                      <a:gd name="T31" fmla="*/ 108 h 140"/>
                      <a:gd name="T32" fmla="*/ 5 w 140"/>
                      <a:gd name="T33" fmla="*/ 95 h 140"/>
                      <a:gd name="T34" fmla="*/ 1 w 140"/>
                      <a:gd name="T35" fmla="*/ 83 h 140"/>
                      <a:gd name="T36" fmla="*/ 0 w 140"/>
                      <a:gd name="T37" fmla="*/ 68 h 140"/>
                      <a:gd name="T38" fmla="*/ 0 w 140"/>
                      <a:gd name="T39" fmla="*/ 68 h 140"/>
                      <a:gd name="T40" fmla="*/ 1 w 140"/>
                      <a:gd name="T41" fmla="*/ 54 h 140"/>
                      <a:gd name="T42" fmla="*/ 5 w 140"/>
                      <a:gd name="T43" fmla="*/ 41 h 140"/>
                      <a:gd name="T44" fmla="*/ 11 w 140"/>
                      <a:gd name="T45" fmla="*/ 30 h 140"/>
                      <a:gd name="T46" fmla="*/ 21 w 140"/>
                      <a:gd name="T47" fmla="*/ 19 h 140"/>
                      <a:gd name="T48" fmla="*/ 30 w 140"/>
                      <a:gd name="T49" fmla="*/ 11 h 140"/>
                      <a:gd name="T50" fmla="*/ 43 w 140"/>
                      <a:gd name="T51" fmla="*/ 4 h 140"/>
                      <a:gd name="T52" fmla="*/ 56 w 140"/>
                      <a:gd name="T53" fmla="*/ 0 h 140"/>
                      <a:gd name="T54" fmla="*/ 70 w 140"/>
                      <a:gd name="T55" fmla="*/ 0 h 140"/>
                      <a:gd name="T56" fmla="*/ 70 w 140"/>
                      <a:gd name="T57" fmla="*/ 0 h 140"/>
                      <a:gd name="T58" fmla="*/ 84 w 140"/>
                      <a:gd name="T59" fmla="*/ 0 h 140"/>
                      <a:gd name="T60" fmla="*/ 97 w 140"/>
                      <a:gd name="T61" fmla="*/ 4 h 140"/>
                      <a:gd name="T62" fmla="*/ 110 w 140"/>
                      <a:gd name="T63" fmla="*/ 11 h 140"/>
                      <a:gd name="T64" fmla="*/ 119 w 140"/>
                      <a:gd name="T65" fmla="*/ 20 h 140"/>
                      <a:gd name="T66" fmla="*/ 127 w 140"/>
                      <a:gd name="T67" fmla="*/ 30 h 140"/>
                      <a:gd name="T68" fmla="*/ 134 w 140"/>
                      <a:gd name="T69" fmla="*/ 43 h 140"/>
                      <a:gd name="T70" fmla="*/ 139 w 140"/>
                      <a:gd name="T71" fmla="*/ 55 h 140"/>
                      <a:gd name="T72" fmla="*/ 140 w 140"/>
                      <a:gd name="T73" fmla="*/ 70 h 140"/>
                      <a:gd name="T74" fmla="*/ 140 w 140"/>
                      <a:gd name="T7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0" y="70"/>
                        </a:moveTo>
                        <a:lnTo>
                          <a:pt x="140" y="70"/>
                        </a:lnTo>
                        <a:lnTo>
                          <a:pt x="139" y="84"/>
                        </a:lnTo>
                        <a:lnTo>
                          <a:pt x="134" y="97"/>
                        </a:lnTo>
                        <a:lnTo>
                          <a:pt x="127" y="108"/>
                        </a:lnTo>
                        <a:lnTo>
                          <a:pt x="119" y="119"/>
                        </a:lnTo>
                        <a:lnTo>
                          <a:pt x="108" y="127"/>
                        </a:lnTo>
                        <a:lnTo>
                          <a:pt x="97" y="134"/>
                        </a:lnTo>
                        <a:lnTo>
                          <a:pt x="83" y="138"/>
                        </a:lnTo>
                        <a:lnTo>
                          <a:pt x="68" y="140"/>
                        </a:lnTo>
                        <a:lnTo>
                          <a:pt x="68" y="140"/>
                        </a:lnTo>
                        <a:lnTo>
                          <a:pt x="56" y="138"/>
                        </a:lnTo>
                        <a:lnTo>
                          <a:pt x="41" y="134"/>
                        </a:lnTo>
                        <a:lnTo>
                          <a:pt x="30" y="127"/>
                        </a:lnTo>
                        <a:lnTo>
                          <a:pt x="19" y="118"/>
                        </a:lnTo>
                        <a:lnTo>
                          <a:pt x="11" y="108"/>
                        </a:lnTo>
                        <a:lnTo>
                          <a:pt x="5" y="95"/>
                        </a:lnTo>
                        <a:lnTo>
                          <a:pt x="1" y="83"/>
                        </a:lnTo>
                        <a:lnTo>
                          <a:pt x="0" y="68"/>
                        </a:lnTo>
                        <a:lnTo>
                          <a:pt x="0" y="68"/>
                        </a:lnTo>
                        <a:lnTo>
                          <a:pt x="1" y="54"/>
                        </a:lnTo>
                        <a:lnTo>
                          <a:pt x="5" y="41"/>
                        </a:lnTo>
                        <a:lnTo>
                          <a:pt x="11" y="30"/>
                        </a:lnTo>
                        <a:lnTo>
                          <a:pt x="21" y="19"/>
                        </a:lnTo>
                        <a:lnTo>
                          <a:pt x="30" y="11"/>
                        </a:lnTo>
                        <a:lnTo>
                          <a:pt x="43" y="4"/>
                        </a:lnTo>
                        <a:lnTo>
                          <a:pt x="56" y="0"/>
                        </a:lnTo>
                        <a:lnTo>
                          <a:pt x="70" y="0"/>
                        </a:lnTo>
                        <a:lnTo>
                          <a:pt x="70" y="0"/>
                        </a:lnTo>
                        <a:lnTo>
                          <a:pt x="84" y="0"/>
                        </a:lnTo>
                        <a:lnTo>
                          <a:pt x="97" y="4"/>
                        </a:lnTo>
                        <a:lnTo>
                          <a:pt x="110" y="11"/>
                        </a:lnTo>
                        <a:lnTo>
                          <a:pt x="119" y="20"/>
                        </a:lnTo>
                        <a:lnTo>
                          <a:pt x="127" y="30"/>
                        </a:lnTo>
                        <a:lnTo>
                          <a:pt x="134" y="43"/>
                        </a:lnTo>
                        <a:lnTo>
                          <a:pt x="139" y="55"/>
                        </a:lnTo>
                        <a:lnTo>
                          <a:pt x="140" y="70"/>
                        </a:lnTo>
                        <a:lnTo>
                          <a:pt x="140" y="70"/>
                        </a:lnTo>
                        <a:close/>
                      </a:path>
                    </a:pathLst>
                  </a:custGeom>
                  <a:solidFill>
                    <a:schemeClr val="tx1"/>
                  </a:solidFill>
                  <a:ln w="28575">
                    <a:solidFill>
                      <a:schemeClr val="tx1"/>
                    </a:solidFill>
                  </a:ln>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875" name="Freeform 50">
                    <a:extLst>
                      <a:ext uri="{FF2B5EF4-FFF2-40B4-BE49-F238E27FC236}">
                        <a16:creationId xmlns:a16="http://schemas.microsoft.com/office/drawing/2014/main" id="{D85F3CE4-0930-CC4C-8021-AA3ED00495C5}"/>
                      </a:ext>
                    </a:extLst>
                  </p:cNvPr>
                  <p:cNvSpPr>
                    <a:spLocks/>
                  </p:cNvSpPr>
                  <p:nvPr/>
                </p:nvSpPr>
                <p:spPr bwMode="auto">
                  <a:xfrm>
                    <a:off x="6133342" y="10113"/>
                    <a:ext cx="136525" cy="136525"/>
                  </a:xfrm>
                  <a:custGeom>
                    <a:avLst/>
                    <a:gdLst>
                      <a:gd name="T0" fmla="*/ 140 w 172"/>
                      <a:gd name="T1" fmla="*/ 88 h 174"/>
                      <a:gd name="T2" fmla="*/ 139 w 172"/>
                      <a:gd name="T3" fmla="*/ 99 h 174"/>
                      <a:gd name="T4" fmla="*/ 131 w 172"/>
                      <a:gd name="T5" fmla="*/ 118 h 174"/>
                      <a:gd name="T6" fmla="*/ 124 w 172"/>
                      <a:gd name="T7" fmla="*/ 126 h 174"/>
                      <a:gd name="T8" fmla="*/ 107 w 172"/>
                      <a:gd name="T9" fmla="*/ 137 h 174"/>
                      <a:gd name="T10" fmla="*/ 86 w 172"/>
                      <a:gd name="T11" fmla="*/ 140 h 174"/>
                      <a:gd name="T12" fmla="*/ 84 w 172"/>
                      <a:gd name="T13" fmla="*/ 158 h 174"/>
                      <a:gd name="T14" fmla="*/ 86 w 172"/>
                      <a:gd name="T15" fmla="*/ 140 h 174"/>
                      <a:gd name="T16" fmla="*/ 64 w 172"/>
                      <a:gd name="T17" fmla="*/ 137 h 174"/>
                      <a:gd name="T18" fmla="*/ 48 w 172"/>
                      <a:gd name="T19" fmla="*/ 124 h 174"/>
                      <a:gd name="T20" fmla="*/ 41 w 172"/>
                      <a:gd name="T21" fmla="*/ 116 h 174"/>
                      <a:gd name="T22" fmla="*/ 33 w 172"/>
                      <a:gd name="T23" fmla="*/ 97 h 174"/>
                      <a:gd name="T24" fmla="*/ 32 w 172"/>
                      <a:gd name="T25" fmla="*/ 86 h 174"/>
                      <a:gd name="T26" fmla="*/ 32 w 172"/>
                      <a:gd name="T27" fmla="*/ 86 h 174"/>
                      <a:gd name="T28" fmla="*/ 27 w 172"/>
                      <a:gd name="T29" fmla="*/ 86 h 174"/>
                      <a:gd name="T30" fmla="*/ 32 w 172"/>
                      <a:gd name="T31" fmla="*/ 86 h 174"/>
                      <a:gd name="T32" fmla="*/ 32 w 172"/>
                      <a:gd name="T33" fmla="*/ 86 h 174"/>
                      <a:gd name="T34" fmla="*/ 37 w 172"/>
                      <a:gd name="T35" fmla="*/ 65 h 174"/>
                      <a:gd name="T36" fmla="*/ 48 w 172"/>
                      <a:gd name="T37" fmla="*/ 49 h 174"/>
                      <a:gd name="T38" fmla="*/ 56 w 172"/>
                      <a:gd name="T39" fmla="*/ 42 h 174"/>
                      <a:gd name="T40" fmla="*/ 75 w 172"/>
                      <a:gd name="T41" fmla="*/ 34 h 174"/>
                      <a:gd name="T42" fmla="*/ 86 w 172"/>
                      <a:gd name="T43" fmla="*/ 34 h 174"/>
                      <a:gd name="T44" fmla="*/ 86 w 172"/>
                      <a:gd name="T45" fmla="*/ 34 h 174"/>
                      <a:gd name="T46" fmla="*/ 86 w 172"/>
                      <a:gd name="T47" fmla="*/ 22 h 174"/>
                      <a:gd name="T48" fmla="*/ 86 w 172"/>
                      <a:gd name="T49" fmla="*/ 34 h 174"/>
                      <a:gd name="T50" fmla="*/ 86 w 172"/>
                      <a:gd name="T51" fmla="*/ 34 h 174"/>
                      <a:gd name="T52" fmla="*/ 107 w 172"/>
                      <a:gd name="T53" fmla="*/ 37 h 174"/>
                      <a:gd name="T54" fmla="*/ 124 w 172"/>
                      <a:gd name="T55" fmla="*/ 49 h 174"/>
                      <a:gd name="T56" fmla="*/ 131 w 172"/>
                      <a:gd name="T57" fmla="*/ 57 h 174"/>
                      <a:gd name="T58" fmla="*/ 139 w 172"/>
                      <a:gd name="T59" fmla="*/ 77 h 174"/>
                      <a:gd name="T60" fmla="*/ 140 w 172"/>
                      <a:gd name="T61" fmla="*/ 88 h 174"/>
                      <a:gd name="T62" fmla="*/ 140 w 172"/>
                      <a:gd name="T63" fmla="*/ 88 h 174"/>
                      <a:gd name="T64" fmla="*/ 172 w 172"/>
                      <a:gd name="T65" fmla="*/ 88 h 174"/>
                      <a:gd name="T66" fmla="*/ 172 w 172"/>
                      <a:gd name="T67" fmla="*/ 88 h 174"/>
                      <a:gd name="T68" fmla="*/ 166 w 172"/>
                      <a:gd name="T69" fmla="*/ 54 h 174"/>
                      <a:gd name="T70" fmla="*/ 147 w 172"/>
                      <a:gd name="T71" fmla="*/ 26 h 174"/>
                      <a:gd name="T72" fmla="*/ 134 w 172"/>
                      <a:gd name="T73" fmla="*/ 16 h 174"/>
                      <a:gd name="T74" fmla="*/ 104 w 172"/>
                      <a:gd name="T75" fmla="*/ 3 h 174"/>
                      <a:gd name="T76" fmla="*/ 86 w 172"/>
                      <a:gd name="T77" fmla="*/ 18 h 174"/>
                      <a:gd name="T78" fmla="*/ 86 w 172"/>
                      <a:gd name="T79" fmla="*/ 0 h 174"/>
                      <a:gd name="T80" fmla="*/ 86 w 172"/>
                      <a:gd name="T81" fmla="*/ 0 h 174"/>
                      <a:gd name="T82" fmla="*/ 53 w 172"/>
                      <a:gd name="T83" fmla="*/ 8 h 174"/>
                      <a:gd name="T84" fmla="*/ 25 w 172"/>
                      <a:gd name="T85" fmla="*/ 26 h 174"/>
                      <a:gd name="T86" fmla="*/ 14 w 172"/>
                      <a:gd name="T87" fmla="*/ 38 h 174"/>
                      <a:gd name="T88" fmla="*/ 1 w 172"/>
                      <a:gd name="T89" fmla="*/ 69 h 174"/>
                      <a:gd name="T90" fmla="*/ 16 w 172"/>
                      <a:gd name="T91" fmla="*/ 86 h 174"/>
                      <a:gd name="T92" fmla="*/ 0 w 172"/>
                      <a:gd name="T93" fmla="*/ 88 h 174"/>
                      <a:gd name="T94" fmla="*/ 1 w 172"/>
                      <a:gd name="T95" fmla="*/ 104 h 174"/>
                      <a:gd name="T96" fmla="*/ 14 w 172"/>
                      <a:gd name="T97" fmla="*/ 136 h 174"/>
                      <a:gd name="T98" fmla="*/ 24 w 172"/>
                      <a:gd name="T99" fmla="*/ 148 h 174"/>
                      <a:gd name="T100" fmla="*/ 51 w 172"/>
                      <a:gd name="T101" fmla="*/ 166 h 174"/>
                      <a:gd name="T102" fmla="*/ 84 w 172"/>
                      <a:gd name="T103" fmla="*/ 174 h 174"/>
                      <a:gd name="T104" fmla="*/ 86 w 172"/>
                      <a:gd name="T105" fmla="*/ 174 h 174"/>
                      <a:gd name="T106" fmla="*/ 86 w 172"/>
                      <a:gd name="T107" fmla="*/ 174 h 174"/>
                      <a:gd name="T108" fmla="*/ 86 w 172"/>
                      <a:gd name="T109" fmla="*/ 167 h 174"/>
                      <a:gd name="T110" fmla="*/ 86 w 172"/>
                      <a:gd name="T111" fmla="*/ 174 h 174"/>
                      <a:gd name="T112" fmla="*/ 104 w 172"/>
                      <a:gd name="T113" fmla="*/ 172 h 174"/>
                      <a:gd name="T114" fmla="*/ 134 w 172"/>
                      <a:gd name="T115" fmla="*/ 158 h 174"/>
                      <a:gd name="T116" fmla="*/ 147 w 172"/>
                      <a:gd name="T117" fmla="*/ 148 h 174"/>
                      <a:gd name="T118" fmla="*/ 164 w 172"/>
                      <a:gd name="T119" fmla="*/ 121 h 174"/>
                      <a:gd name="T120" fmla="*/ 172 w 172"/>
                      <a:gd name="T121" fmla="*/ 88 h 174"/>
                      <a:gd name="T122" fmla="*/ 172 w 172"/>
                      <a:gd name="T123" fmla="*/ 8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 h="174">
                        <a:moveTo>
                          <a:pt x="156" y="88"/>
                        </a:moveTo>
                        <a:lnTo>
                          <a:pt x="140" y="88"/>
                        </a:lnTo>
                        <a:lnTo>
                          <a:pt x="140" y="88"/>
                        </a:lnTo>
                        <a:lnTo>
                          <a:pt x="139" y="99"/>
                        </a:lnTo>
                        <a:lnTo>
                          <a:pt x="135" y="108"/>
                        </a:lnTo>
                        <a:lnTo>
                          <a:pt x="131" y="118"/>
                        </a:lnTo>
                        <a:lnTo>
                          <a:pt x="124" y="126"/>
                        </a:lnTo>
                        <a:lnTo>
                          <a:pt x="124" y="126"/>
                        </a:lnTo>
                        <a:lnTo>
                          <a:pt x="116" y="132"/>
                        </a:lnTo>
                        <a:lnTo>
                          <a:pt x="107" y="137"/>
                        </a:lnTo>
                        <a:lnTo>
                          <a:pt x="97" y="140"/>
                        </a:lnTo>
                        <a:lnTo>
                          <a:pt x="86" y="140"/>
                        </a:lnTo>
                        <a:lnTo>
                          <a:pt x="84" y="140"/>
                        </a:lnTo>
                        <a:lnTo>
                          <a:pt x="84" y="158"/>
                        </a:lnTo>
                        <a:lnTo>
                          <a:pt x="86" y="140"/>
                        </a:lnTo>
                        <a:lnTo>
                          <a:pt x="86" y="140"/>
                        </a:lnTo>
                        <a:lnTo>
                          <a:pt x="75" y="140"/>
                        </a:lnTo>
                        <a:lnTo>
                          <a:pt x="64" y="137"/>
                        </a:lnTo>
                        <a:lnTo>
                          <a:pt x="56" y="132"/>
                        </a:lnTo>
                        <a:lnTo>
                          <a:pt x="48" y="124"/>
                        </a:lnTo>
                        <a:lnTo>
                          <a:pt x="48" y="124"/>
                        </a:lnTo>
                        <a:lnTo>
                          <a:pt x="41" y="116"/>
                        </a:lnTo>
                        <a:lnTo>
                          <a:pt x="35" y="108"/>
                        </a:lnTo>
                        <a:lnTo>
                          <a:pt x="33" y="97"/>
                        </a:lnTo>
                        <a:lnTo>
                          <a:pt x="32" y="88"/>
                        </a:lnTo>
                        <a:lnTo>
                          <a:pt x="32" y="86"/>
                        </a:lnTo>
                        <a:lnTo>
                          <a:pt x="27" y="86"/>
                        </a:lnTo>
                        <a:lnTo>
                          <a:pt x="32" y="86"/>
                        </a:lnTo>
                        <a:lnTo>
                          <a:pt x="32" y="86"/>
                        </a:lnTo>
                        <a:lnTo>
                          <a:pt x="27" y="86"/>
                        </a:lnTo>
                        <a:lnTo>
                          <a:pt x="32" y="86"/>
                        </a:lnTo>
                        <a:lnTo>
                          <a:pt x="32" y="86"/>
                        </a:lnTo>
                        <a:lnTo>
                          <a:pt x="32" y="86"/>
                        </a:lnTo>
                        <a:lnTo>
                          <a:pt x="32" y="86"/>
                        </a:lnTo>
                        <a:lnTo>
                          <a:pt x="33" y="77"/>
                        </a:lnTo>
                        <a:lnTo>
                          <a:pt x="37" y="65"/>
                        </a:lnTo>
                        <a:lnTo>
                          <a:pt x="41" y="56"/>
                        </a:lnTo>
                        <a:lnTo>
                          <a:pt x="48" y="49"/>
                        </a:lnTo>
                        <a:lnTo>
                          <a:pt x="48" y="49"/>
                        </a:lnTo>
                        <a:lnTo>
                          <a:pt x="56" y="42"/>
                        </a:lnTo>
                        <a:lnTo>
                          <a:pt x="65" y="37"/>
                        </a:lnTo>
                        <a:lnTo>
                          <a:pt x="75" y="34"/>
                        </a:lnTo>
                        <a:lnTo>
                          <a:pt x="86" y="34"/>
                        </a:lnTo>
                        <a:lnTo>
                          <a:pt x="86" y="34"/>
                        </a:lnTo>
                        <a:lnTo>
                          <a:pt x="86" y="22"/>
                        </a:lnTo>
                        <a:lnTo>
                          <a:pt x="86" y="34"/>
                        </a:lnTo>
                        <a:lnTo>
                          <a:pt x="86" y="34"/>
                        </a:lnTo>
                        <a:lnTo>
                          <a:pt x="86" y="22"/>
                        </a:lnTo>
                        <a:lnTo>
                          <a:pt x="86" y="34"/>
                        </a:lnTo>
                        <a:lnTo>
                          <a:pt x="86" y="34"/>
                        </a:lnTo>
                        <a:lnTo>
                          <a:pt x="86" y="34"/>
                        </a:lnTo>
                        <a:lnTo>
                          <a:pt x="86" y="34"/>
                        </a:lnTo>
                        <a:lnTo>
                          <a:pt x="97" y="34"/>
                        </a:lnTo>
                        <a:lnTo>
                          <a:pt x="107" y="37"/>
                        </a:lnTo>
                        <a:lnTo>
                          <a:pt x="116" y="43"/>
                        </a:lnTo>
                        <a:lnTo>
                          <a:pt x="124" y="49"/>
                        </a:lnTo>
                        <a:lnTo>
                          <a:pt x="124" y="49"/>
                        </a:lnTo>
                        <a:lnTo>
                          <a:pt x="131" y="57"/>
                        </a:lnTo>
                        <a:lnTo>
                          <a:pt x="135" y="65"/>
                        </a:lnTo>
                        <a:lnTo>
                          <a:pt x="139" y="77"/>
                        </a:lnTo>
                        <a:lnTo>
                          <a:pt x="140" y="88"/>
                        </a:lnTo>
                        <a:lnTo>
                          <a:pt x="140" y="88"/>
                        </a:lnTo>
                        <a:lnTo>
                          <a:pt x="156" y="88"/>
                        </a:lnTo>
                        <a:lnTo>
                          <a:pt x="140" y="88"/>
                        </a:lnTo>
                        <a:lnTo>
                          <a:pt x="156" y="88"/>
                        </a:lnTo>
                        <a:lnTo>
                          <a:pt x="172" y="88"/>
                        </a:lnTo>
                        <a:lnTo>
                          <a:pt x="172" y="88"/>
                        </a:lnTo>
                        <a:lnTo>
                          <a:pt x="172" y="88"/>
                        </a:lnTo>
                        <a:lnTo>
                          <a:pt x="171" y="70"/>
                        </a:lnTo>
                        <a:lnTo>
                          <a:pt x="166" y="54"/>
                        </a:lnTo>
                        <a:lnTo>
                          <a:pt x="158" y="38"/>
                        </a:lnTo>
                        <a:lnTo>
                          <a:pt x="147" y="26"/>
                        </a:lnTo>
                        <a:lnTo>
                          <a:pt x="147" y="26"/>
                        </a:lnTo>
                        <a:lnTo>
                          <a:pt x="134" y="16"/>
                        </a:lnTo>
                        <a:lnTo>
                          <a:pt x="119" y="8"/>
                        </a:lnTo>
                        <a:lnTo>
                          <a:pt x="104" y="3"/>
                        </a:lnTo>
                        <a:lnTo>
                          <a:pt x="86" y="0"/>
                        </a:lnTo>
                        <a:lnTo>
                          <a:pt x="86" y="18"/>
                        </a:lnTo>
                        <a:lnTo>
                          <a:pt x="86" y="0"/>
                        </a:lnTo>
                        <a:lnTo>
                          <a:pt x="86" y="0"/>
                        </a:lnTo>
                        <a:lnTo>
                          <a:pt x="86" y="0"/>
                        </a:lnTo>
                        <a:lnTo>
                          <a:pt x="86" y="0"/>
                        </a:lnTo>
                        <a:lnTo>
                          <a:pt x="68" y="3"/>
                        </a:lnTo>
                        <a:lnTo>
                          <a:pt x="53" y="8"/>
                        </a:lnTo>
                        <a:lnTo>
                          <a:pt x="38" y="16"/>
                        </a:lnTo>
                        <a:lnTo>
                          <a:pt x="25" y="26"/>
                        </a:lnTo>
                        <a:lnTo>
                          <a:pt x="25" y="26"/>
                        </a:lnTo>
                        <a:lnTo>
                          <a:pt x="14" y="38"/>
                        </a:lnTo>
                        <a:lnTo>
                          <a:pt x="6" y="53"/>
                        </a:lnTo>
                        <a:lnTo>
                          <a:pt x="1" y="69"/>
                        </a:lnTo>
                        <a:lnTo>
                          <a:pt x="0" y="86"/>
                        </a:lnTo>
                        <a:lnTo>
                          <a:pt x="16" y="86"/>
                        </a:lnTo>
                        <a:lnTo>
                          <a:pt x="0" y="86"/>
                        </a:lnTo>
                        <a:lnTo>
                          <a:pt x="0" y="88"/>
                        </a:lnTo>
                        <a:lnTo>
                          <a:pt x="0" y="88"/>
                        </a:lnTo>
                        <a:lnTo>
                          <a:pt x="1" y="104"/>
                        </a:lnTo>
                        <a:lnTo>
                          <a:pt x="6" y="121"/>
                        </a:lnTo>
                        <a:lnTo>
                          <a:pt x="14" y="136"/>
                        </a:lnTo>
                        <a:lnTo>
                          <a:pt x="24" y="148"/>
                        </a:lnTo>
                        <a:lnTo>
                          <a:pt x="24" y="148"/>
                        </a:lnTo>
                        <a:lnTo>
                          <a:pt x="37" y="158"/>
                        </a:lnTo>
                        <a:lnTo>
                          <a:pt x="51" y="166"/>
                        </a:lnTo>
                        <a:lnTo>
                          <a:pt x="68" y="171"/>
                        </a:lnTo>
                        <a:lnTo>
                          <a:pt x="84" y="174"/>
                        </a:lnTo>
                        <a:lnTo>
                          <a:pt x="86" y="174"/>
                        </a:lnTo>
                        <a:lnTo>
                          <a:pt x="86" y="174"/>
                        </a:lnTo>
                        <a:lnTo>
                          <a:pt x="86" y="167"/>
                        </a:lnTo>
                        <a:lnTo>
                          <a:pt x="86" y="174"/>
                        </a:lnTo>
                        <a:lnTo>
                          <a:pt x="86" y="174"/>
                        </a:lnTo>
                        <a:lnTo>
                          <a:pt x="86" y="167"/>
                        </a:lnTo>
                        <a:lnTo>
                          <a:pt x="86" y="174"/>
                        </a:lnTo>
                        <a:lnTo>
                          <a:pt x="86" y="174"/>
                        </a:lnTo>
                        <a:lnTo>
                          <a:pt x="86" y="174"/>
                        </a:lnTo>
                        <a:lnTo>
                          <a:pt x="104" y="172"/>
                        </a:lnTo>
                        <a:lnTo>
                          <a:pt x="119" y="166"/>
                        </a:lnTo>
                        <a:lnTo>
                          <a:pt x="134" y="158"/>
                        </a:lnTo>
                        <a:lnTo>
                          <a:pt x="147" y="148"/>
                        </a:lnTo>
                        <a:lnTo>
                          <a:pt x="147" y="148"/>
                        </a:lnTo>
                        <a:lnTo>
                          <a:pt x="156" y="136"/>
                        </a:lnTo>
                        <a:lnTo>
                          <a:pt x="164" y="121"/>
                        </a:lnTo>
                        <a:lnTo>
                          <a:pt x="171" y="105"/>
                        </a:lnTo>
                        <a:lnTo>
                          <a:pt x="172" y="88"/>
                        </a:lnTo>
                        <a:lnTo>
                          <a:pt x="172" y="88"/>
                        </a:lnTo>
                        <a:lnTo>
                          <a:pt x="172" y="88"/>
                        </a:lnTo>
                        <a:lnTo>
                          <a:pt x="156" y="8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876" name="Freeform 51">
                    <a:extLst>
                      <a:ext uri="{FF2B5EF4-FFF2-40B4-BE49-F238E27FC236}">
                        <a16:creationId xmlns:a16="http://schemas.microsoft.com/office/drawing/2014/main" id="{853E6602-C227-3F49-91E6-03A62DBC020E}"/>
                      </a:ext>
                    </a:extLst>
                  </p:cNvPr>
                  <p:cNvSpPr>
                    <a:spLocks noEditPoints="1"/>
                  </p:cNvSpPr>
                  <p:nvPr/>
                </p:nvSpPr>
                <p:spPr bwMode="auto">
                  <a:xfrm>
                    <a:off x="5722180" y="127588"/>
                    <a:ext cx="957263" cy="414338"/>
                  </a:xfrm>
                  <a:custGeom>
                    <a:avLst/>
                    <a:gdLst>
                      <a:gd name="T0" fmla="*/ 38 w 1207"/>
                      <a:gd name="T1" fmla="*/ 35 h 523"/>
                      <a:gd name="T2" fmla="*/ 1172 w 1207"/>
                      <a:gd name="T3" fmla="*/ 42 h 523"/>
                      <a:gd name="T4" fmla="*/ 1170 w 1207"/>
                      <a:gd name="T5" fmla="*/ 488 h 523"/>
                      <a:gd name="T6" fmla="*/ 35 w 1207"/>
                      <a:gd name="T7" fmla="*/ 482 h 523"/>
                      <a:gd name="T8" fmla="*/ 38 w 1207"/>
                      <a:gd name="T9" fmla="*/ 35 h 523"/>
                      <a:gd name="T10" fmla="*/ 3 w 1207"/>
                      <a:gd name="T11" fmla="*/ 0 h 523"/>
                      <a:gd name="T12" fmla="*/ 0 w 1207"/>
                      <a:gd name="T13" fmla="*/ 515 h 523"/>
                      <a:gd name="T14" fmla="*/ 1204 w 1207"/>
                      <a:gd name="T15" fmla="*/ 523 h 523"/>
                      <a:gd name="T16" fmla="*/ 1207 w 1207"/>
                      <a:gd name="T17" fmla="*/ 8 h 523"/>
                      <a:gd name="T18" fmla="*/ 3 w 1207"/>
                      <a:gd name="T19"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7" h="523">
                        <a:moveTo>
                          <a:pt x="38" y="35"/>
                        </a:moveTo>
                        <a:lnTo>
                          <a:pt x="1172" y="42"/>
                        </a:lnTo>
                        <a:lnTo>
                          <a:pt x="1170" y="488"/>
                        </a:lnTo>
                        <a:lnTo>
                          <a:pt x="35" y="482"/>
                        </a:lnTo>
                        <a:lnTo>
                          <a:pt x="38" y="35"/>
                        </a:lnTo>
                        <a:close/>
                        <a:moveTo>
                          <a:pt x="3" y="0"/>
                        </a:moveTo>
                        <a:lnTo>
                          <a:pt x="0" y="515"/>
                        </a:lnTo>
                        <a:lnTo>
                          <a:pt x="1204" y="523"/>
                        </a:lnTo>
                        <a:lnTo>
                          <a:pt x="1207" y="8"/>
                        </a:lnTo>
                        <a:lnTo>
                          <a:pt x="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877" name="Freeform 52">
                    <a:extLst>
                      <a:ext uri="{FF2B5EF4-FFF2-40B4-BE49-F238E27FC236}">
                        <a16:creationId xmlns:a16="http://schemas.microsoft.com/office/drawing/2014/main" id="{C8155EF1-1DC0-984D-ACC6-63D88FA3BE5E}"/>
                      </a:ext>
                    </a:extLst>
                  </p:cNvPr>
                  <p:cNvSpPr>
                    <a:spLocks/>
                  </p:cNvSpPr>
                  <p:nvPr/>
                </p:nvSpPr>
                <p:spPr bwMode="auto">
                  <a:xfrm>
                    <a:off x="5749167" y="133939"/>
                    <a:ext cx="903288" cy="380999"/>
                  </a:xfrm>
                  <a:custGeom>
                    <a:avLst/>
                    <a:gdLst>
                      <a:gd name="T0" fmla="*/ 3 w 1137"/>
                      <a:gd name="T1" fmla="*/ 0 h 453"/>
                      <a:gd name="T2" fmla="*/ 1137 w 1137"/>
                      <a:gd name="T3" fmla="*/ 7 h 453"/>
                      <a:gd name="T4" fmla="*/ 1135 w 1137"/>
                      <a:gd name="T5" fmla="*/ 453 h 453"/>
                      <a:gd name="T6" fmla="*/ 0 w 1137"/>
                      <a:gd name="T7" fmla="*/ 447 h 453"/>
                      <a:gd name="T8" fmla="*/ 3 w 1137"/>
                      <a:gd name="T9" fmla="*/ 0 h 453"/>
                    </a:gdLst>
                    <a:ahLst/>
                    <a:cxnLst>
                      <a:cxn ang="0">
                        <a:pos x="T0" y="T1"/>
                      </a:cxn>
                      <a:cxn ang="0">
                        <a:pos x="T2" y="T3"/>
                      </a:cxn>
                      <a:cxn ang="0">
                        <a:pos x="T4" y="T5"/>
                      </a:cxn>
                      <a:cxn ang="0">
                        <a:pos x="T6" y="T7"/>
                      </a:cxn>
                      <a:cxn ang="0">
                        <a:pos x="T8" y="T9"/>
                      </a:cxn>
                    </a:cxnLst>
                    <a:rect l="0" t="0" r="r" b="b"/>
                    <a:pathLst>
                      <a:path w="1137" h="453">
                        <a:moveTo>
                          <a:pt x="3" y="0"/>
                        </a:moveTo>
                        <a:lnTo>
                          <a:pt x="1137" y="7"/>
                        </a:lnTo>
                        <a:lnTo>
                          <a:pt x="1135" y="453"/>
                        </a:lnTo>
                        <a:lnTo>
                          <a:pt x="0" y="447"/>
                        </a:lnTo>
                        <a:lnTo>
                          <a:pt x="3" y="0"/>
                        </a:lnTo>
                      </a:path>
                    </a:pathLst>
                  </a:custGeom>
                  <a:noFill/>
                  <a:ln w="2857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878" name="Freeform 53">
                    <a:extLst>
                      <a:ext uri="{FF2B5EF4-FFF2-40B4-BE49-F238E27FC236}">
                        <a16:creationId xmlns:a16="http://schemas.microsoft.com/office/drawing/2014/main" id="{2CAA7886-AEE2-3741-934A-026A483C142F}"/>
                      </a:ext>
                    </a:extLst>
                  </p:cNvPr>
                  <p:cNvSpPr>
                    <a:spLocks/>
                  </p:cNvSpPr>
                  <p:nvPr/>
                </p:nvSpPr>
                <p:spPr bwMode="auto">
                  <a:xfrm>
                    <a:off x="5722180" y="127588"/>
                    <a:ext cx="957263" cy="414338"/>
                  </a:xfrm>
                  <a:custGeom>
                    <a:avLst/>
                    <a:gdLst>
                      <a:gd name="T0" fmla="*/ 3 w 1207"/>
                      <a:gd name="T1" fmla="*/ 0 h 523"/>
                      <a:gd name="T2" fmla="*/ 0 w 1207"/>
                      <a:gd name="T3" fmla="*/ 515 h 523"/>
                      <a:gd name="T4" fmla="*/ 1204 w 1207"/>
                      <a:gd name="T5" fmla="*/ 523 h 523"/>
                      <a:gd name="T6" fmla="*/ 1207 w 1207"/>
                      <a:gd name="T7" fmla="*/ 8 h 523"/>
                      <a:gd name="T8" fmla="*/ 3 w 1207"/>
                      <a:gd name="T9" fmla="*/ 0 h 523"/>
                    </a:gdLst>
                    <a:ahLst/>
                    <a:cxnLst>
                      <a:cxn ang="0">
                        <a:pos x="T0" y="T1"/>
                      </a:cxn>
                      <a:cxn ang="0">
                        <a:pos x="T2" y="T3"/>
                      </a:cxn>
                      <a:cxn ang="0">
                        <a:pos x="T4" y="T5"/>
                      </a:cxn>
                      <a:cxn ang="0">
                        <a:pos x="T6" y="T7"/>
                      </a:cxn>
                      <a:cxn ang="0">
                        <a:pos x="T8" y="T9"/>
                      </a:cxn>
                    </a:cxnLst>
                    <a:rect l="0" t="0" r="r" b="b"/>
                    <a:pathLst>
                      <a:path w="1207" h="523">
                        <a:moveTo>
                          <a:pt x="3" y="0"/>
                        </a:moveTo>
                        <a:lnTo>
                          <a:pt x="0" y="515"/>
                        </a:lnTo>
                        <a:lnTo>
                          <a:pt x="1204" y="523"/>
                        </a:lnTo>
                        <a:lnTo>
                          <a:pt x="1207" y="8"/>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grpSp>
      </p:grpSp>
      <p:sp>
        <p:nvSpPr>
          <p:cNvPr id="864" name="Google Shape;809;p126">
            <a:extLst>
              <a:ext uri="{FF2B5EF4-FFF2-40B4-BE49-F238E27FC236}">
                <a16:creationId xmlns:a16="http://schemas.microsoft.com/office/drawing/2014/main" id="{36B32B4D-CE8A-B247-80B8-9F7F8EEB67EB}"/>
              </a:ext>
            </a:extLst>
          </p:cNvPr>
          <p:cNvSpPr txBox="1"/>
          <p:nvPr/>
        </p:nvSpPr>
        <p:spPr>
          <a:xfrm>
            <a:off x="9255959" y="5852426"/>
            <a:ext cx="1086397" cy="266796"/>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Room </a:t>
            </a:r>
          </a:p>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Device </a:t>
            </a:r>
          </a:p>
        </p:txBody>
      </p:sp>
      <p:grpSp>
        <p:nvGrpSpPr>
          <p:cNvPr id="894" name="Group 893">
            <a:extLst>
              <a:ext uri="{FF2B5EF4-FFF2-40B4-BE49-F238E27FC236}">
                <a16:creationId xmlns:a16="http://schemas.microsoft.com/office/drawing/2014/main" id="{A17635FC-623E-DD43-8F27-61139A825FA0}"/>
              </a:ext>
            </a:extLst>
          </p:cNvPr>
          <p:cNvGrpSpPr/>
          <p:nvPr/>
        </p:nvGrpSpPr>
        <p:grpSpPr>
          <a:xfrm>
            <a:off x="10740426" y="5061921"/>
            <a:ext cx="820079" cy="705683"/>
            <a:chOff x="6394883" y="3224592"/>
            <a:chExt cx="985221" cy="847792"/>
          </a:xfrm>
        </p:grpSpPr>
        <p:sp>
          <p:nvSpPr>
            <p:cNvPr id="896" name="Freeform: Shape 28">
              <a:extLst>
                <a:ext uri="{FF2B5EF4-FFF2-40B4-BE49-F238E27FC236}">
                  <a16:creationId xmlns:a16="http://schemas.microsoft.com/office/drawing/2014/main" id="{9ACD8FAD-2BD0-034A-A988-EF43D51CC6F4}"/>
                </a:ext>
              </a:extLst>
            </p:cNvPr>
            <p:cNvSpPr/>
            <p:nvPr/>
          </p:nvSpPr>
          <p:spPr>
            <a:xfrm>
              <a:off x="6715289" y="3224592"/>
              <a:ext cx="664815" cy="467679"/>
            </a:xfrm>
            <a:custGeom>
              <a:avLst/>
              <a:gdLst>
                <a:gd name="connsiteX0" fmla="*/ 2383287 w 2509369"/>
                <a:gd name="connsiteY0" fmla="*/ 152523 h 1655665"/>
                <a:gd name="connsiteX1" fmla="*/ 1129465 w 2509369"/>
                <a:gd name="connsiteY1" fmla="*/ 6790 h 1655665"/>
                <a:gd name="connsiteX2" fmla="*/ 975971 w 2509369"/>
                <a:gd name="connsiteY2" fmla="*/ 143037 h 1655665"/>
                <a:gd name="connsiteX3" fmla="*/ 975971 w 2509369"/>
                <a:gd name="connsiteY3" fmla="*/ 554366 h 1655665"/>
                <a:gd name="connsiteX4" fmla="*/ 77426 w 2509369"/>
                <a:gd name="connsiteY4" fmla="*/ 554366 h 1655665"/>
                <a:gd name="connsiteX5" fmla="*/ 5853 w 2509369"/>
                <a:gd name="connsiteY5" fmla="*/ 625939 h 1655665"/>
                <a:gd name="connsiteX6" fmla="*/ 5853 w 2509369"/>
                <a:gd name="connsiteY6" fmla="*/ 1651245 h 1655665"/>
                <a:gd name="connsiteX7" fmla="*/ 367168 w 2509369"/>
                <a:gd name="connsiteY7" fmla="*/ 1651245 h 1655665"/>
                <a:gd name="connsiteX8" fmla="*/ 367168 w 2509369"/>
                <a:gd name="connsiteY8" fmla="*/ 1336496 h 1655665"/>
                <a:gd name="connsiteX9" fmla="*/ 639663 w 2509369"/>
                <a:gd name="connsiteY9" fmla="*/ 1336496 h 1655665"/>
                <a:gd name="connsiteX10" fmla="*/ 639663 w 2509369"/>
                <a:gd name="connsiteY10" fmla="*/ 1651245 h 1655665"/>
                <a:gd name="connsiteX11" fmla="*/ 975108 w 2509369"/>
                <a:gd name="connsiteY11" fmla="*/ 1651245 h 1655665"/>
                <a:gd name="connsiteX12" fmla="*/ 975108 w 2509369"/>
                <a:gd name="connsiteY12" fmla="*/ 1651245 h 1655665"/>
                <a:gd name="connsiteX13" fmla="*/ 1352807 w 2509369"/>
                <a:gd name="connsiteY13" fmla="*/ 1651245 h 1655665"/>
                <a:gd name="connsiteX14" fmla="*/ 1352807 w 2509369"/>
                <a:gd name="connsiteY14" fmla="*/ 1270097 h 1655665"/>
                <a:gd name="connsiteX15" fmla="*/ 2128039 w 2509369"/>
                <a:gd name="connsiteY15" fmla="*/ 1270097 h 1655665"/>
                <a:gd name="connsiteX16" fmla="*/ 2128039 w 2509369"/>
                <a:gd name="connsiteY16" fmla="*/ 1651245 h 1655665"/>
                <a:gd name="connsiteX17" fmla="*/ 2505738 w 2509369"/>
                <a:gd name="connsiteY17" fmla="*/ 1651245 h 1655665"/>
                <a:gd name="connsiteX18" fmla="*/ 2505738 w 2509369"/>
                <a:gd name="connsiteY18" fmla="*/ 288770 h 1655665"/>
                <a:gd name="connsiteX19" fmla="*/ 2383287 w 2509369"/>
                <a:gd name="connsiteY19" fmla="*/ 152523 h 1655665"/>
                <a:gd name="connsiteX20" fmla="*/ 253341 w 2509369"/>
                <a:gd name="connsiteY20" fmla="*/ 1151958 h 1655665"/>
                <a:gd name="connsiteX21" fmla="*/ 231783 w 2509369"/>
                <a:gd name="connsiteY21" fmla="*/ 1173516 h 1655665"/>
                <a:gd name="connsiteX22" fmla="*/ 135202 w 2509369"/>
                <a:gd name="connsiteY22" fmla="*/ 1173516 h 1655665"/>
                <a:gd name="connsiteX23" fmla="*/ 113644 w 2509369"/>
                <a:gd name="connsiteY23" fmla="*/ 1151958 h 1655665"/>
                <a:gd name="connsiteX24" fmla="*/ 113644 w 2509369"/>
                <a:gd name="connsiteY24" fmla="*/ 1019160 h 1655665"/>
                <a:gd name="connsiteX25" fmla="*/ 135202 w 2509369"/>
                <a:gd name="connsiteY25" fmla="*/ 997602 h 1655665"/>
                <a:gd name="connsiteX26" fmla="*/ 231783 w 2509369"/>
                <a:gd name="connsiteY26" fmla="*/ 997602 h 1655665"/>
                <a:gd name="connsiteX27" fmla="*/ 253341 w 2509369"/>
                <a:gd name="connsiteY27" fmla="*/ 1019160 h 1655665"/>
                <a:gd name="connsiteX28" fmla="*/ 253341 w 2509369"/>
                <a:gd name="connsiteY28" fmla="*/ 1151958 h 1655665"/>
                <a:gd name="connsiteX29" fmla="*/ 253341 w 2509369"/>
                <a:gd name="connsiteY29" fmla="*/ 877738 h 1655665"/>
                <a:gd name="connsiteX30" fmla="*/ 231783 w 2509369"/>
                <a:gd name="connsiteY30" fmla="*/ 899297 h 1655665"/>
                <a:gd name="connsiteX31" fmla="*/ 135202 w 2509369"/>
                <a:gd name="connsiteY31" fmla="*/ 899297 h 1655665"/>
                <a:gd name="connsiteX32" fmla="*/ 113644 w 2509369"/>
                <a:gd name="connsiteY32" fmla="*/ 877738 h 1655665"/>
                <a:gd name="connsiteX33" fmla="*/ 113644 w 2509369"/>
                <a:gd name="connsiteY33" fmla="*/ 744940 h 1655665"/>
                <a:gd name="connsiteX34" fmla="*/ 135202 w 2509369"/>
                <a:gd name="connsiteY34" fmla="*/ 723382 h 1655665"/>
                <a:gd name="connsiteX35" fmla="*/ 231783 w 2509369"/>
                <a:gd name="connsiteY35" fmla="*/ 723382 h 1655665"/>
                <a:gd name="connsiteX36" fmla="*/ 253341 w 2509369"/>
                <a:gd name="connsiteY36" fmla="*/ 744940 h 1655665"/>
                <a:gd name="connsiteX37" fmla="*/ 253341 w 2509369"/>
                <a:gd name="connsiteY37" fmla="*/ 877738 h 1655665"/>
                <a:gd name="connsiteX38" fmla="*/ 467198 w 2509369"/>
                <a:gd name="connsiteY38" fmla="*/ 1151958 h 1655665"/>
                <a:gd name="connsiteX39" fmla="*/ 445640 w 2509369"/>
                <a:gd name="connsiteY39" fmla="*/ 1173516 h 1655665"/>
                <a:gd name="connsiteX40" fmla="*/ 349059 w 2509369"/>
                <a:gd name="connsiteY40" fmla="*/ 1173516 h 1655665"/>
                <a:gd name="connsiteX41" fmla="*/ 327501 w 2509369"/>
                <a:gd name="connsiteY41" fmla="*/ 1151958 h 1655665"/>
                <a:gd name="connsiteX42" fmla="*/ 327501 w 2509369"/>
                <a:gd name="connsiteY42" fmla="*/ 1019160 h 1655665"/>
                <a:gd name="connsiteX43" fmla="*/ 349059 w 2509369"/>
                <a:gd name="connsiteY43" fmla="*/ 997602 h 1655665"/>
                <a:gd name="connsiteX44" fmla="*/ 445640 w 2509369"/>
                <a:gd name="connsiteY44" fmla="*/ 997602 h 1655665"/>
                <a:gd name="connsiteX45" fmla="*/ 467198 w 2509369"/>
                <a:gd name="connsiteY45" fmla="*/ 1019160 h 1655665"/>
                <a:gd name="connsiteX46" fmla="*/ 467198 w 2509369"/>
                <a:gd name="connsiteY46" fmla="*/ 1151958 h 1655665"/>
                <a:gd name="connsiteX47" fmla="*/ 467198 w 2509369"/>
                <a:gd name="connsiteY47" fmla="*/ 877738 h 1655665"/>
                <a:gd name="connsiteX48" fmla="*/ 445640 w 2509369"/>
                <a:gd name="connsiteY48" fmla="*/ 899297 h 1655665"/>
                <a:gd name="connsiteX49" fmla="*/ 349059 w 2509369"/>
                <a:gd name="connsiteY49" fmla="*/ 899297 h 1655665"/>
                <a:gd name="connsiteX50" fmla="*/ 327501 w 2509369"/>
                <a:gd name="connsiteY50" fmla="*/ 877738 h 1655665"/>
                <a:gd name="connsiteX51" fmla="*/ 327501 w 2509369"/>
                <a:gd name="connsiteY51" fmla="*/ 744940 h 1655665"/>
                <a:gd name="connsiteX52" fmla="*/ 349059 w 2509369"/>
                <a:gd name="connsiteY52" fmla="*/ 723382 h 1655665"/>
                <a:gd name="connsiteX53" fmla="*/ 445640 w 2509369"/>
                <a:gd name="connsiteY53" fmla="*/ 723382 h 1655665"/>
                <a:gd name="connsiteX54" fmla="*/ 467198 w 2509369"/>
                <a:gd name="connsiteY54" fmla="*/ 744940 h 1655665"/>
                <a:gd name="connsiteX55" fmla="*/ 467198 w 2509369"/>
                <a:gd name="connsiteY55" fmla="*/ 877738 h 1655665"/>
                <a:gd name="connsiteX56" fmla="*/ 681055 w 2509369"/>
                <a:gd name="connsiteY56" fmla="*/ 1151958 h 1655665"/>
                <a:gd name="connsiteX57" fmla="*/ 659497 w 2509369"/>
                <a:gd name="connsiteY57" fmla="*/ 1173516 h 1655665"/>
                <a:gd name="connsiteX58" fmla="*/ 562916 w 2509369"/>
                <a:gd name="connsiteY58" fmla="*/ 1173516 h 1655665"/>
                <a:gd name="connsiteX59" fmla="*/ 541358 w 2509369"/>
                <a:gd name="connsiteY59" fmla="*/ 1151958 h 1655665"/>
                <a:gd name="connsiteX60" fmla="*/ 541358 w 2509369"/>
                <a:gd name="connsiteY60" fmla="*/ 1019160 h 1655665"/>
                <a:gd name="connsiteX61" fmla="*/ 562916 w 2509369"/>
                <a:gd name="connsiteY61" fmla="*/ 997602 h 1655665"/>
                <a:gd name="connsiteX62" fmla="*/ 659497 w 2509369"/>
                <a:gd name="connsiteY62" fmla="*/ 997602 h 1655665"/>
                <a:gd name="connsiteX63" fmla="*/ 681055 w 2509369"/>
                <a:gd name="connsiteY63" fmla="*/ 1019160 h 1655665"/>
                <a:gd name="connsiteX64" fmla="*/ 681055 w 2509369"/>
                <a:gd name="connsiteY64" fmla="*/ 1151958 h 1655665"/>
                <a:gd name="connsiteX65" fmla="*/ 681055 w 2509369"/>
                <a:gd name="connsiteY65" fmla="*/ 877738 h 1655665"/>
                <a:gd name="connsiteX66" fmla="*/ 659497 w 2509369"/>
                <a:gd name="connsiteY66" fmla="*/ 899297 h 1655665"/>
                <a:gd name="connsiteX67" fmla="*/ 562916 w 2509369"/>
                <a:gd name="connsiteY67" fmla="*/ 899297 h 1655665"/>
                <a:gd name="connsiteX68" fmla="*/ 541358 w 2509369"/>
                <a:gd name="connsiteY68" fmla="*/ 877738 h 1655665"/>
                <a:gd name="connsiteX69" fmla="*/ 541358 w 2509369"/>
                <a:gd name="connsiteY69" fmla="*/ 744940 h 1655665"/>
                <a:gd name="connsiteX70" fmla="*/ 562916 w 2509369"/>
                <a:gd name="connsiteY70" fmla="*/ 723382 h 1655665"/>
                <a:gd name="connsiteX71" fmla="*/ 659497 w 2509369"/>
                <a:gd name="connsiteY71" fmla="*/ 723382 h 1655665"/>
                <a:gd name="connsiteX72" fmla="*/ 681055 w 2509369"/>
                <a:gd name="connsiteY72" fmla="*/ 744940 h 1655665"/>
                <a:gd name="connsiteX73" fmla="*/ 681055 w 2509369"/>
                <a:gd name="connsiteY73" fmla="*/ 877738 h 1655665"/>
                <a:gd name="connsiteX74" fmla="*/ 894050 w 2509369"/>
                <a:gd name="connsiteY74" fmla="*/ 1151958 h 1655665"/>
                <a:gd name="connsiteX75" fmla="*/ 872491 w 2509369"/>
                <a:gd name="connsiteY75" fmla="*/ 1173516 h 1655665"/>
                <a:gd name="connsiteX76" fmla="*/ 775911 w 2509369"/>
                <a:gd name="connsiteY76" fmla="*/ 1173516 h 1655665"/>
                <a:gd name="connsiteX77" fmla="*/ 754353 w 2509369"/>
                <a:gd name="connsiteY77" fmla="*/ 1151958 h 1655665"/>
                <a:gd name="connsiteX78" fmla="*/ 754353 w 2509369"/>
                <a:gd name="connsiteY78" fmla="*/ 1019160 h 1655665"/>
                <a:gd name="connsiteX79" fmla="*/ 775911 w 2509369"/>
                <a:gd name="connsiteY79" fmla="*/ 997602 h 1655665"/>
                <a:gd name="connsiteX80" fmla="*/ 872491 w 2509369"/>
                <a:gd name="connsiteY80" fmla="*/ 997602 h 1655665"/>
                <a:gd name="connsiteX81" fmla="*/ 894050 w 2509369"/>
                <a:gd name="connsiteY81" fmla="*/ 1019160 h 1655665"/>
                <a:gd name="connsiteX82" fmla="*/ 894050 w 2509369"/>
                <a:gd name="connsiteY82" fmla="*/ 1151958 h 1655665"/>
                <a:gd name="connsiteX83" fmla="*/ 894050 w 2509369"/>
                <a:gd name="connsiteY83" fmla="*/ 877738 h 1655665"/>
                <a:gd name="connsiteX84" fmla="*/ 872491 w 2509369"/>
                <a:gd name="connsiteY84" fmla="*/ 899297 h 1655665"/>
                <a:gd name="connsiteX85" fmla="*/ 775911 w 2509369"/>
                <a:gd name="connsiteY85" fmla="*/ 899297 h 1655665"/>
                <a:gd name="connsiteX86" fmla="*/ 754353 w 2509369"/>
                <a:gd name="connsiteY86" fmla="*/ 877738 h 1655665"/>
                <a:gd name="connsiteX87" fmla="*/ 754353 w 2509369"/>
                <a:gd name="connsiteY87" fmla="*/ 744940 h 1655665"/>
                <a:gd name="connsiteX88" fmla="*/ 775911 w 2509369"/>
                <a:gd name="connsiteY88" fmla="*/ 723382 h 1655665"/>
                <a:gd name="connsiteX89" fmla="*/ 872491 w 2509369"/>
                <a:gd name="connsiteY89" fmla="*/ 723382 h 1655665"/>
                <a:gd name="connsiteX90" fmla="*/ 894050 w 2509369"/>
                <a:gd name="connsiteY90" fmla="*/ 744940 h 1655665"/>
                <a:gd name="connsiteX91" fmla="*/ 894050 w 2509369"/>
                <a:gd name="connsiteY91" fmla="*/ 877738 h 1655665"/>
                <a:gd name="connsiteX92" fmla="*/ 1307104 w 2509369"/>
                <a:gd name="connsiteY92" fmla="*/ 1027783 h 1655665"/>
                <a:gd name="connsiteX93" fmla="*/ 1281234 w 2509369"/>
                <a:gd name="connsiteY93" fmla="*/ 1053653 h 1655665"/>
                <a:gd name="connsiteX94" fmla="*/ 1163958 w 2509369"/>
                <a:gd name="connsiteY94" fmla="*/ 1053653 h 1655665"/>
                <a:gd name="connsiteX95" fmla="*/ 1138088 w 2509369"/>
                <a:gd name="connsiteY95" fmla="*/ 1027783 h 1655665"/>
                <a:gd name="connsiteX96" fmla="*/ 1138088 w 2509369"/>
                <a:gd name="connsiteY96" fmla="*/ 797542 h 1655665"/>
                <a:gd name="connsiteX97" fmla="*/ 1163958 w 2509369"/>
                <a:gd name="connsiteY97" fmla="*/ 771672 h 1655665"/>
                <a:gd name="connsiteX98" fmla="*/ 1281234 w 2509369"/>
                <a:gd name="connsiteY98" fmla="*/ 771672 h 1655665"/>
                <a:gd name="connsiteX99" fmla="*/ 1307104 w 2509369"/>
                <a:gd name="connsiteY99" fmla="*/ 797542 h 1655665"/>
                <a:gd name="connsiteX100" fmla="*/ 1307104 w 2509369"/>
                <a:gd name="connsiteY100" fmla="*/ 1027783 h 1655665"/>
                <a:gd name="connsiteX101" fmla="*/ 1307104 w 2509369"/>
                <a:gd name="connsiteY101" fmla="*/ 615591 h 1655665"/>
                <a:gd name="connsiteX102" fmla="*/ 1281234 w 2509369"/>
                <a:gd name="connsiteY102" fmla="*/ 641461 h 1655665"/>
                <a:gd name="connsiteX103" fmla="*/ 1163958 w 2509369"/>
                <a:gd name="connsiteY103" fmla="*/ 641461 h 1655665"/>
                <a:gd name="connsiteX104" fmla="*/ 1138088 w 2509369"/>
                <a:gd name="connsiteY104" fmla="*/ 615591 h 1655665"/>
                <a:gd name="connsiteX105" fmla="*/ 1138088 w 2509369"/>
                <a:gd name="connsiteY105" fmla="*/ 385350 h 1655665"/>
                <a:gd name="connsiteX106" fmla="*/ 1163958 w 2509369"/>
                <a:gd name="connsiteY106" fmla="*/ 359481 h 1655665"/>
                <a:gd name="connsiteX107" fmla="*/ 1281234 w 2509369"/>
                <a:gd name="connsiteY107" fmla="*/ 359481 h 1655665"/>
                <a:gd name="connsiteX108" fmla="*/ 1307104 w 2509369"/>
                <a:gd name="connsiteY108" fmla="*/ 385350 h 1655665"/>
                <a:gd name="connsiteX109" fmla="*/ 1307104 w 2509369"/>
                <a:gd name="connsiteY109" fmla="*/ 615591 h 1655665"/>
                <a:gd name="connsiteX110" fmla="*/ 1565802 w 2509369"/>
                <a:gd name="connsiteY110" fmla="*/ 1027783 h 1655665"/>
                <a:gd name="connsiteX111" fmla="*/ 1539932 w 2509369"/>
                <a:gd name="connsiteY111" fmla="*/ 1053653 h 1655665"/>
                <a:gd name="connsiteX112" fmla="*/ 1422656 w 2509369"/>
                <a:gd name="connsiteY112" fmla="*/ 1053653 h 1655665"/>
                <a:gd name="connsiteX113" fmla="*/ 1396786 w 2509369"/>
                <a:gd name="connsiteY113" fmla="*/ 1027783 h 1655665"/>
                <a:gd name="connsiteX114" fmla="*/ 1396786 w 2509369"/>
                <a:gd name="connsiteY114" fmla="*/ 797542 h 1655665"/>
                <a:gd name="connsiteX115" fmla="*/ 1422656 w 2509369"/>
                <a:gd name="connsiteY115" fmla="*/ 771672 h 1655665"/>
                <a:gd name="connsiteX116" fmla="*/ 1539932 w 2509369"/>
                <a:gd name="connsiteY116" fmla="*/ 771672 h 1655665"/>
                <a:gd name="connsiteX117" fmla="*/ 1565802 w 2509369"/>
                <a:gd name="connsiteY117" fmla="*/ 797542 h 1655665"/>
                <a:gd name="connsiteX118" fmla="*/ 1565802 w 2509369"/>
                <a:gd name="connsiteY118" fmla="*/ 1027783 h 1655665"/>
                <a:gd name="connsiteX119" fmla="*/ 1565802 w 2509369"/>
                <a:gd name="connsiteY119" fmla="*/ 615591 h 1655665"/>
                <a:gd name="connsiteX120" fmla="*/ 1539932 w 2509369"/>
                <a:gd name="connsiteY120" fmla="*/ 641461 h 1655665"/>
                <a:gd name="connsiteX121" fmla="*/ 1422656 w 2509369"/>
                <a:gd name="connsiteY121" fmla="*/ 641461 h 1655665"/>
                <a:gd name="connsiteX122" fmla="*/ 1396786 w 2509369"/>
                <a:gd name="connsiteY122" fmla="*/ 615591 h 1655665"/>
                <a:gd name="connsiteX123" fmla="*/ 1396786 w 2509369"/>
                <a:gd name="connsiteY123" fmla="*/ 385350 h 1655665"/>
                <a:gd name="connsiteX124" fmla="*/ 1422656 w 2509369"/>
                <a:gd name="connsiteY124" fmla="*/ 359481 h 1655665"/>
                <a:gd name="connsiteX125" fmla="*/ 1539932 w 2509369"/>
                <a:gd name="connsiteY125" fmla="*/ 359481 h 1655665"/>
                <a:gd name="connsiteX126" fmla="*/ 1565802 w 2509369"/>
                <a:gd name="connsiteY126" fmla="*/ 385350 h 1655665"/>
                <a:gd name="connsiteX127" fmla="*/ 1565802 w 2509369"/>
                <a:gd name="connsiteY127" fmla="*/ 615591 h 1655665"/>
                <a:gd name="connsiteX128" fmla="*/ 1825362 w 2509369"/>
                <a:gd name="connsiteY128" fmla="*/ 1027783 h 1655665"/>
                <a:gd name="connsiteX129" fmla="*/ 1799492 w 2509369"/>
                <a:gd name="connsiteY129" fmla="*/ 1053653 h 1655665"/>
                <a:gd name="connsiteX130" fmla="*/ 1682216 w 2509369"/>
                <a:gd name="connsiteY130" fmla="*/ 1053653 h 1655665"/>
                <a:gd name="connsiteX131" fmla="*/ 1656346 w 2509369"/>
                <a:gd name="connsiteY131" fmla="*/ 1027783 h 1655665"/>
                <a:gd name="connsiteX132" fmla="*/ 1656346 w 2509369"/>
                <a:gd name="connsiteY132" fmla="*/ 797542 h 1655665"/>
                <a:gd name="connsiteX133" fmla="*/ 1682216 w 2509369"/>
                <a:gd name="connsiteY133" fmla="*/ 771672 h 1655665"/>
                <a:gd name="connsiteX134" fmla="*/ 1799492 w 2509369"/>
                <a:gd name="connsiteY134" fmla="*/ 771672 h 1655665"/>
                <a:gd name="connsiteX135" fmla="*/ 1825362 w 2509369"/>
                <a:gd name="connsiteY135" fmla="*/ 797542 h 1655665"/>
                <a:gd name="connsiteX136" fmla="*/ 1825362 w 2509369"/>
                <a:gd name="connsiteY136" fmla="*/ 1027783 h 1655665"/>
                <a:gd name="connsiteX137" fmla="*/ 1825362 w 2509369"/>
                <a:gd name="connsiteY137" fmla="*/ 615591 h 1655665"/>
                <a:gd name="connsiteX138" fmla="*/ 1799492 w 2509369"/>
                <a:gd name="connsiteY138" fmla="*/ 641461 h 1655665"/>
                <a:gd name="connsiteX139" fmla="*/ 1682216 w 2509369"/>
                <a:gd name="connsiteY139" fmla="*/ 641461 h 1655665"/>
                <a:gd name="connsiteX140" fmla="*/ 1656346 w 2509369"/>
                <a:gd name="connsiteY140" fmla="*/ 615591 h 1655665"/>
                <a:gd name="connsiteX141" fmla="*/ 1656346 w 2509369"/>
                <a:gd name="connsiteY141" fmla="*/ 385350 h 1655665"/>
                <a:gd name="connsiteX142" fmla="*/ 1682216 w 2509369"/>
                <a:gd name="connsiteY142" fmla="*/ 359481 h 1655665"/>
                <a:gd name="connsiteX143" fmla="*/ 1799492 w 2509369"/>
                <a:gd name="connsiteY143" fmla="*/ 359481 h 1655665"/>
                <a:gd name="connsiteX144" fmla="*/ 1825362 w 2509369"/>
                <a:gd name="connsiteY144" fmla="*/ 385350 h 1655665"/>
                <a:gd name="connsiteX145" fmla="*/ 1825362 w 2509369"/>
                <a:gd name="connsiteY145" fmla="*/ 615591 h 1655665"/>
                <a:gd name="connsiteX146" fmla="*/ 2084060 w 2509369"/>
                <a:gd name="connsiteY146" fmla="*/ 1027783 h 1655665"/>
                <a:gd name="connsiteX147" fmla="*/ 2058190 w 2509369"/>
                <a:gd name="connsiteY147" fmla="*/ 1053653 h 1655665"/>
                <a:gd name="connsiteX148" fmla="*/ 1940914 w 2509369"/>
                <a:gd name="connsiteY148" fmla="*/ 1053653 h 1655665"/>
                <a:gd name="connsiteX149" fmla="*/ 1915044 w 2509369"/>
                <a:gd name="connsiteY149" fmla="*/ 1027783 h 1655665"/>
                <a:gd name="connsiteX150" fmla="*/ 1915044 w 2509369"/>
                <a:gd name="connsiteY150" fmla="*/ 797542 h 1655665"/>
                <a:gd name="connsiteX151" fmla="*/ 1940914 w 2509369"/>
                <a:gd name="connsiteY151" fmla="*/ 771672 h 1655665"/>
                <a:gd name="connsiteX152" fmla="*/ 2058190 w 2509369"/>
                <a:gd name="connsiteY152" fmla="*/ 771672 h 1655665"/>
                <a:gd name="connsiteX153" fmla="*/ 2084060 w 2509369"/>
                <a:gd name="connsiteY153" fmla="*/ 797542 h 1655665"/>
                <a:gd name="connsiteX154" fmla="*/ 2084060 w 2509369"/>
                <a:gd name="connsiteY154" fmla="*/ 1027783 h 1655665"/>
                <a:gd name="connsiteX155" fmla="*/ 2084060 w 2509369"/>
                <a:gd name="connsiteY155" fmla="*/ 615591 h 1655665"/>
                <a:gd name="connsiteX156" fmla="*/ 2058190 w 2509369"/>
                <a:gd name="connsiteY156" fmla="*/ 641461 h 1655665"/>
                <a:gd name="connsiteX157" fmla="*/ 1940914 w 2509369"/>
                <a:gd name="connsiteY157" fmla="*/ 641461 h 1655665"/>
                <a:gd name="connsiteX158" fmla="*/ 1915044 w 2509369"/>
                <a:gd name="connsiteY158" fmla="*/ 615591 h 1655665"/>
                <a:gd name="connsiteX159" fmla="*/ 1915044 w 2509369"/>
                <a:gd name="connsiteY159" fmla="*/ 385350 h 1655665"/>
                <a:gd name="connsiteX160" fmla="*/ 1940914 w 2509369"/>
                <a:gd name="connsiteY160" fmla="*/ 359481 h 1655665"/>
                <a:gd name="connsiteX161" fmla="*/ 2058190 w 2509369"/>
                <a:gd name="connsiteY161" fmla="*/ 359481 h 1655665"/>
                <a:gd name="connsiteX162" fmla="*/ 2084060 w 2509369"/>
                <a:gd name="connsiteY162" fmla="*/ 385350 h 1655665"/>
                <a:gd name="connsiteX163" fmla="*/ 2084060 w 2509369"/>
                <a:gd name="connsiteY163" fmla="*/ 615591 h 1655665"/>
                <a:gd name="connsiteX164" fmla="*/ 2342758 w 2509369"/>
                <a:gd name="connsiteY164" fmla="*/ 1027783 h 1655665"/>
                <a:gd name="connsiteX165" fmla="*/ 2316888 w 2509369"/>
                <a:gd name="connsiteY165" fmla="*/ 1053653 h 1655665"/>
                <a:gd name="connsiteX166" fmla="*/ 2199612 w 2509369"/>
                <a:gd name="connsiteY166" fmla="*/ 1053653 h 1655665"/>
                <a:gd name="connsiteX167" fmla="*/ 2173742 w 2509369"/>
                <a:gd name="connsiteY167" fmla="*/ 1027783 h 1655665"/>
                <a:gd name="connsiteX168" fmla="*/ 2173742 w 2509369"/>
                <a:gd name="connsiteY168" fmla="*/ 797542 h 1655665"/>
                <a:gd name="connsiteX169" fmla="*/ 2199612 w 2509369"/>
                <a:gd name="connsiteY169" fmla="*/ 771672 h 1655665"/>
                <a:gd name="connsiteX170" fmla="*/ 2316888 w 2509369"/>
                <a:gd name="connsiteY170" fmla="*/ 771672 h 1655665"/>
                <a:gd name="connsiteX171" fmla="*/ 2342758 w 2509369"/>
                <a:gd name="connsiteY171" fmla="*/ 797542 h 1655665"/>
                <a:gd name="connsiteX172" fmla="*/ 2342758 w 2509369"/>
                <a:gd name="connsiteY172" fmla="*/ 1027783 h 1655665"/>
                <a:gd name="connsiteX173" fmla="*/ 2342758 w 2509369"/>
                <a:gd name="connsiteY173" fmla="*/ 615591 h 1655665"/>
                <a:gd name="connsiteX174" fmla="*/ 2316888 w 2509369"/>
                <a:gd name="connsiteY174" fmla="*/ 641461 h 1655665"/>
                <a:gd name="connsiteX175" fmla="*/ 2199612 w 2509369"/>
                <a:gd name="connsiteY175" fmla="*/ 641461 h 1655665"/>
                <a:gd name="connsiteX176" fmla="*/ 2173742 w 2509369"/>
                <a:gd name="connsiteY176" fmla="*/ 615591 h 1655665"/>
                <a:gd name="connsiteX177" fmla="*/ 2173742 w 2509369"/>
                <a:gd name="connsiteY177" fmla="*/ 385350 h 1655665"/>
                <a:gd name="connsiteX178" fmla="*/ 2199612 w 2509369"/>
                <a:gd name="connsiteY178" fmla="*/ 359481 h 1655665"/>
                <a:gd name="connsiteX179" fmla="*/ 2316888 w 2509369"/>
                <a:gd name="connsiteY179" fmla="*/ 359481 h 1655665"/>
                <a:gd name="connsiteX180" fmla="*/ 2342758 w 2509369"/>
                <a:gd name="connsiteY180" fmla="*/ 385350 h 1655665"/>
                <a:gd name="connsiteX181" fmla="*/ 2342758 w 2509369"/>
                <a:gd name="connsiteY181" fmla="*/ 615591 h 16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509369" h="1655665">
                  <a:moveTo>
                    <a:pt x="2383287" y="152523"/>
                  </a:moveTo>
                  <a:lnTo>
                    <a:pt x="1129465" y="6790"/>
                  </a:lnTo>
                  <a:cubicBezTo>
                    <a:pt x="1047544" y="-2696"/>
                    <a:pt x="975971" y="61116"/>
                    <a:pt x="975971" y="143037"/>
                  </a:cubicBezTo>
                  <a:lnTo>
                    <a:pt x="975971" y="554366"/>
                  </a:lnTo>
                  <a:lnTo>
                    <a:pt x="77426" y="554366"/>
                  </a:lnTo>
                  <a:cubicBezTo>
                    <a:pt x="37759" y="554366"/>
                    <a:pt x="5853" y="586272"/>
                    <a:pt x="5853" y="625939"/>
                  </a:cubicBezTo>
                  <a:lnTo>
                    <a:pt x="5853" y="1651245"/>
                  </a:lnTo>
                  <a:lnTo>
                    <a:pt x="367168" y="1651245"/>
                  </a:lnTo>
                  <a:lnTo>
                    <a:pt x="367168" y="1336496"/>
                  </a:lnTo>
                  <a:lnTo>
                    <a:pt x="639663" y="1336496"/>
                  </a:lnTo>
                  <a:lnTo>
                    <a:pt x="639663" y="1651245"/>
                  </a:lnTo>
                  <a:lnTo>
                    <a:pt x="975108" y="1651245"/>
                  </a:lnTo>
                  <a:lnTo>
                    <a:pt x="975108" y="1651245"/>
                  </a:lnTo>
                  <a:lnTo>
                    <a:pt x="1352807" y="1651245"/>
                  </a:lnTo>
                  <a:lnTo>
                    <a:pt x="1352807" y="1270097"/>
                  </a:lnTo>
                  <a:lnTo>
                    <a:pt x="2128039" y="1270097"/>
                  </a:lnTo>
                  <a:lnTo>
                    <a:pt x="2128039" y="1651245"/>
                  </a:lnTo>
                  <a:lnTo>
                    <a:pt x="2505738" y="1651245"/>
                  </a:lnTo>
                  <a:lnTo>
                    <a:pt x="2505738" y="288770"/>
                  </a:lnTo>
                  <a:cubicBezTo>
                    <a:pt x="2504875" y="219784"/>
                    <a:pt x="2453136" y="160283"/>
                    <a:pt x="2383287" y="152523"/>
                  </a:cubicBezTo>
                  <a:close/>
                  <a:moveTo>
                    <a:pt x="253341" y="1151958"/>
                  </a:moveTo>
                  <a:cubicBezTo>
                    <a:pt x="253341" y="1164031"/>
                    <a:pt x="243855" y="1173516"/>
                    <a:pt x="231783" y="1173516"/>
                  </a:cubicBezTo>
                  <a:lnTo>
                    <a:pt x="135202" y="1173516"/>
                  </a:lnTo>
                  <a:cubicBezTo>
                    <a:pt x="123130" y="1173516"/>
                    <a:pt x="113644" y="1164031"/>
                    <a:pt x="113644" y="1151958"/>
                  </a:cubicBezTo>
                  <a:lnTo>
                    <a:pt x="113644" y="1019160"/>
                  </a:lnTo>
                  <a:cubicBezTo>
                    <a:pt x="113644" y="1007087"/>
                    <a:pt x="123130" y="997602"/>
                    <a:pt x="135202" y="997602"/>
                  </a:cubicBezTo>
                  <a:lnTo>
                    <a:pt x="231783" y="997602"/>
                  </a:lnTo>
                  <a:cubicBezTo>
                    <a:pt x="243855" y="997602"/>
                    <a:pt x="253341" y="1007087"/>
                    <a:pt x="253341" y="1019160"/>
                  </a:cubicBezTo>
                  <a:lnTo>
                    <a:pt x="253341" y="1151958"/>
                  </a:lnTo>
                  <a:close/>
                  <a:moveTo>
                    <a:pt x="253341" y="877738"/>
                  </a:moveTo>
                  <a:cubicBezTo>
                    <a:pt x="253341" y="889811"/>
                    <a:pt x="243855" y="899297"/>
                    <a:pt x="231783" y="899297"/>
                  </a:cubicBezTo>
                  <a:lnTo>
                    <a:pt x="135202" y="899297"/>
                  </a:lnTo>
                  <a:cubicBezTo>
                    <a:pt x="123130" y="899297"/>
                    <a:pt x="113644" y="889811"/>
                    <a:pt x="113644" y="877738"/>
                  </a:cubicBezTo>
                  <a:lnTo>
                    <a:pt x="113644" y="744940"/>
                  </a:lnTo>
                  <a:cubicBezTo>
                    <a:pt x="113644" y="732868"/>
                    <a:pt x="123130" y="723382"/>
                    <a:pt x="135202" y="723382"/>
                  </a:cubicBezTo>
                  <a:lnTo>
                    <a:pt x="231783" y="723382"/>
                  </a:lnTo>
                  <a:cubicBezTo>
                    <a:pt x="243855" y="723382"/>
                    <a:pt x="253341" y="732868"/>
                    <a:pt x="253341" y="744940"/>
                  </a:cubicBezTo>
                  <a:lnTo>
                    <a:pt x="253341" y="877738"/>
                  </a:lnTo>
                  <a:close/>
                  <a:moveTo>
                    <a:pt x="467198" y="1151958"/>
                  </a:moveTo>
                  <a:cubicBezTo>
                    <a:pt x="467198" y="1164031"/>
                    <a:pt x="457712" y="1173516"/>
                    <a:pt x="445640" y="1173516"/>
                  </a:cubicBezTo>
                  <a:lnTo>
                    <a:pt x="349059" y="1173516"/>
                  </a:lnTo>
                  <a:cubicBezTo>
                    <a:pt x="336987" y="1173516"/>
                    <a:pt x="327501" y="1164031"/>
                    <a:pt x="327501" y="1151958"/>
                  </a:cubicBezTo>
                  <a:lnTo>
                    <a:pt x="327501" y="1019160"/>
                  </a:lnTo>
                  <a:cubicBezTo>
                    <a:pt x="327501" y="1007087"/>
                    <a:pt x="336987" y="997602"/>
                    <a:pt x="349059" y="997602"/>
                  </a:cubicBezTo>
                  <a:lnTo>
                    <a:pt x="445640" y="997602"/>
                  </a:lnTo>
                  <a:cubicBezTo>
                    <a:pt x="457712" y="997602"/>
                    <a:pt x="467198" y="1007087"/>
                    <a:pt x="467198" y="1019160"/>
                  </a:cubicBezTo>
                  <a:lnTo>
                    <a:pt x="467198" y="1151958"/>
                  </a:lnTo>
                  <a:close/>
                  <a:moveTo>
                    <a:pt x="467198" y="877738"/>
                  </a:moveTo>
                  <a:cubicBezTo>
                    <a:pt x="467198" y="889811"/>
                    <a:pt x="457712" y="899297"/>
                    <a:pt x="445640" y="899297"/>
                  </a:cubicBezTo>
                  <a:lnTo>
                    <a:pt x="349059" y="899297"/>
                  </a:lnTo>
                  <a:cubicBezTo>
                    <a:pt x="336987" y="899297"/>
                    <a:pt x="327501" y="889811"/>
                    <a:pt x="327501" y="877738"/>
                  </a:cubicBezTo>
                  <a:lnTo>
                    <a:pt x="327501" y="744940"/>
                  </a:lnTo>
                  <a:cubicBezTo>
                    <a:pt x="327501" y="732868"/>
                    <a:pt x="336987" y="723382"/>
                    <a:pt x="349059" y="723382"/>
                  </a:cubicBezTo>
                  <a:lnTo>
                    <a:pt x="445640" y="723382"/>
                  </a:lnTo>
                  <a:cubicBezTo>
                    <a:pt x="457712" y="723382"/>
                    <a:pt x="467198" y="732868"/>
                    <a:pt x="467198" y="744940"/>
                  </a:cubicBezTo>
                  <a:lnTo>
                    <a:pt x="467198" y="877738"/>
                  </a:lnTo>
                  <a:close/>
                  <a:moveTo>
                    <a:pt x="681055" y="1151958"/>
                  </a:moveTo>
                  <a:cubicBezTo>
                    <a:pt x="681055" y="1164031"/>
                    <a:pt x="671569" y="1173516"/>
                    <a:pt x="659497" y="1173516"/>
                  </a:cubicBezTo>
                  <a:lnTo>
                    <a:pt x="562916" y="1173516"/>
                  </a:lnTo>
                  <a:cubicBezTo>
                    <a:pt x="550844" y="1173516"/>
                    <a:pt x="541358" y="1164031"/>
                    <a:pt x="541358" y="1151958"/>
                  </a:cubicBezTo>
                  <a:lnTo>
                    <a:pt x="541358" y="1019160"/>
                  </a:lnTo>
                  <a:cubicBezTo>
                    <a:pt x="541358" y="1007087"/>
                    <a:pt x="550844" y="997602"/>
                    <a:pt x="562916" y="997602"/>
                  </a:cubicBezTo>
                  <a:lnTo>
                    <a:pt x="659497" y="997602"/>
                  </a:lnTo>
                  <a:cubicBezTo>
                    <a:pt x="671569" y="997602"/>
                    <a:pt x="681055" y="1007087"/>
                    <a:pt x="681055" y="1019160"/>
                  </a:cubicBezTo>
                  <a:lnTo>
                    <a:pt x="681055" y="1151958"/>
                  </a:lnTo>
                  <a:close/>
                  <a:moveTo>
                    <a:pt x="681055" y="877738"/>
                  </a:moveTo>
                  <a:cubicBezTo>
                    <a:pt x="681055" y="889811"/>
                    <a:pt x="671569" y="899297"/>
                    <a:pt x="659497" y="899297"/>
                  </a:cubicBezTo>
                  <a:lnTo>
                    <a:pt x="562916" y="899297"/>
                  </a:lnTo>
                  <a:cubicBezTo>
                    <a:pt x="550844" y="899297"/>
                    <a:pt x="541358" y="889811"/>
                    <a:pt x="541358" y="877738"/>
                  </a:cubicBezTo>
                  <a:lnTo>
                    <a:pt x="541358" y="744940"/>
                  </a:lnTo>
                  <a:cubicBezTo>
                    <a:pt x="541358" y="732868"/>
                    <a:pt x="550844" y="723382"/>
                    <a:pt x="562916" y="723382"/>
                  </a:cubicBezTo>
                  <a:lnTo>
                    <a:pt x="659497" y="723382"/>
                  </a:lnTo>
                  <a:cubicBezTo>
                    <a:pt x="671569" y="723382"/>
                    <a:pt x="681055" y="732868"/>
                    <a:pt x="681055" y="744940"/>
                  </a:cubicBezTo>
                  <a:lnTo>
                    <a:pt x="681055" y="877738"/>
                  </a:lnTo>
                  <a:close/>
                  <a:moveTo>
                    <a:pt x="894050" y="1151958"/>
                  </a:moveTo>
                  <a:cubicBezTo>
                    <a:pt x="894050" y="1164031"/>
                    <a:pt x="884564" y="1173516"/>
                    <a:pt x="872491" y="1173516"/>
                  </a:cubicBezTo>
                  <a:lnTo>
                    <a:pt x="775911" y="1173516"/>
                  </a:lnTo>
                  <a:cubicBezTo>
                    <a:pt x="763838" y="1173516"/>
                    <a:pt x="754353" y="1164031"/>
                    <a:pt x="754353" y="1151958"/>
                  </a:cubicBezTo>
                  <a:lnTo>
                    <a:pt x="754353" y="1019160"/>
                  </a:lnTo>
                  <a:cubicBezTo>
                    <a:pt x="754353" y="1007087"/>
                    <a:pt x="763838" y="997602"/>
                    <a:pt x="775911" y="997602"/>
                  </a:cubicBezTo>
                  <a:lnTo>
                    <a:pt x="872491" y="997602"/>
                  </a:lnTo>
                  <a:cubicBezTo>
                    <a:pt x="884564" y="997602"/>
                    <a:pt x="894050" y="1007087"/>
                    <a:pt x="894050" y="1019160"/>
                  </a:cubicBezTo>
                  <a:lnTo>
                    <a:pt x="894050" y="1151958"/>
                  </a:lnTo>
                  <a:close/>
                  <a:moveTo>
                    <a:pt x="894050" y="877738"/>
                  </a:moveTo>
                  <a:cubicBezTo>
                    <a:pt x="894050" y="889811"/>
                    <a:pt x="884564" y="899297"/>
                    <a:pt x="872491" y="899297"/>
                  </a:cubicBezTo>
                  <a:lnTo>
                    <a:pt x="775911" y="899297"/>
                  </a:lnTo>
                  <a:cubicBezTo>
                    <a:pt x="763838" y="899297"/>
                    <a:pt x="754353" y="889811"/>
                    <a:pt x="754353" y="877738"/>
                  </a:cubicBezTo>
                  <a:lnTo>
                    <a:pt x="754353" y="744940"/>
                  </a:lnTo>
                  <a:cubicBezTo>
                    <a:pt x="754353" y="732868"/>
                    <a:pt x="763838" y="723382"/>
                    <a:pt x="775911" y="723382"/>
                  </a:cubicBezTo>
                  <a:lnTo>
                    <a:pt x="872491" y="723382"/>
                  </a:lnTo>
                  <a:cubicBezTo>
                    <a:pt x="884564" y="723382"/>
                    <a:pt x="894050" y="732868"/>
                    <a:pt x="894050" y="744940"/>
                  </a:cubicBezTo>
                  <a:lnTo>
                    <a:pt x="894050" y="877738"/>
                  </a:lnTo>
                  <a:close/>
                  <a:moveTo>
                    <a:pt x="1307104" y="1027783"/>
                  </a:moveTo>
                  <a:cubicBezTo>
                    <a:pt x="1307104" y="1042443"/>
                    <a:pt x="1295894" y="1053653"/>
                    <a:pt x="1281234" y="1053653"/>
                  </a:cubicBezTo>
                  <a:lnTo>
                    <a:pt x="1163958" y="1053653"/>
                  </a:lnTo>
                  <a:cubicBezTo>
                    <a:pt x="1149298" y="1053653"/>
                    <a:pt x="1138088" y="1042443"/>
                    <a:pt x="1138088" y="1027783"/>
                  </a:cubicBezTo>
                  <a:lnTo>
                    <a:pt x="1138088" y="797542"/>
                  </a:lnTo>
                  <a:cubicBezTo>
                    <a:pt x="1138088" y="782883"/>
                    <a:pt x="1149298" y="771672"/>
                    <a:pt x="1163958" y="771672"/>
                  </a:cubicBezTo>
                  <a:lnTo>
                    <a:pt x="1281234" y="771672"/>
                  </a:lnTo>
                  <a:cubicBezTo>
                    <a:pt x="1295894" y="771672"/>
                    <a:pt x="1307104" y="782883"/>
                    <a:pt x="1307104" y="797542"/>
                  </a:cubicBezTo>
                  <a:lnTo>
                    <a:pt x="1307104" y="1027783"/>
                  </a:lnTo>
                  <a:close/>
                  <a:moveTo>
                    <a:pt x="1307104" y="615591"/>
                  </a:moveTo>
                  <a:cubicBezTo>
                    <a:pt x="1307104" y="630251"/>
                    <a:pt x="1295894" y="641461"/>
                    <a:pt x="1281234" y="641461"/>
                  </a:cubicBezTo>
                  <a:lnTo>
                    <a:pt x="1163958" y="641461"/>
                  </a:lnTo>
                  <a:cubicBezTo>
                    <a:pt x="1149298" y="641461"/>
                    <a:pt x="1138088" y="630251"/>
                    <a:pt x="1138088" y="615591"/>
                  </a:cubicBezTo>
                  <a:lnTo>
                    <a:pt x="1138088" y="385350"/>
                  </a:lnTo>
                  <a:cubicBezTo>
                    <a:pt x="1138088" y="370691"/>
                    <a:pt x="1149298" y="359481"/>
                    <a:pt x="1163958" y="359481"/>
                  </a:cubicBezTo>
                  <a:lnTo>
                    <a:pt x="1281234" y="359481"/>
                  </a:lnTo>
                  <a:cubicBezTo>
                    <a:pt x="1295894" y="359481"/>
                    <a:pt x="1307104" y="370691"/>
                    <a:pt x="1307104" y="385350"/>
                  </a:cubicBezTo>
                  <a:lnTo>
                    <a:pt x="1307104" y="615591"/>
                  </a:lnTo>
                  <a:close/>
                  <a:moveTo>
                    <a:pt x="1565802" y="1027783"/>
                  </a:moveTo>
                  <a:cubicBezTo>
                    <a:pt x="1565802" y="1042443"/>
                    <a:pt x="1554592" y="1053653"/>
                    <a:pt x="1539932" y="1053653"/>
                  </a:cubicBezTo>
                  <a:lnTo>
                    <a:pt x="1422656" y="1053653"/>
                  </a:lnTo>
                  <a:cubicBezTo>
                    <a:pt x="1407996" y="1053653"/>
                    <a:pt x="1396786" y="1042443"/>
                    <a:pt x="1396786" y="1027783"/>
                  </a:cubicBezTo>
                  <a:lnTo>
                    <a:pt x="1396786" y="797542"/>
                  </a:lnTo>
                  <a:cubicBezTo>
                    <a:pt x="1396786" y="782883"/>
                    <a:pt x="1407996" y="771672"/>
                    <a:pt x="1422656" y="771672"/>
                  </a:cubicBezTo>
                  <a:lnTo>
                    <a:pt x="1539932" y="771672"/>
                  </a:lnTo>
                  <a:cubicBezTo>
                    <a:pt x="1554592" y="771672"/>
                    <a:pt x="1565802" y="782883"/>
                    <a:pt x="1565802" y="797542"/>
                  </a:cubicBezTo>
                  <a:lnTo>
                    <a:pt x="1565802" y="1027783"/>
                  </a:lnTo>
                  <a:close/>
                  <a:moveTo>
                    <a:pt x="1565802" y="615591"/>
                  </a:moveTo>
                  <a:cubicBezTo>
                    <a:pt x="1565802" y="630251"/>
                    <a:pt x="1554592" y="641461"/>
                    <a:pt x="1539932" y="641461"/>
                  </a:cubicBezTo>
                  <a:lnTo>
                    <a:pt x="1422656" y="641461"/>
                  </a:lnTo>
                  <a:cubicBezTo>
                    <a:pt x="1407996" y="641461"/>
                    <a:pt x="1396786" y="630251"/>
                    <a:pt x="1396786" y="615591"/>
                  </a:cubicBezTo>
                  <a:lnTo>
                    <a:pt x="1396786" y="385350"/>
                  </a:lnTo>
                  <a:cubicBezTo>
                    <a:pt x="1396786" y="370691"/>
                    <a:pt x="1407996" y="359481"/>
                    <a:pt x="1422656" y="359481"/>
                  </a:cubicBezTo>
                  <a:lnTo>
                    <a:pt x="1539932" y="359481"/>
                  </a:lnTo>
                  <a:cubicBezTo>
                    <a:pt x="1554592" y="359481"/>
                    <a:pt x="1565802" y="370691"/>
                    <a:pt x="1565802" y="385350"/>
                  </a:cubicBezTo>
                  <a:lnTo>
                    <a:pt x="1565802" y="615591"/>
                  </a:lnTo>
                  <a:close/>
                  <a:moveTo>
                    <a:pt x="1825362" y="1027783"/>
                  </a:moveTo>
                  <a:cubicBezTo>
                    <a:pt x="1825362" y="1042443"/>
                    <a:pt x="1814152" y="1053653"/>
                    <a:pt x="1799492" y="1053653"/>
                  </a:cubicBezTo>
                  <a:lnTo>
                    <a:pt x="1682216" y="1053653"/>
                  </a:lnTo>
                  <a:cubicBezTo>
                    <a:pt x="1667556" y="1053653"/>
                    <a:pt x="1656346" y="1042443"/>
                    <a:pt x="1656346" y="1027783"/>
                  </a:cubicBezTo>
                  <a:lnTo>
                    <a:pt x="1656346" y="797542"/>
                  </a:lnTo>
                  <a:cubicBezTo>
                    <a:pt x="1656346" y="782883"/>
                    <a:pt x="1667556" y="771672"/>
                    <a:pt x="1682216" y="771672"/>
                  </a:cubicBezTo>
                  <a:lnTo>
                    <a:pt x="1799492" y="771672"/>
                  </a:lnTo>
                  <a:cubicBezTo>
                    <a:pt x="1814152" y="771672"/>
                    <a:pt x="1825362" y="782883"/>
                    <a:pt x="1825362" y="797542"/>
                  </a:cubicBezTo>
                  <a:lnTo>
                    <a:pt x="1825362" y="1027783"/>
                  </a:lnTo>
                  <a:close/>
                  <a:moveTo>
                    <a:pt x="1825362" y="615591"/>
                  </a:moveTo>
                  <a:cubicBezTo>
                    <a:pt x="1825362" y="630251"/>
                    <a:pt x="1814152" y="641461"/>
                    <a:pt x="1799492" y="641461"/>
                  </a:cubicBezTo>
                  <a:lnTo>
                    <a:pt x="1682216" y="641461"/>
                  </a:lnTo>
                  <a:cubicBezTo>
                    <a:pt x="1667556" y="641461"/>
                    <a:pt x="1656346" y="630251"/>
                    <a:pt x="1656346" y="615591"/>
                  </a:cubicBezTo>
                  <a:lnTo>
                    <a:pt x="1656346" y="385350"/>
                  </a:lnTo>
                  <a:cubicBezTo>
                    <a:pt x="1656346" y="370691"/>
                    <a:pt x="1667556" y="359481"/>
                    <a:pt x="1682216" y="359481"/>
                  </a:cubicBezTo>
                  <a:lnTo>
                    <a:pt x="1799492" y="359481"/>
                  </a:lnTo>
                  <a:cubicBezTo>
                    <a:pt x="1814152" y="359481"/>
                    <a:pt x="1825362" y="370691"/>
                    <a:pt x="1825362" y="385350"/>
                  </a:cubicBezTo>
                  <a:lnTo>
                    <a:pt x="1825362" y="615591"/>
                  </a:lnTo>
                  <a:close/>
                  <a:moveTo>
                    <a:pt x="2084060" y="1027783"/>
                  </a:moveTo>
                  <a:cubicBezTo>
                    <a:pt x="2084060" y="1042443"/>
                    <a:pt x="2072850" y="1053653"/>
                    <a:pt x="2058190" y="1053653"/>
                  </a:cubicBezTo>
                  <a:lnTo>
                    <a:pt x="1940914" y="1053653"/>
                  </a:lnTo>
                  <a:cubicBezTo>
                    <a:pt x="1926254" y="1053653"/>
                    <a:pt x="1915044" y="1042443"/>
                    <a:pt x="1915044" y="1027783"/>
                  </a:cubicBezTo>
                  <a:lnTo>
                    <a:pt x="1915044" y="797542"/>
                  </a:lnTo>
                  <a:cubicBezTo>
                    <a:pt x="1915044" y="782883"/>
                    <a:pt x="1926254" y="771672"/>
                    <a:pt x="1940914" y="771672"/>
                  </a:cubicBezTo>
                  <a:lnTo>
                    <a:pt x="2058190" y="771672"/>
                  </a:lnTo>
                  <a:cubicBezTo>
                    <a:pt x="2072850" y="771672"/>
                    <a:pt x="2084060" y="782883"/>
                    <a:pt x="2084060" y="797542"/>
                  </a:cubicBezTo>
                  <a:lnTo>
                    <a:pt x="2084060" y="1027783"/>
                  </a:lnTo>
                  <a:close/>
                  <a:moveTo>
                    <a:pt x="2084060" y="615591"/>
                  </a:moveTo>
                  <a:cubicBezTo>
                    <a:pt x="2084060" y="630251"/>
                    <a:pt x="2072850" y="641461"/>
                    <a:pt x="2058190" y="641461"/>
                  </a:cubicBezTo>
                  <a:lnTo>
                    <a:pt x="1940914" y="641461"/>
                  </a:lnTo>
                  <a:cubicBezTo>
                    <a:pt x="1926254" y="641461"/>
                    <a:pt x="1915044" y="630251"/>
                    <a:pt x="1915044" y="615591"/>
                  </a:cubicBezTo>
                  <a:lnTo>
                    <a:pt x="1915044" y="385350"/>
                  </a:lnTo>
                  <a:cubicBezTo>
                    <a:pt x="1915044" y="370691"/>
                    <a:pt x="1926254" y="359481"/>
                    <a:pt x="1940914" y="359481"/>
                  </a:cubicBezTo>
                  <a:lnTo>
                    <a:pt x="2058190" y="359481"/>
                  </a:lnTo>
                  <a:cubicBezTo>
                    <a:pt x="2072850" y="359481"/>
                    <a:pt x="2084060" y="370691"/>
                    <a:pt x="2084060" y="385350"/>
                  </a:cubicBezTo>
                  <a:lnTo>
                    <a:pt x="2084060" y="615591"/>
                  </a:lnTo>
                  <a:close/>
                  <a:moveTo>
                    <a:pt x="2342758" y="1027783"/>
                  </a:moveTo>
                  <a:cubicBezTo>
                    <a:pt x="2342758" y="1042443"/>
                    <a:pt x="2331548" y="1053653"/>
                    <a:pt x="2316888" y="1053653"/>
                  </a:cubicBezTo>
                  <a:lnTo>
                    <a:pt x="2199612" y="1053653"/>
                  </a:lnTo>
                  <a:cubicBezTo>
                    <a:pt x="2184952" y="1053653"/>
                    <a:pt x="2173742" y="1042443"/>
                    <a:pt x="2173742" y="1027783"/>
                  </a:cubicBezTo>
                  <a:lnTo>
                    <a:pt x="2173742" y="797542"/>
                  </a:lnTo>
                  <a:cubicBezTo>
                    <a:pt x="2173742" y="782883"/>
                    <a:pt x="2184952" y="771672"/>
                    <a:pt x="2199612" y="771672"/>
                  </a:cubicBezTo>
                  <a:lnTo>
                    <a:pt x="2316888" y="771672"/>
                  </a:lnTo>
                  <a:cubicBezTo>
                    <a:pt x="2331548" y="771672"/>
                    <a:pt x="2342758" y="782883"/>
                    <a:pt x="2342758" y="797542"/>
                  </a:cubicBezTo>
                  <a:lnTo>
                    <a:pt x="2342758" y="1027783"/>
                  </a:lnTo>
                  <a:close/>
                  <a:moveTo>
                    <a:pt x="2342758" y="615591"/>
                  </a:moveTo>
                  <a:cubicBezTo>
                    <a:pt x="2342758" y="630251"/>
                    <a:pt x="2331548" y="641461"/>
                    <a:pt x="2316888" y="641461"/>
                  </a:cubicBezTo>
                  <a:lnTo>
                    <a:pt x="2199612" y="641461"/>
                  </a:lnTo>
                  <a:cubicBezTo>
                    <a:pt x="2184952" y="641461"/>
                    <a:pt x="2173742" y="630251"/>
                    <a:pt x="2173742" y="615591"/>
                  </a:cubicBezTo>
                  <a:lnTo>
                    <a:pt x="2173742" y="385350"/>
                  </a:lnTo>
                  <a:cubicBezTo>
                    <a:pt x="2173742" y="370691"/>
                    <a:pt x="2184952" y="359481"/>
                    <a:pt x="2199612" y="359481"/>
                  </a:cubicBezTo>
                  <a:lnTo>
                    <a:pt x="2316888" y="359481"/>
                  </a:lnTo>
                  <a:cubicBezTo>
                    <a:pt x="2331548" y="359481"/>
                    <a:pt x="2342758" y="370691"/>
                    <a:pt x="2342758" y="385350"/>
                  </a:cubicBezTo>
                  <a:lnTo>
                    <a:pt x="2342758" y="615591"/>
                  </a:lnTo>
                  <a:close/>
                </a:path>
              </a:pathLst>
            </a:custGeom>
            <a:solidFill>
              <a:schemeClr val="accent2"/>
            </a:solidFill>
            <a:ln w="862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31">
                <a:defRPr/>
              </a:pPr>
              <a:endParaRPr lang="en-US" sz="2400">
                <a:solidFill>
                  <a:srgbClr val="005073"/>
                </a:solidFill>
                <a:latin typeface="CiscoSansTT ExtraLight"/>
                <a:ea typeface="ＭＳ Ｐゴシック" charset="0"/>
              </a:endParaRPr>
            </a:p>
          </p:txBody>
        </p:sp>
        <p:grpSp>
          <p:nvGrpSpPr>
            <p:cNvPr id="897" name="Group 221">
              <a:extLst>
                <a:ext uri="{FF2B5EF4-FFF2-40B4-BE49-F238E27FC236}">
                  <a16:creationId xmlns:a16="http://schemas.microsoft.com/office/drawing/2014/main" id="{3A132B41-FD88-EB47-B5D0-644D5160D2B2}"/>
                </a:ext>
              </a:extLst>
            </p:cNvPr>
            <p:cNvGrpSpPr>
              <a:grpSpLocks noChangeAspect="1"/>
            </p:cNvGrpSpPr>
            <p:nvPr/>
          </p:nvGrpSpPr>
          <p:grpSpPr bwMode="auto">
            <a:xfrm>
              <a:off x="6394883" y="3517626"/>
              <a:ext cx="967615" cy="554758"/>
              <a:chOff x="2049" y="1143"/>
              <a:chExt cx="1664" cy="954"/>
            </a:xfrm>
          </p:grpSpPr>
          <p:sp>
            <p:nvSpPr>
              <p:cNvPr id="910" name="Freeform 222">
                <a:extLst>
                  <a:ext uri="{FF2B5EF4-FFF2-40B4-BE49-F238E27FC236}">
                    <a16:creationId xmlns:a16="http://schemas.microsoft.com/office/drawing/2014/main" id="{F03A8666-2C88-4441-88C3-F5FA54174EF7}"/>
                  </a:ext>
                </a:extLst>
              </p:cNvPr>
              <p:cNvSpPr>
                <a:spLocks/>
              </p:cNvSpPr>
              <p:nvPr/>
            </p:nvSpPr>
            <p:spPr bwMode="auto">
              <a:xfrm>
                <a:off x="2049" y="2028"/>
                <a:ext cx="1664" cy="69"/>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11" name="Freeform 223">
                <a:extLst>
                  <a:ext uri="{FF2B5EF4-FFF2-40B4-BE49-F238E27FC236}">
                    <a16:creationId xmlns:a16="http://schemas.microsoft.com/office/drawing/2014/main" id="{E8FAD71C-96EC-F841-B9D7-D7FC0F47522F}"/>
                  </a:ext>
                </a:extLst>
              </p:cNvPr>
              <p:cNvSpPr>
                <a:spLocks/>
              </p:cNvSpPr>
              <p:nvPr/>
            </p:nvSpPr>
            <p:spPr bwMode="auto">
              <a:xfrm>
                <a:off x="2189" y="1143"/>
                <a:ext cx="1386" cy="835"/>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12" name="Freeform 224">
                <a:extLst>
                  <a:ext uri="{FF2B5EF4-FFF2-40B4-BE49-F238E27FC236}">
                    <a16:creationId xmlns:a16="http://schemas.microsoft.com/office/drawing/2014/main" id="{BCE60DA1-D06F-7B45-9D84-9204B470E77A}"/>
                  </a:ext>
                </a:extLst>
              </p:cNvPr>
              <p:cNvSpPr>
                <a:spLocks noEditPoints="1"/>
              </p:cNvSpPr>
              <p:nvPr/>
            </p:nvSpPr>
            <p:spPr bwMode="auto">
              <a:xfrm>
                <a:off x="2189" y="1143"/>
                <a:ext cx="1386" cy="835"/>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chemeClr val="accent1"/>
              </a:solidFill>
              <a:ln w="9525">
                <a:solidFill>
                  <a:schemeClr val="accent1"/>
                </a:solidFill>
                <a:round/>
                <a:headEnd/>
                <a:tailEnd/>
              </a:ln>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nvGrpSpPr>
            <p:cNvPr id="898" name="Group 897">
              <a:extLst>
                <a:ext uri="{FF2B5EF4-FFF2-40B4-BE49-F238E27FC236}">
                  <a16:creationId xmlns:a16="http://schemas.microsoft.com/office/drawing/2014/main" id="{7DFAB429-63C9-5E4D-BCC2-CEE91403D82B}"/>
                </a:ext>
              </a:extLst>
            </p:cNvPr>
            <p:cNvGrpSpPr>
              <a:grpSpLocks noChangeAspect="1"/>
            </p:cNvGrpSpPr>
            <p:nvPr/>
          </p:nvGrpSpPr>
          <p:grpSpPr>
            <a:xfrm>
              <a:off x="6678011" y="3646107"/>
              <a:ext cx="234643" cy="235059"/>
              <a:chOff x="5790601" y="1358639"/>
              <a:chExt cx="566984" cy="567982"/>
            </a:xfrm>
            <a:solidFill>
              <a:schemeClr val="accent1"/>
            </a:solidFill>
          </p:grpSpPr>
          <p:sp>
            <p:nvSpPr>
              <p:cNvPr id="905" name="Freeform 272">
                <a:extLst>
                  <a:ext uri="{FF2B5EF4-FFF2-40B4-BE49-F238E27FC236}">
                    <a16:creationId xmlns:a16="http://schemas.microsoft.com/office/drawing/2014/main" id="{0F8CCE00-D805-6245-BFCA-F872B7A270D1}"/>
                  </a:ext>
                </a:extLst>
              </p:cNvPr>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6" name="Freeform 273">
                <a:extLst>
                  <a:ext uri="{FF2B5EF4-FFF2-40B4-BE49-F238E27FC236}">
                    <a16:creationId xmlns:a16="http://schemas.microsoft.com/office/drawing/2014/main" id="{8369706F-3470-D54D-86F1-35E521CABA8E}"/>
                  </a:ext>
                </a:extLst>
              </p:cNvPr>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7" name="Freeform 274">
                <a:extLst>
                  <a:ext uri="{FF2B5EF4-FFF2-40B4-BE49-F238E27FC236}">
                    <a16:creationId xmlns:a16="http://schemas.microsoft.com/office/drawing/2014/main" id="{0A92A243-F90B-ED43-AA43-B882FE28DB4E}"/>
                  </a:ext>
                </a:extLst>
              </p:cNvPr>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8" name="Freeform 275">
                <a:extLst>
                  <a:ext uri="{FF2B5EF4-FFF2-40B4-BE49-F238E27FC236}">
                    <a16:creationId xmlns:a16="http://schemas.microsoft.com/office/drawing/2014/main" id="{9466B36E-C5C0-D443-AB77-942E960D6B08}"/>
                  </a:ext>
                </a:extLst>
              </p:cNvPr>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9" name="Freeform 277">
                <a:extLst>
                  <a:ext uri="{FF2B5EF4-FFF2-40B4-BE49-F238E27FC236}">
                    <a16:creationId xmlns:a16="http://schemas.microsoft.com/office/drawing/2014/main" id="{54C540C0-FB12-3D4E-9EFD-5754204C661B}"/>
                  </a:ext>
                </a:extLst>
              </p:cNvPr>
              <p:cNvSpPr>
                <a:spLocks noEditPoints="1"/>
              </p:cNvSpPr>
              <p:nvPr/>
            </p:nvSpPr>
            <p:spPr bwMode="auto">
              <a:xfrm>
                <a:off x="5899593" y="1467638"/>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nvGrpSpPr>
            <p:cNvPr id="899" name="Group 898">
              <a:extLst>
                <a:ext uri="{FF2B5EF4-FFF2-40B4-BE49-F238E27FC236}">
                  <a16:creationId xmlns:a16="http://schemas.microsoft.com/office/drawing/2014/main" id="{B8616178-5C61-6B42-8FD6-1599CB2B7AFC}"/>
                </a:ext>
              </a:extLst>
            </p:cNvPr>
            <p:cNvGrpSpPr>
              <a:grpSpLocks noChangeAspect="1"/>
            </p:cNvGrpSpPr>
            <p:nvPr/>
          </p:nvGrpSpPr>
          <p:grpSpPr>
            <a:xfrm>
              <a:off x="6858970" y="3692092"/>
              <a:ext cx="234643" cy="235059"/>
              <a:chOff x="5790601" y="1358639"/>
              <a:chExt cx="566984" cy="567982"/>
            </a:xfrm>
            <a:solidFill>
              <a:schemeClr val="accent2"/>
            </a:solidFill>
          </p:grpSpPr>
          <p:sp>
            <p:nvSpPr>
              <p:cNvPr id="900" name="Freeform 272">
                <a:extLst>
                  <a:ext uri="{FF2B5EF4-FFF2-40B4-BE49-F238E27FC236}">
                    <a16:creationId xmlns:a16="http://schemas.microsoft.com/office/drawing/2014/main" id="{D07F67C4-7C61-4B4E-9F56-F83C7A1F6DF1}"/>
                  </a:ext>
                </a:extLst>
              </p:cNvPr>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1" name="Freeform 273">
                <a:extLst>
                  <a:ext uri="{FF2B5EF4-FFF2-40B4-BE49-F238E27FC236}">
                    <a16:creationId xmlns:a16="http://schemas.microsoft.com/office/drawing/2014/main" id="{7015E0D6-99AA-C94D-BDC8-D2129763A202}"/>
                  </a:ext>
                </a:extLst>
              </p:cNvPr>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2" name="Freeform 274">
                <a:extLst>
                  <a:ext uri="{FF2B5EF4-FFF2-40B4-BE49-F238E27FC236}">
                    <a16:creationId xmlns:a16="http://schemas.microsoft.com/office/drawing/2014/main" id="{7B8F76B8-2DA2-EC4E-8D03-5E6D52CCA6C6}"/>
                  </a:ext>
                </a:extLst>
              </p:cNvPr>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3" name="Freeform 275">
                <a:extLst>
                  <a:ext uri="{FF2B5EF4-FFF2-40B4-BE49-F238E27FC236}">
                    <a16:creationId xmlns:a16="http://schemas.microsoft.com/office/drawing/2014/main" id="{9004E3C6-7856-1445-9B6C-F5FFF0FC7B08}"/>
                  </a:ext>
                </a:extLst>
              </p:cNvPr>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sp>
            <p:nvSpPr>
              <p:cNvPr id="904" name="Freeform 277">
                <a:extLst>
                  <a:ext uri="{FF2B5EF4-FFF2-40B4-BE49-F238E27FC236}">
                    <a16:creationId xmlns:a16="http://schemas.microsoft.com/office/drawing/2014/main" id="{BD834D96-EF45-4641-AADC-FC91BC8F4A2B}"/>
                  </a:ext>
                </a:extLst>
              </p:cNvPr>
              <p:cNvSpPr>
                <a:spLocks noEditPoints="1"/>
              </p:cNvSpPr>
              <p:nvPr/>
            </p:nvSpPr>
            <p:spPr bwMode="auto">
              <a:xfrm>
                <a:off x="5899593" y="1467638"/>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1867">
                  <a:solidFill>
                    <a:srgbClr val="FFFFFF"/>
                  </a:solidFill>
                </a:endParaRPr>
              </a:p>
            </p:txBody>
          </p:sp>
        </p:grpSp>
      </p:grpSp>
      <p:sp>
        <p:nvSpPr>
          <p:cNvPr id="895" name="Google Shape;809;p126">
            <a:extLst>
              <a:ext uri="{FF2B5EF4-FFF2-40B4-BE49-F238E27FC236}">
                <a16:creationId xmlns:a16="http://schemas.microsoft.com/office/drawing/2014/main" id="{3010DA62-FC6C-DC43-BA44-583041BAB9E5}"/>
              </a:ext>
            </a:extLst>
          </p:cNvPr>
          <p:cNvSpPr txBox="1"/>
          <p:nvPr/>
        </p:nvSpPr>
        <p:spPr>
          <a:xfrm>
            <a:off x="10619879" y="5852426"/>
            <a:ext cx="1086397" cy="266796"/>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Messaging</a:t>
            </a:r>
          </a:p>
        </p:txBody>
      </p:sp>
      <p:sp>
        <p:nvSpPr>
          <p:cNvPr id="428" name="Gradient02">
            <a:extLst>
              <a:ext uri="{FF2B5EF4-FFF2-40B4-BE49-F238E27FC236}">
                <a16:creationId xmlns:a16="http://schemas.microsoft.com/office/drawing/2014/main" id="{EBB66056-35F3-804F-82F1-5B3675901A85}"/>
              </a:ext>
            </a:extLst>
          </p:cNvPr>
          <p:cNvSpPr/>
          <p:nvPr/>
        </p:nvSpPr>
        <p:spPr>
          <a:xfrm rot="16200000" flipV="1">
            <a:off x="-1850412" y="1850409"/>
            <a:ext cx="6858003" cy="3157179"/>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96">
              <a:lnSpc>
                <a:spcPct val="80000"/>
              </a:lnSpc>
            </a:pPr>
            <a:endParaRPr lang="en-AU" sz="2000" b="1">
              <a:solidFill>
                <a:schemeClr val="tx1"/>
              </a:solidFill>
              <a:latin typeface="CiscoSansTT" panose="020B0503020201020303" pitchFamily="34" charset="0"/>
              <a:cs typeface="CiscoSansTT" panose="020B0503020201020303" pitchFamily="34" charset="0"/>
            </a:endParaRPr>
          </a:p>
        </p:txBody>
      </p:sp>
      <p:sp>
        <p:nvSpPr>
          <p:cNvPr id="429" name="Title 5">
            <a:extLst>
              <a:ext uri="{FF2B5EF4-FFF2-40B4-BE49-F238E27FC236}">
                <a16:creationId xmlns:a16="http://schemas.microsoft.com/office/drawing/2014/main" id="{8BA2F559-E5DF-FC4C-A711-E247E4CB148D}"/>
              </a:ext>
            </a:extLst>
          </p:cNvPr>
          <p:cNvSpPr txBox="1">
            <a:spLocks/>
          </p:cNvSpPr>
          <p:nvPr/>
        </p:nvSpPr>
        <p:spPr bwMode="auto">
          <a:xfrm>
            <a:off x="171881" y="443370"/>
            <a:ext cx="2992943"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4000">
                <a:solidFill>
                  <a:schemeClr val="bg2"/>
                </a:solidFill>
              </a:rPr>
              <a:t>One </a:t>
            </a:r>
            <a:br>
              <a:rPr lang="en-US" sz="4000">
                <a:solidFill>
                  <a:schemeClr val="bg2"/>
                </a:solidFill>
              </a:rPr>
            </a:br>
            <a:r>
              <a:rPr lang="en-US" sz="4000">
                <a:solidFill>
                  <a:schemeClr val="bg2"/>
                </a:solidFill>
              </a:rPr>
              <a:t>unified </a:t>
            </a:r>
            <a:br>
              <a:rPr lang="en-US" sz="4000">
                <a:solidFill>
                  <a:schemeClr val="bg2"/>
                </a:solidFill>
              </a:rPr>
            </a:br>
            <a:r>
              <a:rPr lang="en-US" sz="4000">
                <a:solidFill>
                  <a:schemeClr val="bg2"/>
                </a:solidFill>
              </a:rPr>
              <a:t>modern experience</a:t>
            </a:r>
          </a:p>
        </p:txBody>
      </p:sp>
      <p:sp>
        <p:nvSpPr>
          <p:cNvPr id="430" name="Title 5">
            <a:extLst>
              <a:ext uri="{FF2B5EF4-FFF2-40B4-BE49-F238E27FC236}">
                <a16:creationId xmlns:a16="http://schemas.microsoft.com/office/drawing/2014/main" id="{B49B1100-9AE8-A14F-837E-A094D8156421}"/>
              </a:ext>
            </a:extLst>
          </p:cNvPr>
          <p:cNvSpPr txBox="1">
            <a:spLocks/>
          </p:cNvSpPr>
          <p:nvPr/>
        </p:nvSpPr>
        <p:spPr bwMode="auto">
          <a:xfrm>
            <a:off x="-162119" y="2660370"/>
            <a:ext cx="228203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39"/>
            <a:endParaRPr lang="en-US">
              <a:solidFill>
                <a:srgbClr val="FFFFFF"/>
              </a:solidFill>
              <a:latin typeface="CiscoSansTT ExtraLight"/>
            </a:endParaRPr>
          </a:p>
        </p:txBody>
      </p:sp>
      <p:sp>
        <p:nvSpPr>
          <p:cNvPr id="557" name="Title 5">
            <a:extLst>
              <a:ext uri="{FF2B5EF4-FFF2-40B4-BE49-F238E27FC236}">
                <a16:creationId xmlns:a16="http://schemas.microsoft.com/office/drawing/2014/main" id="{55293A34-1824-CD49-9B59-E8D4D669056E}"/>
              </a:ext>
            </a:extLst>
          </p:cNvPr>
          <p:cNvSpPr txBox="1">
            <a:spLocks/>
          </p:cNvSpPr>
          <p:nvPr/>
        </p:nvSpPr>
        <p:spPr bwMode="auto">
          <a:xfrm>
            <a:off x="180409" y="2723050"/>
            <a:ext cx="2849727" cy="32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39">
              <a:spcAft>
                <a:spcPts val="1600"/>
              </a:spcAft>
            </a:pPr>
            <a:r>
              <a:rPr lang="en-US" sz="1867">
                <a:solidFill>
                  <a:schemeClr val="bg2"/>
                </a:solidFill>
              </a:rPr>
              <a:t>Single, modern unified experience: call, message, meet</a:t>
            </a:r>
          </a:p>
          <a:p>
            <a:pPr defTabSz="912239">
              <a:spcAft>
                <a:spcPts val="1600"/>
              </a:spcAft>
            </a:pPr>
            <a:r>
              <a:rPr lang="en-US" sz="1867">
                <a:solidFill>
                  <a:schemeClr val="bg2"/>
                </a:solidFill>
              </a:rPr>
              <a:t>Modular and personalized</a:t>
            </a:r>
          </a:p>
          <a:p>
            <a:pPr defTabSz="912239">
              <a:spcAft>
                <a:spcPts val="1600"/>
              </a:spcAft>
            </a:pPr>
            <a:r>
              <a:rPr lang="en-US" sz="1867">
                <a:solidFill>
                  <a:schemeClr val="bg2"/>
                </a:solidFill>
              </a:rPr>
              <a:t>Adds value to current collaboration investment</a:t>
            </a:r>
          </a:p>
          <a:p>
            <a:pPr defTabSz="912239">
              <a:spcAft>
                <a:spcPts val="1600"/>
              </a:spcAft>
            </a:pPr>
            <a:r>
              <a:rPr lang="en-US" sz="1867">
                <a:solidFill>
                  <a:schemeClr val="bg2"/>
                </a:solidFill>
              </a:rPr>
              <a:t>Integrates apps with devices</a:t>
            </a:r>
          </a:p>
          <a:p>
            <a:pPr defTabSz="912239">
              <a:spcAft>
                <a:spcPts val="1600"/>
              </a:spcAft>
            </a:pPr>
            <a:endParaRPr lang="en-US" sz="400">
              <a:solidFill>
                <a:schemeClr val="bg2"/>
              </a:solidFill>
            </a:endParaRPr>
          </a:p>
        </p:txBody>
      </p:sp>
      <p:sp>
        <p:nvSpPr>
          <p:cNvPr id="162" name="Rectangle 161">
            <a:extLst>
              <a:ext uri="{FF2B5EF4-FFF2-40B4-BE49-F238E27FC236}">
                <a16:creationId xmlns:a16="http://schemas.microsoft.com/office/drawing/2014/main" id="{6C7DFF88-777D-7045-98BD-8287AED9D1C8}"/>
              </a:ext>
            </a:extLst>
          </p:cNvPr>
          <p:cNvSpPr/>
          <p:nvPr/>
        </p:nvSpPr>
        <p:spPr>
          <a:xfrm>
            <a:off x="5601248" y="2131514"/>
            <a:ext cx="4378691" cy="276999"/>
          </a:xfrm>
          <a:prstGeom prst="rect">
            <a:avLst/>
          </a:prstGeom>
        </p:spPr>
        <p:txBody>
          <a:bodyPr wrap="square">
            <a:spAutoFit/>
          </a:bodyPr>
          <a:lstStyle/>
          <a:p>
            <a:pPr algn="ctr"/>
            <a:r>
              <a:rPr lang="en-US" sz="1200">
                <a:solidFill>
                  <a:schemeClr val="bg1"/>
                </a:solidFill>
                <a:latin typeface="CiscoSansTT ExtraLight"/>
                <a:cs typeface="Arial" charset="0"/>
              </a:rPr>
              <a:t>Call   Meet   Message   Devices   Contact Center</a:t>
            </a:r>
          </a:p>
        </p:txBody>
      </p:sp>
      <p:grpSp>
        <p:nvGrpSpPr>
          <p:cNvPr id="164" name="Group 163">
            <a:extLst>
              <a:ext uri="{FF2B5EF4-FFF2-40B4-BE49-F238E27FC236}">
                <a16:creationId xmlns:a16="http://schemas.microsoft.com/office/drawing/2014/main" id="{C29607A0-6BB4-4B77-91D7-64D0A3B8B0A7}"/>
              </a:ext>
            </a:extLst>
          </p:cNvPr>
          <p:cNvGrpSpPr/>
          <p:nvPr/>
        </p:nvGrpSpPr>
        <p:grpSpPr>
          <a:xfrm>
            <a:off x="3542560" y="787080"/>
            <a:ext cx="2493284" cy="1317538"/>
            <a:chOff x="279478" y="464204"/>
            <a:chExt cx="2693143" cy="1486698"/>
          </a:xfrm>
        </p:grpSpPr>
        <p:grpSp>
          <p:nvGrpSpPr>
            <p:cNvPr id="174" name="Group 173">
              <a:extLst>
                <a:ext uri="{FF2B5EF4-FFF2-40B4-BE49-F238E27FC236}">
                  <a16:creationId xmlns:a16="http://schemas.microsoft.com/office/drawing/2014/main" id="{8D58CE39-0D57-4270-859E-23790966E6EC}"/>
                </a:ext>
              </a:extLst>
            </p:cNvPr>
            <p:cNvGrpSpPr/>
            <p:nvPr/>
          </p:nvGrpSpPr>
          <p:grpSpPr>
            <a:xfrm>
              <a:off x="279478" y="464204"/>
              <a:ext cx="2693143" cy="1235476"/>
              <a:chOff x="661531" y="280413"/>
              <a:chExt cx="2693143" cy="1235476"/>
            </a:xfrm>
          </p:grpSpPr>
          <p:pic>
            <p:nvPicPr>
              <p:cNvPr id="176" name="Picture 175">
                <a:extLst>
                  <a:ext uri="{FF2B5EF4-FFF2-40B4-BE49-F238E27FC236}">
                    <a16:creationId xmlns:a16="http://schemas.microsoft.com/office/drawing/2014/main" id="{52FE1AD4-E1C0-42A2-BDE4-AB1E6DBD4F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7975" y="350248"/>
                <a:ext cx="1934521" cy="1048342"/>
              </a:xfrm>
              <a:prstGeom prst="roundRect">
                <a:avLst>
                  <a:gd name="adj" fmla="val 0"/>
                </a:avLst>
              </a:prstGeom>
              <a:noFill/>
              <a:ln>
                <a:noFill/>
              </a:ln>
            </p:spPr>
          </p:pic>
          <p:pic>
            <p:nvPicPr>
              <p:cNvPr id="177" name="Picture 176">
                <a:extLst>
                  <a:ext uri="{FF2B5EF4-FFF2-40B4-BE49-F238E27FC236}">
                    <a16:creationId xmlns:a16="http://schemas.microsoft.com/office/drawing/2014/main" id="{AEF1493D-A2BC-4054-BA4F-6093E14C7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531" y="280413"/>
                <a:ext cx="2693143" cy="1235476"/>
              </a:xfrm>
              <a:prstGeom prst="rect">
                <a:avLst/>
              </a:prstGeom>
            </p:spPr>
          </p:pic>
        </p:grpSp>
        <p:sp>
          <p:nvSpPr>
            <p:cNvPr id="175" name="TextBox 174">
              <a:extLst>
                <a:ext uri="{FF2B5EF4-FFF2-40B4-BE49-F238E27FC236}">
                  <a16:creationId xmlns:a16="http://schemas.microsoft.com/office/drawing/2014/main" id="{D700905D-8B5D-4C27-9803-7100F157E01D}"/>
                </a:ext>
              </a:extLst>
            </p:cNvPr>
            <p:cNvSpPr txBox="1"/>
            <p:nvPr/>
          </p:nvSpPr>
          <p:spPr>
            <a:xfrm>
              <a:off x="1468164" y="1661419"/>
              <a:ext cx="1382374" cy="289483"/>
            </a:xfrm>
            <a:prstGeom prst="rect">
              <a:avLst/>
            </a:prstGeom>
            <a:noFill/>
          </p:spPr>
          <p:txBody>
            <a:bodyPr wrap="square" rtlCol="0">
              <a:spAutoFit/>
            </a:bodyPr>
            <a:lstStyle/>
            <a:p>
              <a:pPr algn="ctr"/>
              <a:r>
                <a:rPr lang="en-US" sz="1067" b="1">
                  <a:latin typeface="CiscoSansTT" panose="020B0503020201020303" pitchFamily="34" charset="-128"/>
                  <a:ea typeface="CiscoSansTT" panose="020B0503020201020303" pitchFamily="34" charset="-128"/>
                  <a:cs typeface="CiscoSansTT" panose="020B0503020201020303" pitchFamily="34" charset="-128"/>
                </a:rPr>
                <a:t>CONTROL HUB</a:t>
              </a:r>
            </a:p>
          </p:txBody>
        </p:sp>
      </p:grpSp>
      <p:grpSp>
        <p:nvGrpSpPr>
          <p:cNvPr id="178" name="Group 177">
            <a:extLst>
              <a:ext uri="{FF2B5EF4-FFF2-40B4-BE49-F238E27FC236}">
                <a16:creationId xmlns:a16="http://schemas.microsoft.com/office/drawing/2014/main" id="{3749B1CD-63B5-4437-BF96-542DEA7A790D}"/>
              </a:ext>
            </a:extLst>
          </p:cNvPr>
          <p:cNvGrpSpPr/>
          <p:nvPr/>
        </p:nvGrpSpPr>
        <p:grpSpPr>
          <a:xfrm>
            <a:off x="9435722" y="893419"/>
            <a:ext cx="2493284" cy="1094900"/>
            <a:chOff x="4411175" y="722818"/>
            <a:chExt cx="2106740" cy="966464"/>
          </a:xfrm>
        </p:grpSpPr>
        <p:pic>
          <p:nvPicPr>
            <p:cNvPr id="179" name="Picture 178">
              <a:extLst>
                <a:ext uri="{FF2B5EF4-FFF2-40B4-BE49-F238E27FC236}">
                  <a16:creationId xmlns:a16="http://schemas.microsoft.com/office/drawing/2014/main" id="{832EB535-78A6-4401-B466-7B7A799ADF4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77893" y="749912"/>
              <a:ext cx="1554480" cy="877249"/>
            </a:xfrm>
            <a:prstGeom prst="rect">
              <a:avLst/>
            </a:prstGeom>
          </p:spPr>
        </p:pic>
        <p:pic>
          <p:nvPicPr>
            <p:cNvPr id="180" name="Picture 179">
              <a:extLst>
                <a:ext uri="{FF2B5EF4-FFF2-40B4-BE49-F238E27FC236}">
                  <a16:creationId xmlns:a16="http://schemas.microsoft.com/office/drawing/2014/main" id="{663C305F-14B4-486F-A05B-0C292A7AAF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1175" y="722818"/>
              <a:ext cx="2106740" cy="966464"/>
            </a:xfrm>
            <a:prstGeom prst="rect">
              <a:avLst/>
            </a:prstGeom>
          </p:spPr>
        </p:pic>
      </p:grpSp>
      <p:sp>
        <p:nvSpPr>
          <p:cNvPr id="181" name="TextBox 180">
            <a:extLst>
              <a:ext uri="{FF2B5EF4-FFF2-40B4-BE49-F238E27FC236}">
                <a16:creationId xmlns:a16="http://schemas.microsoft.com/office/drawing/2014/main" id="{AD2D5E42-FD10-4E2D-9E6C-927DC81DFF17}"/>
              </a:ext>
            </a:extLst>
          </p:cNvPr>
          <p:cNvSpPr txBox="1"/>
          <p:nvPr/>
        </p:nvSpPr>
        <p:spPr>
          <a:xfrm>
            <a:off x="10349792" y="1906739"/>
            <a:ext cx="1279788" cy="256545"/>
          </a:xfrm>
          <a:prstGeom prst="rect">
            <a:avLst/>
          </a:prstGeom>
          <a:noFill/>
        </p:spPr>
        <p:txBody>
          <a:bodyPr wrap="square" rtlCol="0">
            <a:spAutoFit/>
          </a:bodyPr>
          <a:lstStyle/>
          <a:p>
            <a:pPr algn="ctr"/>
            <a:r>
              <a:rPr lang="en-US" sz="1067" b="1">
                <a:latin typeface="CiscoSansTT" panose="020B0503020201020303" pitchFamily="34" charset="-128"/>
                <a:ea typeface="CiscoSansTT" panose="020B0503020201020303" pitchFamily="34" charset="-128"/>
                <a:cs typeface="CiscoSansTT" panose="020B0503020201020303" pitchFamily="34" charset="-128"/>
              </a:rPr>
              <a:t>UNIFIED APP</a:t>
            </a:r>
          </a:p>
        </p:txBody>
      </p:sp>
      <p:grpSp>
        <p:nvGrpSpPr>
          <p:cNvPr id="149" name="Group 148">
            <a:extLst>
              <a:ext uri="{FF2B5EF4-FFF2-40B4-BE49-F238E27FC236}">
                <a16:creationId xmlns:a16="http://schemas.microsoft.com/office/drawing/2014/main" id="{5F642F51-FE32-4DB8-8095-38DB2F4180D7}"/>
              </a:ext>
            </a:extLst>
          </p:cNvPr>
          <p:cNvGrpSpPr/>
          <p:nvPr/>
        </p:nvGrpSpPr>
        <p:grpSpPr>
          <a:xfrm>
            <a:off x="8104566" y="5083546"/>
            <a:ext cx="823961" cy="660885"/>
            <a:chOff x="4471934" y="3112329"/>
            <a:chExt cx="610187" cy="489419"/>
          </a:xfrm>
        </p:grpSpPr>
        <p:pic>
          <p:nvPicPr>
            <p:cNvPr id="150" name="Picture 27" descr="IP Communicator_B">
              <a:extLst>
                <a:ext uri="{FF2B5EF4-FFF2-40B4-BE49-F238E27FC236}">
                  <a16:creationId xmlns:a16="http://schemas.microsoft.com/office/drawing/2014/main" id="{DFF52EC4-96AC-43F3-99AF-095FA19AA3B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71934" y="3112329"/>
              <a:ext cx="610187" cy="371759"/>
            </a:xfrm>
            <a:prstGeom prst="rect">
              <a:avLst/>
            </a:prstGeom>
            <a:noFill/>
            <a:ln w="9525">
              <a:noFill/>
              <a:miter lim="800000"/>
              <a:headEnd/>
              <a:tailEnd/>
            </a:ln>
          </p:spPr>
        </p:pic>
        <p:pic>
          <p:nvPicPr>
            <p:cNvPr id="151" name="Picture 150">
              <a:extLst>
                <a:ext uri="{FF2B5EF4-FFF2-40B4-BE49-F238E27FC236}">
                  <a16:creationId xmlns:a16="http://schemas.microsoft.com/office/drawing/2014/main" id="{84AA3734-2600-4050-A1A5-CD5E3EE62F5A}"/>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21560" y="3266309"/>
              <a:ext cx="243194" cy="335439"/>
            </a:xfrm>
            <a:prstGeom prst="rect">
              <a:avLst/>
            </a:prstGeom>
          </p:spPr>
        </p:pic>
      </p:grpSp>
      <p:sp>
        <p:nvSpPr>
          <p:cNvPr id="161" name="Google Shape;809;p126">
            <a:extLst>
              <a:ext uri="{FF2B5EF4-FFF2-40B4-BE49-F238E27FC236}">
                <a16:creationId xmlns:a16="http://schemas.microsoft.com/office/drawing/2014/main" id="{7C8B8E30-0897-41E6-BD87-74CE46C88DA9}"/>
              </a:ext>
            </a:extLst>
          </p:cNvPr>
          <p:cNvSpPr txBox="1"/>
          <p:nvPr/>
        </p:nvSpPr>
        <p:spPr>
          <a:xfrm>
            <a:off x="7998303" y="5852426"/>
            <a:ext cx="1086397" cy="266795"/>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219094">
              <a:lnSpc>
                <a:spcPct val="95000"/>
              </a:lnSpc>
              <a:buClr>
                <a:srgbClr val="000000"/>
              </a:buClr>
              <a:buSzPts val="1600"/>
              <a:defRPr/>
            </a:pPr>
            <a:r>
              <a:rPr lang="en-US" sz="1400" kern="0">
                <a:solidFill>
                  <a:srgbClr val="FFFFFF"/>
                </a:solidFill>
                <a:latin typeface="CiscoSansTT ExtraLight"/>
                <a:ea typeface="Arial"/>
                <a:cs typeface="Arial"/>
                <a:sym typeface="Arial"/>
              </a:rPr>
              <a:t>Contact Center</a:t>
            </a:r>
          </a:p>
        </p:txBody>
      </p:sp>
    </p:spTree>
    <p:extLst>
      <p:ext uri="{BB962C8B-B14F-4D97-AF65-F5344CB8AC3E}">
        <p14:creationId xmlns:p14="http://schemas.microsoft.com/office/powerpoint/2010/main" val="20089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BB923F-F0D5-2440-9507-3743EBC7F0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9100" y="1365288"/>
            <a:ext cx="5868456" cy="3846593"/>
          </a:xfrm>
          <a:prstGeom prst="rect">
            <a:avLst/>
          </a:prstGeom>
        </p:spPr>
      </p:pic>
      <p:pic>
        <p:nvPicPr>
          <p:cNvPr id="6" name="Picture 4">
            <a:extLst>
              <a:ext uri="{FF2B5EF4-FFF2-40B4-BE49-F238E27FC236}">
                <a16:creationId xmlns:a16="http://schemas.microsoft.com/office/drawing/2014/main" id="{A492C599-5024-7441-9ED7-BD8F1032CE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8350" y="2251008"/>
            <a:ext cx="5267157" cy="3052249"/>
          </a:xfrm>
          <a:prstGeom prst="rect">
            <a:avLst/>
          </a:prstGeom>
          <a:effectLst>
            <a:outerShdw blurRad="355600" sx="102000" sy="102000" algn="ctr" rotWithShape="0">
              <a:prstClr val="black">
                <a:alpha val="17000"/>
              </a:prstClr>
            </a:outerShdw>
          </a:effectLst>
        </p:spPr>
      </p:pic>
      <p:sp>
        <p:nvSpPr>
          <p:cNvPr id="2" name="Rectangle 1">
            <a:extLst>
              <a:ext uri="{FF2B5EF4-FFF2-40B4-BE49-F238E27FC236}">
                <a16:creationId xmlns:a16="http://schemas.microsoft.com/office/drawing/2014/main" id="{31BD532A-53E8-044E-930D-47215EC54FF8}"/>
              </a:ext>
            </a:extLst>
          </p:cNvPr>
          <p:cNvSpPr/>
          <p:nvPr/>
        </p:nvSpPr>
        <p:spPr>
          <a:xfrm>
            <a:off x="1854957" y="1526856"/>
            <a:ext cx="917239"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Meetings</a:t>
            </a:r>
          </a:p>
        </p:txBody>
      </p:sp>
      <p:sp>
        <p:nvSpPr>
          <p:cNvPr id="10" name="TextBox 9">
            <a:extLst>
              <a:ext uri="{FF2B5EF4-FFF2-40B4-BE49-F238E27FC236}">
                <a16:creationId xmlns:a16="http://schemas.microsoft.com/office/drawing/2014/main" id="{399F99FC-6B74-F14F-941E-F1BD4C3693E2}"/>
              </a:ext>
            </a:extLst>
          </p:cNvPr>
          <p:cNvSpPr txBox="1"/>
          <p:nvPr/>
        </p:nvSpPr>
        <p:spPr>
          <a:xfrm>
            <a:off x="388100" y="624729"/>
            <a:ext cx="9501319" cy="379656"/>
          </a:xfrm>
          <a:prstGeom prst="rect">
            <a:avLst/>
          </a:prstGeom>
          <a:noFill/>
        </p:spPr>
        <p:txBody>
          <a:bodyPr wrap="none" rtlCol="0">
            <a:spAutoFit/>
          </a:bodyPr>
          <a:lstStyle/>
          <a:p>
            <a:r>
              <a:rPr lang="en-US" sz="1867">
                <a:solidFill>
                  <a:schemeClr val="tx2">
                    <a:lumMod val="20000"/>
                    <a:lumOff val="80000"/>
                  </a:schemeClr>
                </a:solidFill>
                <a:latin typeface="CiscoSansTT Thin" panose="020B0203020201020303" pitchFamily="34" charset="0"/>
                <a:cs typeface="CiscoSansTT Thin" panose="020B0203020201020303" pitchFamily="34" charset="0"/>
              </a:rPr>
              <a:t>All the Collaboration workloads to meet the workforce productivity needs with ONE APP</a:t>
            </a:r>
          </a:p>
        </p:txBody>
      </p:sp>
      <p:sp>
        <p:nvSpPr>
          <p:cNvPr id="11" name="Google Shape;4405;p839">
            <a:extLst>
              <a:ext uri="{FF2B5EF4-FFF2-40B4-BE49-F238E27FC236}">
                <a16:creationId xmlns:a16="http://schemas.microsoft.com/office/drawing/2014/main" id="{1ACAB592-B6D4-F142-BCD4-D7EC5C9BC725}"/>
              </a:ext>
            </a:extLst>
          </p:cNvPr>
          <p:cNvSpPr txBox="1">
            <a:spLocks/>
          </p:cNvSpPr>
          <p:nvPr/>
        </p:nvSpPr>
        <p:spPr>
          <a:xfrm>
            <a:off x="388099" y="139278"/>
            <a:ext cx="11127317" cy="975783"/>
          </a:xfrm>
          <a:prstGeom prst="rect">
            <a:avLst/>
          </a:prstGeom>
        </p:spPr>
        <p:txBody>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49FD9"/>
                </a:solidFill>
                <a:uFillTx/>
                <a:latin typeface="CiscoSansTT ExtraLight"/>
                <a:ea typeface="CiscoSansTT ExtraLight"/>
                <a:cs typeface="CiscoSansTT ExtraLight"/>
                <a:sym typeface="CiscoSansTT ExtraLight"/>
              </a:defRPr>
            </a:lvl9pPr>
          </a:lstStyle>
          <a:p>
            <a:pPr fontAlgn="auto"/>
            <a:r>
              <a:rPr lang="en-US" sz="3467" kern="0">
                <a:solidFill>
                  <a:schemeClr val="tx2"/>
                </a:solidFill>
              </a:rPr>
              <a:t>Collaborate Your Way</a:t>
            </a:r>
          </a:p>
        </p:txBody>
      </p:sp>
      <p:sp>
        <p:nvSpPr>
          <p:cNvPr id="12" name="Rectangle 11">
            <a:extLst>
              <a:ext uri="{FF2B5EF4-FFF2-40B4-BE49-F238E27FC236}">
                <a16:creationId xmlns:a16="http://schemas.microsoft.com/office/drawing/2014/main" id="{D8F7B03E-06AA-C542-A9F8-54100BD46997}"/>
              </a:ext>
            </a:extLst>
          </p:cNvPr>
          <p:cNvSpPr/>
          <p:nvPr/>
        </p:nvSpPr>
        <p:spPr>
          <a:xfrm>
            <a:off x="627228" y="1779151"/>
            <a:ext cx="2186817" cy="256545"/>
          </a:xfrm>
          <a:prstGeom prst="rect">
            <a:avLst/>
          </a:prstGeom>
        </p:spPr>
        <p:txBody>
          <a:bodyPr wrap="none">
            <a:spAutoFit/>
          </a:bodyPr>
          <a:lstStyle/>
          <a:p>
            <a:pPr algn="r"/>
            <a:r>
              <a:rPr lang="en-US" sz="1067">
                <a:latin typeface="CiscoSansTT Thin" panose="020B0203020201020303" pitchFamily="34" charset="0"/>
                <a:cs typeface="CiscoSansTT Thin" panose="020B0203020201020303" pitchFamily="34" charset="0"/>
              </a:rPr>
              <a:t>Full-feature </a:t>
            </a:r>
            <a:r>
              <a:rPr lang="en-US" sz="1067" err="1">
                <a:latin typeface="CiscoSansTT Thin" panose="020B0203020201020303" pitchFamily="34" charset="0"/>
                <a:cs typeface="CiscoSansTT Thin" panose="020B0203020201020303" pitchFamily="34" charset="0"/>
              </a:rPr>
              <a:t>Webex</a:t>
            </a:r>
            <a:r>
              <a:rPr lang="en-US" sz="1067">
                <a:latin typeface="CiscoSansTT Thin" panose="020B0203020201020303" pitchFamily="34" charset="0"/>
                <a:cs typeface="CiscoSansTT Thin" panose="020B0203020201020303" pitchFamily="34" charset="0"/>
              </a:rPr>
              <a:t> Meetings UX</a:t>
            </a:r>
          </a:p>
        </p:txBody>
      </p:sp>
      <p:sp>
        <p:nvSpPr>
          <p:cNvPr id="13" name="Rectangle 12">
            <a:extLst>
              <a:ext uri="{FF2B5EF4-FFF2-40B4-BE49-F238E27FC236}">
                <a16:creationId xmlns:a16="http://schemas.microsoft.com/office/drawing/2014/main" id="{54E8CD68-2E7F-1D4A-B127-374590CF9303}"/>
              </a:ext>
            </a:extLst>
          </p:cNvPr>
          <p:cNvSpPr/>
          <p:nvPr/>
        </p:nvSpPr>
        <p:spPr>
          <a:xfrm>
            <a:off x="2036960" y="2552630"/>
            <a:ext cx="718466"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Calling</a:t>
            </a:r>
          </a:p>
        </p:txBody>
      </p:sp>
      <p:sp>
        <p:nvSpPr>
          <p:cNvPr id="14" name="Rectangle 13">
            <a:extLst>
              <a:ext uri="{FF2B5EF4-FFF2-40B4-BE49-F238E27FC236}">
                <a16:creationId xmlns:a16="http://schemas.microsoft.com/office/drawing/2014/main" id="{FF34F00D-4544-C64A-B1F5-17D0F937A092}"/>
              </a:ext>
            </a:extLst>
          </p:cNvPr>
          <p:cNvSpPr/>
          <p:nvPr/>
        </p:nvSpPr>
        <p:spPr>
          <a:xfrm>
            <a:off x="-42042" y="2821264"/>
            <a:ext cx="2886420" cy="584968"/>
          </a:xfrm>
          <a:prstGeom prst="rect">
            <a:avLst/>
          </a:prstGeom>
        </p:spPr>
        <p:txBody>
          <a:bodyPr wrap="square">
            <a:spAutoFit/>
          </a:bodyPr>
          <a:lstStyle/>
          <a:p>
            <a:pPr algn="r"/>
            <a:r>
              <a:rPr lang="en-US" sz="1067">
                <a:latin typeface="CiscoSansTT Thin" panose="020B0203020201020303" pitchFamily="34" charset="0"/>
                <a:cs typeface="CiscoSansTT Thin" panose="020B0203020201020303" pitchFamily="34" charset="0"/>
              </a:rPr>
              <a:t>New calling capabilities such as hold / retrieve, 2</a:t>
            </a:r>
            <a:r>
              <a:rPr lang="en-US" sz="1067" baseline="30000">
                <a:latin typeface="CiscoSansTT Thin" panose="020B0203020201020303" pitchFamily="34" charset="0"/>
                <a:cs typeface="CiscoSansTT Thin" panose="020B0203020201020303" pitchFamily="34" charset="0"/>
              </a:rPr>
              <a:t>nd</a:t>
            </a:r>
            <a:r>
              <a:rPr lang="en-US" sz="1067">
                <a:latin typeface="CiscoSansTT Thin" panose="020B0203020201020303" pitchFamily="34" charset="0"/>
                <a:cs typeface="CiscoSansTT Thin" panose="020B0203020201020303" pitchFamily="34" charset="0"/>
              </a:rPr>
              <a:t> line, IP Phone control. Supports CUCM or </a:t>
            </a:r>
            <a:r>
              <a:rPr lang="en-US" sz="1067" err="1">
                <a:latin typeface="CiscoSansTT Thin" panose="020B0203020201020303" pitchFamily="34" charset="0"/>
                <a:cs typeface="CiscoSansTT Thin" panose="020B0203020201020303" pitchFamily="34" charset="0"/>
              </a:rPr>
              <a:t>Webex</a:t>
            </a:r>
            <a:r>
              <a:rPr lang="en-US" sz="1067">
                <a:latin typeface="CiscoSansTT Thin" panose="020B0203020201020303" pitchFamily="34" charset="0"/>
                <a:cs typeface="CiscoSansTT Thin" panose="020B0203020201020303" pitchFamily="34" charset="0"/>
              </a:rPr>
              <a:t> cloud calling</a:t>
            </a:r>
          </a:p>
        </p:txBody>
      </p:sp>
      <p:sp>
        <p:nvSpPr>
          <p:cNvPr id="15" name="Rectangle 14">
            <a:extLst>
              <a:ext uri="{FF2B5EF4-FFF2-40B4-BE49-F238E27FC236}">
                <a16:creationId xmlns:a16="http://schemas.microsoft.com/office/drawing/2014/main" id="{92C0A9EF-CE4A-7F44-BE78-C299FA0E05F7}"/>
              </a:ext>
            </a:extLst>
          </p:cNvPr>
          <p:cNvSpPr/>
          <p:nvPr/>
        </p:nvSpPr>
        <p:spPr>
          <a:xfrm>
            <a:off x="9028293" y="1526856"/>
            <a:ext cx="2106667"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Wireless Pair and Share</a:t>
            </a:r>
          </a:p>
        </p:txBody>
      </p:sp>
      <p:sp>
        <p:nvSpPr>
          <p:cNvPr id="16" name="Rectangle 15">
            <a:extLst>
              <a:ext uri="{FF2B5EF4-FFF2-40B4-BE49-F238E27FC236}">
                <a16:creationId xmlns:a16="http://schemas.microsoft.com/office/drawing/2014/main" id="{B4EF25CC-AB08-3F44-A9EA-42E7FC673B68}"/>
              </a:ext>
            </a:extLst>
          </p:cNvPr>
          <p:cNvSpPr/>
          <p:nvPr/>
        </p:nvSpPr>
        <p:spPr>
          <a:xfrm>
            <a:off x="9028293" y="1789833"/>
            <a:ext cx="2964012" cy="584968"/>
          </a:xfrm>
          <a:prstGeom prst="rect">
            <a:avLst/>
          </a:prstGeom>
        </p:spPr>
        <p:txBody>
          <a:bodyPr wrap="square">
            <a:spAutoFit/>
          </a:bodyPr>
          <a:lstStyle/>
          <a:p>
            <a:r>
              <a:rPr lang="en-US" sz="1067">
                <a:latin typeface="CiscoSansTT Thin" panose="020B0203020201020303" pitchFamily="34" charset="0"/>
                <a:cs typeface="CiscoSansTT Thin" panose="020B0203020201020303" pitchFamily="34" charset="0"/>
              </a:rPr>
              <a:t>Pair/share wirelessly with your Cisco video </a:t>
            </a:r>
            <a:r>
              <a:rPr lang="en-US" sz="1067" err="1">
                <a:latin typeface="CiscoSansTT Thin" panose="020B0203020201020303" pitchFamily="34" charset="0"/>
                <a:cs typeface="CiscoSansTT Thin" panose="020B0203020201020303" pitchFamily="34" charset="0"/>
              </a:rPr>
              <a:t>deviceS</a:t>
            </a:r>
            <a:r>
              <a:rPr lang="en-US" sz="1067">
                <a:latin typeface="CiscoSansTT Thin" panose="020B0203020201020303" pitchFamily="34" charset="0"/>
                <a:cs typeface="CiscoSansTT Thin" panose="020B0203020201020303" pitchFamily="34" charset="0"/>
              </a:rPr>
              <a:t> to join your meetings or share content on screen and in-meeting</a:t>
            </a:r>
          </a:p>
        </p:txBody>
      </p:sp>
      <p:sp>
        <p:nvSpPr>
          <p:cNvPr id="17" name="Rectangle 16">
            <a:extLst>
              <a:ext uri="{FF2B5EF4-FFF2-40B4-BE49-F238E27FC236}">
                <a16:creationId xmlns:a16="http://schemas.microsoft.com/office/drawing/2014/main" id="{9E0FF582-0DA1-3341-A08F-D29AAC3B4A11}"/>
              </a:ext>
            </a:extLst>
          </p:cNvPr>
          <p:cNvSpPr/>
          <p:nvPr/>
        </p:nvSpPr>
        <p:spPr>
          <a:xfrm>
            <a:off x="1749458" y="3777133"/>
            <a:ext cx="1047082"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Messaging</a:t>
            </a:r>
          </a:p>
        </p:txBody>
      </p:sp>
      <p:sp>
        <p:nvSpPr>
          <p:cNvPr id="18" name="Rectangle 17">
            <a:extLst>
              <a:ext uri="{FF2B5EF4-FFF2-40B4-BE49-F238E27FC236}">
                <a16:creationId xmlns:a16="http://schemas.microsoft.com/office/drawing/2014/main" id="{20B60F55-7D29-D84B-BB50-61326BEF3683}"/>
              </a:ext>
            </a:extLst>
          </p:cNvPr>
          <p:cNvSpPr/>
          <p:nvPr/>
        </p:nvSpPr>
        <p:spPr>
          <a:xfrm>
            <a:off x="-31531" y="4045766"/>
            <a:ext cx="2886420" cy="420756"/>
          </a:xfrm>
          <a:prstGeom prst="rect">
            <a:avLst/>
          </a:prstGeom>
        </p:spPr>
        <p:txBody>
          <a:bodyPr wrap="square">
            <a:spAutoFit/>
          </a:bodyPr>
          <a:lstStyle/>
          <a:p>
            <a:pPr algn="r"/>
            <a:r>
              <a:rPr lang="en-US" sz="1067">
                <a:latin typeface="CiscoSansTT Thin" panose="020B0203020201020303" pitchFamily="34" charset="0"/>
                <a:cs typeface="CiscoSansTT Thin" panose="020B0203020201020303" pitchFamily="34" charset="0"/>
              </a:rPr>
              <a:t>Persistent chat with new capabilities such as reactions, threading, ECM integration</a:t>
            </a:r>
          </a:p>
        </p:txBody>
      </p:sp>
      <p:sp>
        <p:nvSpPr>
          <p:cNvPr id="19" name="Rectangle 18">
            <a:extLst>
              <a:ext uri="{FF2B5EF4-FFF2-40B4-BE49-F238E27FC236}">
                <a16:creationId xmlns:a16="http://schemas.microsoft.com/office/drawing/2014/main" id="{1424CE90-DA20-3944-953B-76DC18F26C92}"/>
              </a:ext>
            </a:extLst>
          </p:cNvPr>
          <p:cNvSpPr/>
          <p:nvPr/>
        </p:nvSpPr>
        <p:spPr>
          <a:xfrm>
            <a:off x="9028292" y="2538265"/>
            <a:ext cx="1114408"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Integrations</a:t>
            </a:r>
          </a:p>
        </p:txBody>
      </p:sp>
      <p:sp>
        <p:nvSpPr>
          <p:cNvPr id="20" name="Rectangle 19">
            <a:extLst>
              <a:ext uri="{FF2B5EF4-FFF2-40B4-BE49-F238E27FC236}">
                <a16:creationId xmlns:a16="http://schemas.microsoft.com/office/drawing/2014/main" id="{2D3741DF-A57C-BA4E-8733-D023F7BBFD1B}"/>
              </a:ext>
            </a:extLst>
          </p:cNvPr>
          <p:cNvSpPr/>
          <p:nvPr/>
        </p:nvSpPr>
        <p:spPr>
          <a:xfrm>
            <a:off x="9028293" y="2813448"/>
            <a:ext cx="3037585" cy="584968"/>
          </a:xfrm>
          <a:prstGeom prst="rect">
            <a:avLst/>
          </a:prstGeom>
        </p:spPr>
        <p:txBody>
          <a:bodyPr wrap="square">
            <a:spAutoFit/>
          </a:bodyPr>
          <a:lstStyle/>
          <a:p>
            <a:r>
              <a:rPr lang="en-US" sz="1067">
                <a:latin typeface="CiscoSansTT Thin" panose="020B0203020201020303" pitchFamily="34" charset="0"/>
                <a:cs typeface="CiscoSansTT Thin" panose="020B0203020201020303" pitchFamily="34" charset="0"/>
              </a:rPr>
              <a:t>Simplify and accelerate workflows by Integrating business applications directly into the Unified app</a:t>
            </a:r>
          </a:p>
        </p:txBody>
      </p:sp>
      <p:sp>
        <p:nvSpPr>
          <p:cNvPr id="21" name="Rectangle 20">
            <a:extLst>
              <a:ext uri="{FF2B5EF4-FFF2-40B4-BE49-F238E27FC236}">
                <a16:creationId xmlns:a16="http://schemas.microsoft.com/office/drawing/2014/main" id="{F14BDF4C-C55A-754E-823D-CEF6044AC380}"/>
              </a:ext>
            </a:extLst>
          </p:cNvPr>
          <p:cNvSpPr/>
          <p:nvPr/>
        </p:nvSpPr>
        <p:spPr>
          <a:xfrm>
            <a:off x="9043427" y="3777133"/>
            <a:ext cx="2191626"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Centralized Management</a:t>
            </a:r>
          </a:p>
        </p:txBody>
      </p:sp>
      <p:sp>
        <p:nvSpPr>
          <p:cNvPr id="22" name="Rectangle 21">
            <a:extLst>
              <a:ext uri="{FF2B5EF4-FFF2-40B4-BE49-F238E27FC236}">
                <a16:creationId xmlns:a16="http://schemas.microsoft.com/office/drawing/2014/main" id="{3A0DAC7C-A3DD-9344-A0CC-039B197FF7BA}"/>
              </a:ext>
            </a:extLst>
          </p:cNvPr>
          <p:cNvSpPr/>
          <p:nvPr/>
        </p:nvSpPr>
        <p:spPr>
          <a:xfrm>
            <a:off x="9028292" y="4051907"/>
            <a:ext cx="3037585" cy="420756"/>
          </a:xfrm>
          <a:prstGeom prst="rect">
            <a:avLst/>
          </a:prstGeom>
        </p:spPr>
        <p:txBody>
          <a:bodyPr wrap="square">
            <a:spAutoFit/>
          </a:bodyPr>
          <a:lstStyle/>
          <a:p>
            <a:r>
              <a:rPr lang="en-US" sz="1067">
                <a:latin typeface="CiscoSansTT Thin" panose="020B0203020201020303" pitchFamily="34" charset="0"/>
                <a:cs typeface="CiscoSansTT Thin" panose="020B0203020201020303" pitchFamily="34" charset="0"/>
              </a:rPr>
              <a:t>Control Hub: single pane of glass to deploy, manage and support the Unified app</a:t>
            </a:r>
          </a:p>
        </p:txBody>
      </p:sp>
      <p:sp>
        <p:nvSpPr>
          <p:cNvPr id="23" name="Rectangle 22">
            <a:extLst>
              <a:ext uri="{FF2B5EF4-FFF2-40B4-BE49-F238E27FC236}">
                <a16:creationId xmlns:a16="http://schemas.microsoft.com/office/drawing/2014/main" id="{F65E2DC9-787D-1048-B105-DCBB05A7942A}"/>
              </a:ext>
            </a:extLst>
          </p:cNvPr>
          <p:cNvSpPr/>
          <p:nvPr/>
        </p:nvSpPr>
        <p:spPr>
          <a:xfrm>
            <a:off x="4268363" y="5492714"/>
            <a:ext cx="3611886" cy="307777"/>
          </a:xfrm>
          <a:prstGeom prst="rect">
            <a:avLst/>
          </a:prstGeom>
        </p:spPr>
        <p:txBody>
          <a:bodyPr wrap="none">
            <a:spAutoFit/>
          </a:bodyPr>
          <a:lstStyle/>
          <a:p>
            <a:r>
              <a:rPr lang="en-US" sz="1400" b="1">
                <a:solidFill>
                  <a:schemeClr val="tx2">
                    <a:lumMod val="20000"/>
                    <a:lumOff val="80000"/>
                  </a:schemeClr>
                </a:solidFill>
                <a:latin typeface="CiscoSansTT Thin" panose="020B0203020201020303" pitchFamily="34" charset="0"/>
                <a:cs typeface="CiscoSansTT Thin" panose="020B0203020201020303" pitchFamily="34" charset="0"/>
              </a:rPr>
              <a:t>Enterprise-grade Security and Compliance</a:t>
            </a:r>
          </a:p>
        </p:txBody>
      </p:sp>
      <p:sp>
        <p:nvSpPr>
          <p:cNvPr id="24" name="Rectangle 23">
            <a:extLst>
              <a:ext uri="{FF2B5EF4-FFF2-40B4-BE49-F238E27FC236}">
                <a16:creationId xmlns:a16="http://schemas.microsoft.com/office/drawing/2014/main" id="{17D17346-1893-AA4A-86D1-2400F27853AB}"/>
              </a:ext>
            </a:extLst>
          </p:cNvPr>
          <p:cNvSpPr/>
          <p:nvPr/>
        </p:nvSpPr>
        <p:spPr>
          <a:xfrm>
            <a:off x="4652790" y="5737571"/>
            <a:ext cx="2886420" cy="420756"/>
          </a:xfrm>
          <a:prstGeom prst="rect">
            <a:avLst/>
          </a:prstGeom>
        </p:spPr>
        <p:txBody>
          <a:bodyPr wrap="square">
            <a:spAutoFit/>
          </a:bodyPr>
          <a:lstStyle/>
          <a:p>
            <a:pPr algn="ctr"/>
            <a:r>
              <a:rPr lang="en-US" sz="1067">
                <a:latin typeface="CiscoSansTT Thin" panose="020B0203020201020303" pitchFamily="34" charset="0"/>
                <a:cs typeface="CiscoSansTT Thin" panose="020B0203020201020303" pitchFamily="34" charset="0"/>
              </a:rPr>
              <a:t>Integration with DLP; Cisco </a:t>
            </a:r>
            <a:r>
              <a:rPr lang="en-US" sz="1067" err="1">
                <a:latin typeface="CiscoSansTT Thin" panose="020B0203020201020303" pitchFamily="34" charset="0"/>
                <a:cs typeface="CiscoSansTT Thin" panose="020B0203020201020303" pitchFamily="34" charset="0"/>
              </a:rPr>
              <a:t>CloudLock</a:t>
            </a:r>
            <a:r>
              <a:rPr lang="en-US" sz="1067">
                <a:latin typeface="CiscoSansTT Thin" panose="020B0203020201020303" pitchFamily="34" charset="0"/>
                <a:cs typeface="CiscoSansTT Thin" panose="020B0203020201020303" pitchFamily="34" charset="0"/>
              </a:rPr>
              <a:t>-ready or 3</a:t>
            </a:r>
            <a:r>
              <a:rPr lang="en-US" sz="1067" baseline="30000">
                <a:latin typeface="CiscoSansTT Thin" panose="020B0203020201020303" pitchFamily="34" charset="0"/>
                <a:cs typeface="CiscoSansTT Thin" panose="020B0203020201020303" pitchFamily="34" charset="0"/>
              </a:rPr>
              <a:t>rd</a:t>
            </a:r>
            <a:r>
              <a:rPr lang="en-US" sz="1067">
                <a:latin typeface="CiscoSansTT Thin" panose="020B0203020201020303" pitchFamily="34" charset="0"/>
                <a:cs typeface="CiscoSansTT Thin" panose="020B0203020201020303" pitchFamily="34" charset="0"/>
              </a:rPr>
              <a:t>-party CASB integration </a:t>
            </a:r>
          </a:p>
        </p:txBody>
      </p:sp>
    </p:spTree>
    <p:extLst>
      <p:ext uri="{BB962C8B-B14F-4D97-AF65-F5344CB8AC3E}">
        <p14:creationId xmlns:p14="http://schemas.microsoft.com/office/powerpoint/2010/main" val="377399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hidden="1">
            <a:extLst>
              <a:ext uri="{FF2B5EF4-FFF2-40B4-BE49-F238E27FC236}">
                <a16:creationId xmlns:a16="http://schemas.microsoft.com/office/drawing/2014/main" id="{3B7E0F64-A59F-6644-8E2C-9B06394655EA}"/>
              </a:ext>
            </a:extLst>
          </p:cNvPr>
          <p:cNvPicPr>
            <a:picLocks noChangeAspect="1"/>
          </p:cNvPicPr>
          <p:nvPr/>
        </p:nvPicPr>
        <p:blipFill>
          <a:blip r:embed="rId3" cstate="print">
            <a:alphaModFix amt="3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AC3AD4E-2ECE-D340-A625-1F7A71D8D398}"/>
              </a:ext>
            </a:extLst>
          </p:cNvPr>
          <p:cNvSpPr>
            <a:spLocks noGrp="1"/>
          </p:cNvSpPr>
          <p:nvPr>
            <p:ph type="title"/>
          </p:nvPr>
        </p:nvSpPr>
        <p:spPr>
          <a:xfrm>
            <a:off x="583688" y="466217"/>
            <a:ext cx="11127317" cy="975783"/>
          </a:xfrm>
        </p:spPr>
        <p:txBody>
          <a:bodyPr/>
          <a:lstStyle/>
          <a:p>
            <a:r>
              <a:rPr lang="en-US"/>
              <a:t>Unified app experience vision</a:t>
            </a:r>
          </a:p>
        </p:txBody>
      </p:sp>
      <p:sp>
        <p:nvSpPr>
          <p:cNvPr id="191" name="Text Placeholder 7">
            <a:extLst>
              <a:ext uri="{FF2B5EF4-FFF2-40B4-BE49-F238E27FC236}">
                <a16:creationId xmlns:a16="http://schemas.microsoft.com/office/drawing/2014/main" id="{DA726BE0-F2DA-C84B-AB5B-0F58A49A8E3B}"/>
              </a:ext>
            </a:extLst>
          </p:cNvPr>
          <p:cNvSpPr txBox="1">
            <a:spLocks/>
          </p:cNvSpPr>
          <p:nvPr/>
        </p:nvSpPr>
        <p:spPr>
          <a:xfrm>
            <a:off x="644394" y="1098473"/>
            <a:ext cx="9369036" cy="575529"/>
          </a:xfrm>
          <a:prstGeom prst="rect">
            <a:avLst/>
          </a:prstGeom>
        </p:spPr>
        <p:txBody>
          <a:bodyPr lIns="0" tIns="60947" rIns="0" bIns="60947">
            <a:noAutofit/>
          </a:bodyPr>
          <a:lstStyle>
            <a:lvl1pPr marL="174625" indent="-117475" algn="l" defTabSz="684213" rtl="0" eaLnBrk="1" fontAlgn="base" hangingPunct="1">
              <a:lnSpc>
                <a:spcPct val="95000"/>
              </a:lnSpc>
              <a:spcBef>
                <a:spcPts val="1110"/>
              </a:spcBef>
              <a:spcAft>
                <a:spcPct val="0"/>
              </a:spcAft>
              <a:buClr>
                <a:schemeClr val="tx1"/>
              </a:buClr>
              <a:buSzPct val="60000"/>
              <a:buFont typeface="Arial"/>
              <a:buChar char="•"/>
              <a:defRPr lang="en-US" sz="2000" b="0" i="0" kern="1200">
                <a:solidFill>
                  <a:schemeClr val="tx1"/>
                </a:solidFill>
                <a:latin typeface="+mn-lt"/>
                <a:ea typeface="ＭＳ Ｐゴシック" charset="0"/>
                <a:cs typeface="CiscoSans ExtraLight"/>
              </a:defRPr>
            </a:lvl1pPr>
            <a:lvl2pPr marL="288925" indent="-114300" algn="l" defTabSz="684213" rtl="0" eaLnBrk="1" fontAlgn="base" hangingPunct="1">
              <a:lnSpc>
                <a:spcPct val="95000"/>
              </a:lnSpc>
              <a:spcBef>
                <a:spcPts val="450"/>
              </a:spcBef>
              <a:spcAft>
                <a:spcPct val="0"/>
              </a:spcAft>
              <a:buClr>
                <a:schemeClr val="tx1"/>
              </a:buClr>
              <a:buSzPct val="60000"/>
              <a:buFont typeface="Arial"/>
              <a:buChar char="•"/>
              <a:defRPr lang="en-US" sz="1800" b="0" i="0" kern="1200">
                <a:solidFill>
                  <a:schemeClr val="tx1"/>
                </a:solidFill>
                <a:latin typeface="+mn-lt"/>
                <a:ea typeface="ＭＳ Ｐゴシック" charset="0"/>
                <a:cs typeface="CiscoSans ExtraLight"/>
              </a:defRPr>
            </a:lvl2pPr>
            <a:lvl3pPr marL="403225" indent="-114300" algn="l" defTabSz="684213" rtl="0" eaLnBrk="1" fontAlgn="base" hangingPunct="1">
              <a:lnSpc>
                <a:spcPct val="95000"/>
              </a:lnSpc>
              <a:spcBef>
                <a:spcPts val="625"/>
              </a:spcBef>
              <a:spcAft>
                <a:spcPct val="0"/>
              </a:spcAft>
              <a:buClr>
                <a:schemeClr val="tx1"/>
              </a:buClr>
              <a:buSzPct val="60000"/>
              <a:buFont typeface="Arial"/>
              <a:buChar char="•"/>
              <a:defRPr lang="en-US" sz="1600" b="0" i="0" kern="1200">
                <a:solidFill>
                  <a:schemeClr val="tx1"/>
                </a:solidFill>
                <a:latin typeface="+mn-lt"/>
                <a:ea typeface="ＭＳ Ｐゴシック" charset="0"/>
                <a:cs typeface="CiscoSans ExtraLight"/>
              </a:defRPr>
            </a:lvl3pPr>
            <a:lvl4pPr marL="517525" indent="-114300" algn="l" defTabSz="684213" rtl="0" eaLnBrk="1" fontAlgn="base" hangingPunct="1">
              <a:lnSpc>
                <a:spcPct val="95000"/>
              </a:lnSpc>
              <a:spcBef>
                <a:spcPts val="625"/>
              </a:spcBef>
              <a:spcAft>
                <a:spcPct val="0"/>
              </a:spcAft>
              <a:buClr>
                <a:schemeClr val="tx1"/>
              </a:buClr>
              <a:buSzPct val="60000"/>
              <a:buFont typeface="Arial"/>
              <a:buChar char="•"/>
              <a:defRPr lang="en-US" sz="1400" b="0" i="0" kern="1200">
                <a:solidFill>
                  <a:schemeClr val="tx1"/>
                </a:solidFill>
                <a:latin typeface="+mn-lt"/>
                <a:ea typeface="ＭＳ Ｐゴシック" charset="0"/>
                <a:cs typeface="CiscoSans ExtraLight"/>
              </a:defRPr>
            </a:lvl4pPr>
            <a:lvl5pPr marL="631825" indent="-114300" algn="l" defTabSz="684213" rtl="0" eaLnBrk="1" fontAlgn="base" hangingPunct="1">
              <a:lnSpc>
                <a:spcPct val="95000"/>
              </a:lnSpc>
              <a:spcBef>
                <a:spcPts val="625"/>
              </a:spcBef>
              <a:spcAft>
                <a:spcPct val="0"/>
              </a:spcAft>
              <a:buClr>
                <a:schemeClr val="tx1"/>
              </a:buClr>
              <a:buSzPct val="60000"/>
              <a:buFont typeface="Arial"/>
              <a:buChar char="•"/>
              <a:defRPr lang="en-US" sz="1200" b="0" i="0" kern="1200">
                <a:solidFill>
                  <a:schemeClr val="tx1"/>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79" indent="0">
              <a:buNone/>
            </a:pPr>
            <a:r>
              <a:rPr lang="en-US" sz="1800">
                <a:solidFill>
                  <a:schemeClr val="tx2">
                    <a:lumMod val="20000"/>
                    <a:lumOff val="80000"/>
                  </a:schemeClr>
                </a:solidFill>
                <a:ea typeface="Arial" charset="0"/>
                <a:cs typeface="Arial" charset="0"/>
              </a:rPr>
              <a:t>Whether cloud, on-premises or hybrid deployment </a:t>
            </a:r>
          </a:p>
        </p:txBody>
      </p:sp>
      <p:sp>
        <p:nvSpPr>
          <p:cNvPr id="48" name="Right Arrow 20">
            <a:extLst>
              <a:ext uri="{FF2B5EF4-FFF2-40B4-BE49-F238E27FC236}">
                <a16:creationId xmlns:a16="http://schemas.microsoft.com/office/drawing/2014/main" id="{E1CCD17B-17F5-8D44-B251-FDD5F9DA2805}"/>
              </a:ext>
            </a:extLst>
          </p:cNvPr>
          <p:cNvSpPr/>
          <p:nvPr/>
        </p:nvSpPr>
        <p:spPr>
          <a:xfrm rot="13841752">
            <a:off x="7998055" y="1935419"/>
            <a:ext cx="723957" cy="441987"/>
          </a:xfrm>
          <a:prstGeom prst="rightArrow">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endParaRPr lang="en-US" sz="900">
              <a:solidFill>
                <a:srgbClr val="005073"/>
              </a:solidFill>
              <a:latin typeface="CiscoSansTT ExtraLight"/>
            </a:endParaRPr>
          </a:p>
        </p:txBody>
      </p:sp>
      <p:sp>
        <p:nvSpPr>
          <p:cNvPr id="55" name="Right Arrow 54">
            <a:extLst>
              <a:ext uri="{FF2B5EF4-FFF2-40B4-BE49-F238E27FC236}">
                <a16:creationId xmlns:a16="http://schemas.microsoft.com/office/drawing/2014/main" id="{115A09A2-3F5A-4845-9C0F-7F5D1B542BA9}"/>
              </a:ext>
            </a:extLst>
          </p:cNvPr>
          <p:cNvSpPr/>
          <p:nvPr/>
        </p:nvSpPr>
        <p:spPr>
          <a:xfrm rot="10800000">
            <a:off x="9551423" y="8057543"/>
            <a:ext cx="723957" cy="441987"/>
          </a:xfrm>
          <a:prstGeom prst="rightArrow">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endParaRPr lang="en-US" sz="900">
              <a:solidFill>
                <a:srgbClr val="005073"/>
              </a:solidFill>
              <a:latin typeface="CiscoSansTT ExtraLight"/>
            </a:endParaRPr>
          </a:p>
        </p:txBody>
      </p:sp>
      <p:sp>
        <p:nvSpPr>
          <p:cNvPr id="62" name="TextBox 61">
            <a:extLst>
              <a:ext uri="{FF2B5EF4-FFF2-40B4-BE49-F238E27FC236}">
                <a16:creationId xmlns:a16="http://schemas.microsoft.com/office/drawing/2014/main" id="{CC232DC1-6419-B94F-A8FE-0FD9CBBB6F97}"/>
              </a:ext>
            </a:extLst>
          </p:cNvPr>
          <p:cNvSpPr txBox="1"/>
          <p:nvPr/>
        </p:nvSpPr>
        <p:spPr>
          <a:xfrm>
            <a:off x="1807191" y="1998081"/>
            <a:ext cx="8793968" cy="1241622"/>
          </a:xfrm>
          <a:prstGeom prst="rect">
            <a:avLst/>
          </a:prstGeom>
          <a:noFill/>
        </p:spPr>
        <p:txBody>
          <a:bodyPr wrap="square" rtlCol="0">
            <a:spAutoFit/>
          </a:bodyPr>
          <a:lstStyle/>
          <a:p>
            <a:pPr marL="380996" indent="-380996" defTabSz="228594">
              <a:buFont typeface="Arial" panose="020B0604020202020204" pitchFamily="34" charset="0"/>
              <a:buChar char="•"/>
            </a:pPr>
            <a:r>
              <a:rPr lang="en-US" sz="1867">
                <a:latin typeface="CiscoSansTT ExtraLight"/>
              </a:rPr>
              <a:t>Unified message store: Jabber Team Messaging Mode or Webex Teams</a:t>
            </a:r>
          </a:p>
          <a:p>
            <a:pPr marL="380996" indent="-380996" defTabSz="228594">
              <a:buFont typeface="Arial" panose="020B0604020202020204" pitchFamily="34" charset="0"/>
              <a:buChar char="•"/>
            </a:pPr>
            <a:r>
              <a:rPr lang="en-US" sz="1867">
                <a:latin typeface="CiscoSansTT ExtraLight"/>
              </a:rPr>
              <a:t>Hybrid deployments connect diverse workstyles, interop enabled  </a:t>
            </a:r>
          </a:p>
          <a:p>
            <a:pPr marL="380996" indent="-380996" defTabSz="228594">
              <a:buFont typeface="Arial" panose="020B0604020202020204" pitchFamily="34" charset="0"/>
              <a:buChar char="•"/>
            </a:pPr>
            <a:r>
              <a:rPr lang="en-US" sz="1867">
                <a:latin typeface="CiscoSansTT ExtraLight"/>
              </a:rPr>
              <a:t>Faster innovation from Cisco – consolidated software development train </a:t>
            </a:r>
          </a:p>
          <a:p>
            <a:pPr marL="380996" indent="-380996" defTabSz="228594">
              <a:buFont typeface="Arial" panose="020B0604020202020204" pitchFamily="34" charset="0"/>
              <a:buChar char="•"/>
            </a:pPr>
            <a:r>
              <a:rPr lang="en-US" sz="1867">
                <a:latin typeface="CiscoSansTT ExtraLight"/>
              </a:rPr>
              <a:t>Unified user experience </a:t>
            </a:r>
          </a:p>
        </p:txBody>
      </p:sp>
      <p:sp>
        <p:nvSpPr>
          <p:cNvPr id="11" name="Freeform 10">
            <a:extLst>
              <a:ext uri="{FF2B5EF4-FFF2-40B4-BE49-F238E27FC236}">
                <a16:creationId xmlns:a16="http://schemas.microsoft.com/office/drawing/2014/main" id="{386356B2-3FBB-2E49-A892-EEEB21410282}"/>
              </a:ext>
            </a:extLst>
          </p:cNvPr>
          <p:cNvSpPr/>
          <p:nvPr/>
        </p:nvSpPr>
        <p:spPr>
          <a:xfrm>
            <a:off x="1438146" y="2098657"/>
            <a:ext cx="186663" cy="1049499"/>
          </a:xfrm>
          <a:custGeom>
            <a:avLst/>
            <a:gdLst>
              <a:gd name="connsiteX0" fmla="*/ 75344 w 139996"/>
              <a:gd name="connsiteY0" fmla="*/ 796772 h 787123"/>
              <a:gd name="connsiteX1" fmla="*/ 0 w 139996"/>
              <a:gd name="connsiteY1" fmla="*/ 721614 h 787123"/>
              <a:gd name="connsiteX2" fmla="*/ 0 w 139996"/>
              <a:gd name="connsiteY2" fmla="*/ 75158 h 787123"/>
              <a:gd name="connsiteX3" fmla="*/ 75344 w 139996"/>
              <a:gd name="connsiteY3" fmla="*/ 0 h 787123"/>
              <a:gd name="connsiteX4" fmla="*/ 75216 w 139996"/>
              <a:gd name="connsiteY4" fmla="*/ 0 h 787123"/>
              <a:gd name="connsiteX5" fmla="*/ 150560 w 139996"/>
              <a:gd name="connsiteY5" fmla="*/ 75158 h 787123"/>
              <a:gd name="connsiteX6" fmla="*/ 150560 w 139996"/>
              <a:gd name="connsiteY6" fmla="*/ 721614 h 787123"/>
              <a:gd name="connsiteX7" fmla="*/ 75216 w 139996"/>
              <a:gd name="connsiteY7" fmla="*/ 796772 h 78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96" h="787123">
                <a:moveTo>
                  <a:pt x="75344" y="796772"/>
                </a:moveTo>
                <a:cubicBezTo>
                  <a:pt x="33733" y="796772"/>
                  <a:pt x="0" y="763123"/>
                  <a:pt x="0" y="721614"/>
                </a:cubicBezTo>
                <a:lnTo>
                  <a:pt x="0" y="75158"/>
                </a:lnTo>
                <a:cubicBezTo>
                  <a:pt x="0" y="33649"/>
                  <a:pt x="33733" y="0"/>
                  <a:pt x="75344" y="0"/>
                </a:cubicBezTo>
                <a:lnTo>
                  <a:pt x="75216" y="0"/>
                </a:lnTo>
                <a:cubicBezTo>
                  <a:pt x="116827" y="0"/>
                  <a:pt x="150560" y="33649"/>
                  <a:pt x="150560" y="75158"/>
                </a:cubicBezTo>
                <a:lnTo>
                  <a:pt x="150560" y="721614"/>
                </a:lnTo>
                <a:cubicBezTo>
                  <a:pt x="150560" y="763123"/>
                  <a:pt x="116827" y="796772"/>
                  <a:pt x="75216" y="796772"/>
                </a:cubicBezTo>
                <a:close/>
              </a:path>
            </a:pathLst>
          </a:custGeom>
          <a:solidFill>
            <a:srgbClr val="0D274D"/>
          </a:solidFill>
          <a:ln w="12726" cap="flat">
            <a:noFill/>
            <a:prstDash val="solid"/>
            <a:miter/>
          </a:ln>
        </p:spPr>
        <p:txBody>
          <a:bodyPr rtlCol="0" anchor="ctr"/>
          <a:lstStyle/>
          <a:p>
            <a:endParaRPr lang="en-US" sz="2400"/>
          </a:p>
        </p:txBody>
      </p:sp>
      <p:grpSp>
        <p:nvGrpSpPr>
          <p:cNvPr id="8" name="Group 7">
            <a:extLst>
              <a:ext uri="{FF2B5EF4-FFF2-40B4-BE49-F238E27FC236}">
                <a16:creationId xmlns:a16="http://schemas.microsoft.com/office/drawing/2014/main" id="{B3F62ADD-3B9F-9C4B-862B-57A650FBEEFB}"/>
              </a:ext>
            </a:extLst>
          </p:cNvPr>
          <p:cNvGrpSpPr/>
          <p:nvPr/>
        </p:nvGrpSpPr>
        <p:grpSpPr>
          <a:xfrm>
            <a:off x="389506" y="3501453"/>
            <a:ext cx="11466543" cy="5161708"/>
            <a:chOff x="1656865" y="4256801"/>
            <a:chExt cx="8924978" cy="4017615"/>
          </a:xfrm>
        </p:grpSpPr>
        <p:grpSp>
          <p:nvGrpSpPr>
            <p:cNvPr id="5" name="Group 4">
              <a:extLst>
                <a:ext uri="{FF2B5EF4-FFF2-40B4-BE49-F238E27FC236}">
                  <a16:creationId xmlns:a16="http://schemas.microsoft.com/office/drawing/2014/main" id="{32559BC3-736A-F442-B20E-7AF1B6899073}"/>
                </a:ext>
              </a:extLst>
            </p:cNvPr>
            <p:cNvGrpSpPr/>
            <p:nvPr/>
          </p:nvGrpSpPr>
          <p:grpSpPr>
            <a:xfrm>
              <a:off x="6265460" y="4640432"/>
              <a:ext cx="3938392" cy="2273560"/>
              <a:chOff x="4628798" y="2937872"/>
              <a:chExt cx="3931499" cy="2269581"/>
            </a:xfrm>
          </p:grpSpPr>
          <p:pic>
            <p:nvPicPr>
              <p:cNvPr id="51" name="Picture 50">
                <a:extLst>
                  <a:ext uri="{FF2B5EF4-FFF2-40B4-BE49-F238E27FC236}">
                    <a16:creationId xmlns:a16="http://schemas.microsoft.com/office/drawing/2014/main" id="{F4C3494F-53F8-8046-8314-E2D25D2D585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28798" y="2937872"/>
                <a:ext cx="3931499" cy="2218762"/>
              </a:xfrm>
              <a:prstGeom prst="rect">
                <a:avLst/>
              </a:prstGeom>
            </p:spPr>
          </p:pic>
          <p:pic>
            <p:nvPicPr>
              <p:cNvPr id="52" name="Picture 51">
                <a:extLst>
                  <a:ext uri="{FF2B5EF4-FFF2-40B4-BE49-F238E27FC236}">
                    <a16:creationId xmlns:a16="http://schemas.microsoft.com/office/drawing/2014/main" id="{65134EEF-155E-6B44-AE1E-F9F8276C6A0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838462" y="3153465"/>
                <a:ext cx="3556160" cy="2053988"/>
              </a:xfrm>
              <a:prstGeom prst="rect">
                <a:avLst/>
              </a:prstGeom>
            </p:spPr>
          </p:pic>
        </p:grpSp>
        <p:sp>
          <p:nvSpPr>
            <p:cNvPr id="2" name="Oval 1">
              <a:extLst>
                <a:ext uri="{FF2B5EF4-FFF2-40B4-BE49-F238E27FC236}">
                  <a16:creationId xmlns:a16="http://schemas.microsoft.com/office/drawing/2014/main" id="{C718DF25-9813-FC47-B3F8-EA8D4EDB8CA0}"/>
                </a:ext>
              </a:extLst>
            </p:cNvPr>
            <p:cNvSpPr/>
            <p:nvPr/>
          </p:nvSpPr>
          <p:spPr>
            <a:xfrm>
              <a:off x="9493077" y="4256999"/>
              <a:ext cx="1060035" cy="106003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a:extLst>
                <a:ext uri="{FF2B5EF4-FFF2-40B4-BE49-F238E27FC236}">
                  <a16:creationId xmlns:a16="http://schemas.microsoft.com/office/drawing/2014/main" id="{2EE1CDFB-A444-024F-84E1-107DB0D0F6E8}"/>
                </a:ext>
              </a:extLst>
            </p:cNvPr>
            <p:cNvGrpSpPr/>
            <p:nvPr/>
          </p:nvGrpSpPr>
          <p:grpSpPr>
            <a:xfrm>
              <a:off x="2013777" y="4632937"/>
              <a:ext cx="3938392" cy="2246688"/>
              <a:chOff x="382902" y="2930394"/>
              <a:chExt cx="3931499" cy="2242757"/>
            </a:xfrm>
          </p:grpSpPr>
          <p:pic>
            <p:nvPicPr>
              <p:cNvPr id="47" name="Picture 46">
                <a:extLst>
                  <a:ext uri="{FF2B5EF4-FFF2-40B4-BE49-F238E27FC236}">
                    <a16:creationId xmlns:a16="http://schemas.microsoft.com/office/drawing/2014/main" id="{71E083EF-D880-A14A-843C-80D2E94329A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2902" y="2930394"/>
                <a:ext cx="3931499" cy="2218762"/>
              </a:xfrm>
              <a:prstGeom prst="rect">
                <a:avLst/>
              </a:prstGeom>
            </p:spPr>
          </p:pic>
          <p:pic>
            <p:nvPicPr>
              <p:cNvPr id="49" name="Picture 48">
                <a:extLst>
                  <a:ext uri="{FF2B5EF4-FFF2-40B4-BE49-F238E27FC236}">
                    <a16:creationId xmlns:a16="http://schemas.microsoft.com/office/drawing/2014/main" id="{2C57A721-749C-A748-82E0-AD781922A57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77997" y="3172812"/>
                <a:ext cx="3556158" cy="2000339"/>
              </a:xfrm>
              <a:prstGeom prst="rect">
                <a:avLst/>
              </a:prstGeom>
            </p:spPr>
          </p:pic>
        </p:grpSp>
        <p:grpSp>
          <p:nvGrpSpPr>
            <p:cNvPr id="30" name="Graphic 47">
              <a:extLst>
                <a:ext uri="{FF2B5EF4-FFF2-40B4-BE49-F238E27FC236}">
                  <a16:creationId xmlns:a16="http://schemas.microsoft.com/office/drawing/2014/main" id="{EAB43914-105B-144B-80F2-927A09CBCB83}"/>
                </a:ext>
              </a:extLst>
            </p:cNvPr>
            <p:cNvGrpSpPr/>
            <p:nvPr/>
          </p:nvGrpSpPr>
          <p:grpSpPr>
            <a:xfrm>
              <a:off x="1656865" y="4268317"/>
              <a:ext cx="1056252" cy="1066212"/>
              <a:chOff x="3933897" y="2347061"/>
              <a:chExt cx="564541" cy="569866"/>
            </a:xfrm>
            <a:solidFill>
              <a:schemeClr val="accent1"/>
            </a:solidFill>
          </p:grpSpPr>
          <p:sp>
            <p:nvSpPr>
              <p:cNvPr id="31" name="Freeform 30">
                <a:extLst>
                  <a:ext uri="{FF2B5EF4-FFF2-40B4-BE49-F238E27FC236}">
                    <a16:creationId xmlns:a16="http://schemas.microsoft.com/office/drawing/2014/main" id="{3C9ADCC6-5F97-BD44-A0EC-C0716064576A}"/>
                  </a:ext>
                </a:extLst>
              </p:cNvPr>
              <p:cNvSpPr/>
              <p:nvPr/>
            </p:nvSpPr>
            <p:spPr>
              <a:xfrm>
                <a:off x="4017444" y="2437135"/>
                <a:ext cx="393866" cy="396324"/>
              </a:xfrm>
              <a:custGeom>
                <a:avLst/>
                <a:gdLst>
                  <a:gd name="connsiteX0" fmla="*/ 393866 w 393865"/>
                  <a:gd name="connsiteY0" fmla="*/ 198162 h 396324"/>
                  <a:gd name="connsiteX1" fmla="*/ 196933 w 393865"/>
                  <a:gd name="connsiteY1" fmla="*/ 396324 h 396324"/>
                  <a:gd name="connsiteX2" fmla="*/ 0 w 393865"/>
                  <a:gd name="connsiteY2" fmla="*/ 198162 h 396324"/>
                  <a:gd name="connsiteX3" fmla="*/ 196933 w 393865"/>
                  <a:gd name="connsiteY3" fmla="*/ 0 h 396324"/>
                  <a:gd name="connsiteX4" fmla="*/ 393866 w 393865"/>
                  <a:gd name="connsiteY4" fmla="*/ 198162 h 39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65" h="396324">
                    <a:moveTo>
                      <a:pt x="393866" y="198162"/>
                    </a:moveTo>
                    <a:cubicBezTo>
                      <a:pt x="393866" y="307604"/>
                      <a:pt x="305696" y="396324"/>
                      <a:pt x="196933" y="396324"/>
                    </a:cubicBezTo>
                    <a:cubicBezTo>
                      <a:pt x="88170" y="396324"/>
                      <a:pt x="0" y="307604"/>
                      <a:pt x="0" y="198162"/>
                    </a:cubicBezTo>
                    <a:cubicBezTo>
                      <a:pt x="0" y="88720"/>
                      <a:pt x="88170" y="0"/>
                      <a:pt x="196933" y="0"/>
                    </a:cubicBezTo>
                    <a:cubicBezTo>
                      <a:pt x="305696" y="0"/>
                      <a:pt x="393866" y="88720"/>
                      <a:pt x="393866" y="198162"/>
                    </a:cubicBezTo>
                    <a:close/>
                  </a:path>
                </a:pathLst>
              </a:custGeom>
              <a:solidFill>
                <a:srgbClr val="FFFFFF"/>
              </a:solidFill>
              <a:ln w="5916" cap="flat">
                <a:noFill/>
                <a:prstDash val="solid"/>
                <a:miter/>
              </a:ln>
            </p:spPr>
            <p:txBody>
              <a:bodyPr rtlCol="0" anchor="ctr"/>
              <a:lstStyle/>
              <a:p>
                <a:endParaRPr lang="en-US" sz="2400"/>
              </a:p>
            </p:txBody>
          </p:sp>
          <p:grpSp>
            <p:nvGrpSpPr>
              <p:cNvPr id="32" name="Graphic 47">
                <a:extLst>
                  <a:ext uri="{FF2B5EF4-FFF2-40B4-BE49-F238E27FC236}">
                    <a16:creationId xmlns:a16="http://schemas.microsoft.com/office/drawing/2014/main" id="{2FCF2920-F299-1440-A21A-2155DD255477}"/>
                  </a:ext>
                </a:extLst>
              </p:cNvPr>
              <p:cNvGrpSpPr/>
              <p:nvPr/>
            </p:nvGrpSpPr>
            <p:grpSpPr>
              <a:xfrm>
                <a:off x="3933897" y="2347061"/>
                <a:ext cx="564541" cy="569866"/>
                <a:chOff x="3933897" y="2347061"/>
                <a:chExt cx="564541" cy="569866"/>
              </a:xfrm>
              <a:solidFill>
                <a:schemeClr val="accent1"/>
              </a:solidFill>
            </p:grpSpPr>
            <p:grpSp>
              <p:nvGrpSpPr>
                <p:cNvPr id="33" name="Graphic 47">
                  <a:extLst>
                    <a:ext uri="{FF2B5EF4-FFF2-40B4-BE49-F238E27FC236}">
                      <a16:creationId xmlns:a16="http://schemas.microsoft.com/office/drawing/2014/main" id="{EBF7E56D-82CD-AD41-8DB9-BC680165400C}"/>
                    </a:ext>
                  </a:extLst>
                </p:cNvPr>
                <p:cNvGrpSpPr/>
                <p:nvPr/>
              </p:nvGrpSpPr>
              <p:grpSpPr>
                <a:xfrm>
                  <a:off x="4001630" y="2347061"/>
                  <a:ext cx="496808" cy="569866"/>
                  <a:chOff x="4001630" y="2347061"/>
                  <a:chExt cx="496808" cy="569866"/>
                </a:xfrm>
                <a:solidFill>
                  <a:schemeClr val="accent1"/>
                </a:solidFill>
              </p:grpSpPr>
              <p:sp>
                <p:nvSpPr>
                  <p:cNvPr id="37" name="Freeform 36">
                    <a:extLst>
                      <a:ext uri="{FF2B5EF4-FFF2-40B4-BE49-F238E27FC236}">
                        <a16:creationId xmlns:a16="http://schemas.microsoft.com/office/drawing/2014/main" id="{56575403-3B5E-7449-BC31-70DBAA784C63}"/>
                      </a:ext>
                    </a:extLst>
                  </p:cNvPr>
                  <p:cNvSpPr/>
                  <p:nvPr/>
                </p:nvSpPr>
                <p:spPr>
                  <a:xfrm>
                    <a:off x="4006106" y="2419720"/>
                    <a:ext cx="441607" cy="444364"/>
                  </a:xfrm>
                  <a:custGeom>
                    <a:avLst/>
                    <a:gdLst>
                      <a:gd name="connsiteX0" fmla="*/ 375366 w 441607"/>
                      <a:gd name="connsiteY0" fmla="*/ 46238 h 444363"/>
                      <a:gd name="connsiteX1" fmla="*/ 310915 w 441607"/>
                      <a:gd name="connsiteY1" fmla="*/ 0 h 444363"/>
                      <a:gd name="connsiteX2" fmla="*/ 266158 w 441607"/>
                      <a:gd name="connsiteY2" fmla="*/ 267219 h 444363"/>
                      <a:gd name="connsiteX3" fmla="*/ 0 w 441607"/>
                      <a:gd name="connsiteY3" fmla="*/ 312256 h 444363"/>
                      <a:gd name="connsiteX4" fmla="*/ 44161 w 441607"/>
                      <a:gd name="connsiteY4" fmla="*/ 374707 h 444363"/>
                      <a:gd name="connsiteX5" fmla="*/ 45951 w 441607"/>
                      <a:gd name="connsiteY5" fmla="*/ 376508 h 444363"/>
                      <a:gd name="connsiteX6" fmla="*/ 375366 w 441607"/>
                      <a:gd name="connsiteY6" fmla="*/ 376508 h 444363"/>
                      <a:gd name="connsiteX7" fmla="*/ 375366 w 441607"/>
                      <a:gd name="connsiteY7" fmla="*/ 46238 h 44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607" h="444363">
                        <a:moveTo>
                          <a:pt x="375366" y="46238"/>
                        </a:moveTo>
                        <a:cubicBezTo>
                          <a:pt x="356270" y="26422"/>
                          <a:pt x="334189" y="11409"/>
                          <a:pt x="310915" y="0"/>
                        </a:cubicBezTo>
                        <a:cubicBezTo>
                          <a:pt x="352689" y="87071"/>
                          <a:pt x="337770" y="195160"/>
                          <a:pt x="266158" y="267219"/>
                        </a:cubicBezTo>
                        <a:cubicBezTo>
                          <a:pt x="193949" y="339278"/>
                          <a:pt x="86531" y="354290"/>
                          <a:pt x="0" y="312256"/>
                        </a:cubicBezTo>
                        <a:cubicBezTo>
                          <a:pt x="10742" y="335074"/>
                          <a:pt x="25661" y="356092"/>
                          <a:pt x="44161" y="374707"/>
                        </a:cubicBezTo>
                        <a:lnTo>
                          <a:pt x="45951" y="376508"/>
                        </a:lnTo>
                        <a:cubicBezTo>
                          <a:pt x="136659" y="467783"/>
                          <a:pt x="284658" y="467783"/>
                          <a:pt x="375366" y="376508"/>
                        </a:cubicBezTo>
                        <a:cubicBezTo>
                          <a:pt x="466074" y="285834"/>
                          <a:pt x="466074" y="137513"/>
                          <a:pt x="375366" y="46238"/>
                        </a:cubicBezTo>
                        <a:close/>
                      </a:path>
                    </a:pathLst>
                  </a:custGeom>
                  <a:solidFill>
                    <a:srgbClr val="6EBE4A"/>
                  </a:solidFill>
                  <a:ln w="5916" cap="flat">
                    <a:noFill/>
                    <a:prstDash val="solid"/>
                    <a:miter/>
                  </a:ln>
                </p:spPr>
                <p:txBody>
                  <a:bodyPr rtlCol="0" anchor="ctr"/>
                  <a:lstStyle/>
                  <a:p>
                    <a:endParaRPr lang="en-US" sz="2400"/>
                  </a:p>
                </p:txBody>
              </p:sp>
              <p:sp>
                <p:nvSpPr>
                  <p:cNvPr id="39" name="Freeform 38">
                    <a:extLst>
                      <a:ext uri="{FF2B5EF4-FFF2-40B4-BE49-F238E27FC236}">
                        <a16:creationId xmlns:a16="http://schemas.microsoft.com/office/drawing/2014/main" id="{F9507081-3481-9645-9B7B-EA18F6093E1E}"/>
                      </a:ext>
                    </a:extLst>
                  </p:cNvPr>
                  <p:cNvSpPr/>
                  <p:nvPr/>
                </p:nvSpPr>
                <p:spPr>
                  <a:xfrm>
                    <a:off x="4001630" y="2347061"/>
                    <a:ext cx="262577" cy="168138"/>
                  </a:xfrm>
                  <a:custGeom>
                    <a:avLst/>
                    <a:gdLst>
                      <a:gd name="connsiteX0" fmla="*/ 51620 w 262577"/>
                      <a:gd name="connsiteY0" fmla="*/ 172341 h 168137"/>
                      <a:gd name="connsiteX1" fmla="*/ 15218 w 262577"/>
                      <a:gd name="connsiteY1" fmla="*/ 157329 h 168137"/>
                      <a:gd name="connsiteX2" fmla="*/ 15218 w 262577"/>
                      <a:gd name="connsiteY2" fmla="*/ 84069 h 168137"/>
                      <a:gd name="connsiteX3" fmla="*/ 215731 w 262577"/>
                      <a:gd name="connsiteY3" fmla="*/ 0 h 168137"/>
                      <a:gd name="connsiteX4" fmla="*/ 267650 w 262577"/>
                      <a:gd name="connsiteY4" fmla="*/ 52243 h 168137"/>
                      <a:gd name="connsiteX5" fmla="*/ 215731 w 262577"/>
                      <a:gd name="connsiteY5" fmla="*/ 104486 h 168137"/>
                      <a:gd name="connsiteX6" fmla="*/ 88023 w 262577"/>
                      <a:gd name="connsiteY6" fmla="*/ 157329 h 168137"/>
                      <a:gd name="connsiteX7" fmla="*/ 51620 w 262577"/>
                      <a:gd name="connsiteY7" fmla="*/ 172341 h 1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577" h="168137">
                        <a:moveTo>
                          <a:pt x="51620" y="172341"/>
                        </a:moveTo>
                        <a:cubicBezTo>
                          <a:pt x="38491" y="172341"/>
                          <a:pt x="25363" y="167537"/>
                          <a:pt x="15218" y="157329"/>
                        </a:cubicBezTo>
                        <a:cubicBezTo>
                          <a:pt x="-5073" y="136912"/>
                          <a:pt x="-5073" y="103885"/>
                          <a:pt x="15218" y="84069"/>
                        </a:cubicBezTo>
                        <a:cubicBezTo>
                          <a:pt x="68330" y="29424"/>
                          <a:pt x="139942" y="0"/>
                          <a:pt x="215731" y="0"/>
                        </a:cubicBezTo>
                        <a:cubicBezTo>
                          <a:pt x="244376" y="0"/>
                          <a:pt x="267650" y="23419"/>
                          <a:pt x="267650" y="52243"/>
                        </a:cubicBezTo>
                        <a:cubicBezTo>
                          <a:pt x="267650" y="81066"/>
                          <a:pt x="244376" y="104486"/>
                          <a:pt x="215731" y="104486"/>
                        </a:cubicBezTo>
                        <a:cubicBezTo>
                          <a:pt x="167393" y="104486"/>
                          <a:pt x="122039" y="123101"/>
                          <a:pt x="88023" y="157329"/>
                        </a:cubicBezTo>
                        <a:cubicBezTo>
                          <a:pt x="77878" y="166937"/>
                          <a:pt x="64749" y="172341"/>
                          <a:pt x="51620" y="172341"/>
                        </a:cubicBezTo>
                        <a:close/>
                      </a:path>
                    </a:pathLst>
                  </a:custGeom>
                  <a:solidFill>
                    <a:srgbClr val="D541D8"/>
                  </a:solidFill>
                  <a:ln w="5916" cap="flat">
                    <a:noFill/>
                    <a:prstDash val="solid"/>
                    <a:miter/>
                  </a:ln>
                </p:spPr>
                <p:txBody>
                  <a:bodyPr rtlCol="0" anchor="ctr"/>
                  <a:lstStyle/>
                  <a:p>
                    <a:endParaRPr lang="en-US" sz="2400"/>
                  </a:p>
                </p:txBody>
              </p:sp>
              <p:sp>
                <p:nvSpPr>
                  <p:cNvPr id="40" name="Freeform 39">
                    <a:extLst>
                      <a:ext uri="{FF2B5EF4-FFF2-40B4-BE49-F238E27FC236}">
                        <a16:creationId xmlns:a16="http://schemas.microsoft.com/office/drawing/2014/main" id="{3E55AEE9-0118-7647-BD88-6844BFCBC07E}"/>
                      </a:ext>
                    </a:extLst>
                  </p:cNvPr>
                  <p:cNvSpPr/>
                  <p:nvPr/>
                </p:nvSpPr>
                <p:spPr>
                  <a:xfrm>
                    <a:off x="4223925" y="2347661"/>
                    <a:ext cx="274513" cy="282231"/>
                  </a:xfrm>
                  <a:custGeom>
                    <a:avLst/>
                    <a:gdLst>
                      <a:gd name="connsiteX0" fmla="*/ 2387 w 274512"/>
                      <a:gd name="connsiteY0" fmla="*/ 0 h 282231"/>
                      <a:gd name="connsiteX1" fmla="*/ 45354 w 274512"/>
                      <a:gd name="connsiteY1" fmla="*/ 51042 h 282231"/>
                      <a:gd name="connsiteX2" fmla="*/ 0 w 274512"/>
                      <a:gd name="connsiteY2" fmla="*/ 102684 h 282231"/>
                      <a:gd name="connsiteX3" fmla="*/ 174853 w 274512"/>
                      <a:gd name="connsiteY3" fmla="*/ 284633 h 282231"/>
                      <a:gd name="connsiteX4" fmla="*/ 226174 w 274512"/>
                      <a:gd name="connsiteY4" fmla="*/ 232991 h 282231"/>
                      <a:gd name="connsiteX5" fmla="*/ 277496 w 274512"/>
                      <a:gd name="connsiteY5" fmla="*/ 284633 h 282231"/>
                      <a:gd name="connsiteX6" fmla="*/ 2387 w 274512"/>
                      <a:gd name="connsiteY6" fmla="*/ 0 h 28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12" h="282231">
                        <a:moveTo>
                          <a:pt x="2387" y="0"/>
                        </a:moveTo>
                        <a:cubicBezTo>
                          <a:pt x="26854" y="4203"/>
                          <a:pt x="45354" y="25221"/>
                          <a:pt x="45354" y="51042"/>
                        </a:cubicBezTo>
                        <a:cubicBezTo>
                          <a:pt x="45354" y="77463"/>
                          <a:pt x="25661" y="99682"/>
                          <a:pt x="0" y="102684"/>
                        </a:cubicBezTo>
                        <a:cubicBezTo>
                          <a:pt x="96676" y="106287"/>
                          <a:pt x="174853" y="186152"/>
                          <a:pt x="174853" y="284633"/>
                        </a:cubicBezTo>
                        <a:cubicBezTo>
                          <a:pt x="174853" y="256410"/>
                          <a:pt x="197530" y="232991"/>
                          <a:pt x="226174" y="232991"/>
                        </a:cubicBezTo>
                        <a:cubicBezTo>
                          <a:pt x="254819" y="232991"/>
                          <a:pt x="277496" y="255809"/>
                          <a:pt x="277496" y="284633"/>
                        </a:cubicBezTo>
                        <a:cubicBezTo>
                          <a:pt x="276900" y="130907"/>
                          <a:pt x="154562" y="4804"/>
                          <a:pt x="2387" y="0"/>
                        </a:cubicBezTo>
                        <a:close/>
                      </a:path>
                    </a:pathLst>
                  </a:custGeom>
                  <a:solidFill>
                    <a:srgbClr val="FBAB18"/>
                  </a:solidFill>
                  <a:ln w="5916" cap="flat">
                    <a:noFill/>
                    <a:prstDash val="solid"/>
                    <a:miter/>
                  </a:ln>
                </p:spPr>
                <p:txBody>
                  <a:bodyPr rtlCol="0" anchor="ctr"/>
                  <a:lstStyle/>
                  <a:p>
                    <a:endParaRPr lang="en-US" sz="2400"/>
                  </a:p>
                </p:txBody>
              </p:sp>
              <p:sp>
                <p:nvSpPr>
                  <p:cNvPr id="41" name="Freeform 40">
                    <a:extLst>
                      <a:ext uri="{FF2B5EF4-FFF2-40B4-BE49-F238E27FC236}">
                        <a16:creationId xmlns:a16="http://schemas.microsoft.com/office/drawing/2014/main" id="{DB5AA80A-E5C1-E241-A1F2-6E8D34FE69E0}"/>
                      </a:ext>
                    </a:extLst>
                  </p:cNvPr>
                  <p:cNvSpPr/>
                  <p:nvPr/>
                </p:nvSpPr>
                <p:spPr>
                  <a:xfrm>
                    <a:off x="4223329" y="2580652"/>
                    <a:ext cx="274513" cy="336275"/>
                  </a:xfrm>
                  <a:custGeom>
                    <a:avLst/>
                    <a:gdLst>
                      <a:gd name="connsiteX0" fmla="*/ 226174 w 274512"/>
                      <a:gd name="connsiteY0" fmla="*/ 0 h 336275"/>
                      <a:gd name="connsiteX1" fmla="*/ 174853 w 274512"/>
                      <a:gd name="connsiteY1" fmla="*/ 51642 h 336275"/>
                      <a:gd name="connsiteX2" fmla="*/ 0 w 274512"/>
                      <a:gd name="connsiteY2" fmla="*/ 233591 h 336275"/>
                      <a:gd name="connsiteX3" fmla="*/ 45354 w 274512"/>
                      <a:gd name="connsiteY3" fmla="*/ 285234 h 336275"/>
                      <a:gd name="connsiteX4" fmla="*/ 2387 w 274512"/>
                      <a:gd name="connsiteY4" fmla="*/ 336275 h 336275"/>
                      <a:gd name="connsiteX5" fmla="*/ 276900 w 274512"/>
                      <a:gd name="connsiteY5" fmla="*/ 51642 h 336275"/>
                      <a:gd name="connsiteX6" fmla="*/ 226174 w 274512"/>
                      <a:gd name="connsiteY6" fmla="*/ 0 h 33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12" h="336275">
                        <a:moveTo>
                          <a:pt x="226174" y="0"/>
                        </a:moveTo>
                        <a:cubicBezTo>
                          <a:pt x="198126" y="0"/>
                          <a:pt x="174853" y="22819"/>
                          <a:pt x="174853" y="51642"/>
                        </a:cubicBezTo>
                        <a:cubicBezTo>
                          <a:pt x="174853" y="149522"/>
                          <a:pt x="97273" y="229988"/>
                          <a:pt x="0" y="233591"/>
                        </a:cubicBezTo>
                        <a:cubicBezTo>
                          <a:pt x="25661" y="236594"/>
                          <a:pt x="45354" y="258812"/>
                          <a:pt x="45354" y="285234"/>
                        </a:cubicBezTo>
                        <a:cubicBezTo>
                          <a:pt x="45354" y="311055"/>
                          <a:pt x="26854" y="332072"/>
                          <a:pt x="2387" y="336275"/>
                        </a:cubicBezTo>
                        <a:cubicBezTo>
                          <a:pt x="154562" y="331471"/>
                          <a:pt x="276900" y="205969"/>
                          <a:pt x="276900" y="51642"/>
                        </a:cubicBezTo>
                        <a:cubicBezTo>
                          <a:pt x="277496" y="23419"/>
                          <a:pt x="254819" y="0"/>
                          <a:pt x="226174" y="0"/>
                        </a:cubicBezTo>
                        <a:close/>
                      </a:path>
                    </a:pathLst>
                  </a:custGeom>
                  <a:solidFill>
                    <a:srgbClr val="005073"/>
                  </a:solidFill>
                  <a:ln w="5916" cap="flat">
                    <a:noFill/>
                    <a:prstDash val="solid"/>
                    <a:miter/>
                  </a:ln>
                </p:spPr>
                <p:txBody>
                  <a:bodyPr rtlCol="0" anchor="ctr"/>
                  <a:lstStyle/>
                  <a:p>
                    <a:endParaRPr lang="en-US" sz="2400"/>
                  </a:p>
                </p:txBody>
              </p:sp>
            </p:grpSp>
            <p:sp>
              <p:nvSpPr>
                <p:cNvPr id="34" name="Freeform 33">
                  <a:extLst>
                    <a:ext uri="{FF2B5EF4-FFF2-40B4-BE49-F238E27FC236}">
                      <a16:creationId xmlns:a16="http://schemas.microsoft.com/office/drawing/2014/main" id="{A3F813DB-37FF-A74F-AB96-746EF0ACBA28}"/>
                    </a:ext>
                  </a:extLst>
                </p:cNvPr>
                <p:cNvSpPr/>
                <p:nvPr/>
              </p:nvSpPr>
              <p:spPr>
                <a:xfrm>
                  <a:off x="3933897" y="2438336"/>
                  <a:ext cx="149192" cy="384315"/>
                </a:xfrm>
                <a:custGeom>
                  <a:avLst/>
                  <a:gdLst>
                    <a:gd name="connsiteX0" fmla="*/ 151579 w 149191"/>
                    <a:gd name="connsiteY0" fmla="*/ 69657 h 384314"/>
                    <a:gd name="connsiteX1" fmla="*/ 119353 w 149191"/>
                    <a:gd name="connsiteY1" fmla="*/ 81066 h 384314"/>
                    <a:gd name="connsiteX2" fmla="*/ 82951 w 149191"/>
                    <a:gd name="connsiteY2" fmla="*/ 66054 h 384314"/>
                    <a:gd name="connsiteX3" fmla="*/ 76386 w 149191"/>
                    <a:gd name="connsiteY3" fmla="*/ 0 h 384314"/>
                    <a:gd name="connsiteX4" fmla="*/ 0 w 149191"/>
                    <a:gd name="connsiteY4" fmla="*/ 193959 h 384314"/>
                    <a:gd name="connsiteX5" fmla="*/ 76386 w 149191"/>
                    <a:gd name="connsiteY5" fmla="*/ 387918 h 384314"/>
                    <a:gd name="connsiteX6" fmla="*/ 82951 w 149191"/>
                    <a:gd name="connsiteY6" fmla="*/ 321864 h 384314"/>
                    <a:gd name="connsiteX7" fmla="*/ 151579 w 149191"/>
                    <a:gd name="connsiteY7" fmla="*/ 317660 h 384314"/>
                    <a:gd name="connsiteX8" fmla="*/ 102644 w 149191"/>
                    <a:gd name="connsiteY8" fmla="*/ 193358 h 384314"/>
                    <a:gd name="connsiteX9" fmla="*/ 151579 w 149191"/>
                    <a:gd name="connsiteY9" fmla="*/ 69657 h 3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91" h="384314">
                      <a:moveTo>
                        <a:pt x="151579" y="69657"/>
                      </a:moveTo>
                      <a:cubicBezTo>
                        <a:pt x="142030" y="76863"/>
                        <a:pt x="130692" y="81066"/>
                        <a:pt x="119353" y="81066"/>
                      </a:cubicBezTo>
                      <a:cubicBezTo>
                        <a:pt x="106224" y="81066"/>
                        <a:pt x="93096" y="76262"/>
                        <a:pt x="82951" y="66054"/>
                      </a:cubicBezTo>
                      <a:cubicBezTo>
                        <a:pt x="65048" y="48039"/>
                        <a:pt x="63257" y="20417"/>
                        <a:pt x="76386" y="0"/>
                      </a:cubicBezTo>
                      <a:cubicBezTo>
                        <a:pt x="29242" y="51042"/>
                        <a:pt x="0" y="118897"/>
                        <a:pt x="0" y="193959"/>
                      </a:cubicBezTo>
                      <a:cubicBezTo>
                        <a:pt x="0" y="269020"/>
                        <a:pt x="29242" y="336876"/>
                        <a:pt x="76386" y="387918"/>
                      </a:cubicBezTo>
                      <a:cubicBezTo>
                        <a:pt x="62660" y="367501"/>
                        <a:pt x="65048" y="339878"/>
                        <a:pt x="82951" y="321864"/>
                      </a:cubicBezTo>
                      <a:cubicBezTo>
                        <a:pt x="101450" y="303248"/>
                        <a:pt x="131289" y="301447"/>
                        <a:pt x="151579" y="317660"/>
                      </a:cubicBezTo>
                      <a:cubicBezTo>
                        <a:pt x="121144" y="285234"/>
                        <a:pt x="102644" y="241398"/>
                        <a:pt x="102644" y="193358"/>
                      </a:cubicBezTo>
                      <a:cubicBezTo>
                        <a:pt x="102047" y="145919"/>
                        <a:pt x="121144" y="102084"/>
                        <a:pt x="151579" y="69657"/>
                      </a:cubicBezTo>
                      <a:close/>
                    </a:path>
                  </a:pathLst>
                </a:custGeom>
                <a:solidFill>
                  <a:srgbClr val="FF3D67"/>
                </a:solidFill>
                <a:ln w="5916" cap="flat">
                  <a:noFill/>
                  <a:prstDash val="solid"/>
                  <a:miter/>
                </a:ln>
              </p:spPr>
              <p:txBody>
                <a:bodyPr rtlCol="0" anchor="ctr"/>
                <a:lstStyle/>
                <a:p>
                  <a:endParaRPr lang="en-US" sz="2400"/>
                </a:p>
              </p:txBody>
            </p:sp>
            <p:sp>
              <p:nvSpPr>
                <p:cNvPr id="35" name="Freeform 34">
                  <a:extLst>
                    <a:ext uri="{FF2B5EF4-FFF2-40B4-BE49-F238E27FC236}">
                      <a16:creationId xmlns:a16="http://schemas.microsoft.com/office/drawing/2014/main" id="{B5CEF597-A648-2A4A-AC43-7B6B1A798481}"/>
                    </a:ext>
                  </a:extLst>
                </p:cNvPr>
                <p:cNvSpPr/>
                <p:nvPr/>
              </p:nvSpPr>
              <p:spPr>
                <a:xfrm>
                  <a:off x="4001033" y="2745487"/>
                  <a:ext cx="262577" cy="168138"/>
                </a:xfrm>
                <a:custGeom>
                  <a:avLst/>
                  <a:gdLst>
                    <a:gd name="connsiteX0" fmla="*/ 216328 w 262577"/>
                    <a:gd name="connsiteY0" fmla="*/ 172041 h 168137"/>
                    <a:gd name="connsiteX1" fmla="*/ 15218 w 262577"/>
                    <a:gd name="connsiteY1" fmla="*/ 88573 h 168137"/>
                    <a:gd name="connsiteX2" fmla="*/ 15218 w 262577"/>
                    <a:gd name="connsiteY2" fmla="*/ 15313 h 168137"/>
                    <a:gd name="connsiteX3" fmla="*/ 88620 w 262577"/>
                    <a:gd name="connsiteY3" fmla="*/ 15313 h 168137"/>
                    <a:gd name="connsiteX4" fmla="*/ 216328 w 262577"/>
                    <a:gd name="connsiteY4" fmla="*/ 68156 h 168137"/>
                    <a:gd name="connsiteX5" fmla="*/ 268246 w 262577"/>
                    <a:gd name="connsiteY5" fmla="*/ 120399 h 168137"/>
                    <a:gd name="connsiteX6" fmla="*/ 216328 w 262577"/>
                    <a:gd name="connsiteY6" fmla="*/ 172041 h 16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577" h="168137">
                      <a:moveTo>
                        <a:pt x="216328" y="172041"/>
                      </a:moveTo>
                      <a:cubicBezTo>
                        <a:pt x="140538" y="172041"/>
                        <a:pt x="68927" y="142617"/>
                        <a:pt x="15218" y="88573"/>
                      </a:cubicBezTo>
                      <a:cubicBezTo>
                        <a:pt x="-5073" y="68156"/>
                        <a:pt x="-5073" y="35129"/>
                        <a:pt x="15218" y="15313"/>
                      </a:cubicBezTo>
                      <a:cubicBezTo>
                        <a:pt x="35508" y="-5104"/>
                        <a:pt x="68330" y="-5104"/>
                        <a:pt x="88620" y="15313"/>
                      </a:cubicBezTo>
                      <a:cubicBezTo>
                        <a:pt x="122635" y="49541"/>
                        <a:pt x="167990" y="68156"/>
                        <a:pt x="216328" y="68156"/>
                      </a:cubicBezTo>
                      <a:cubicBezTo>
                        <a:pt x="244973" y="68156"/>
                        <a:pt x="268246" y="91575"/>
                        <a:pt x="268246" y="120399"/>
                      </a:cubicBezTo>
                      <a:cubicBezTo>
                        <a:pt x="268246" y="149222"/>
                        <a:pt x="244973" y="172041"/>
                        <a:pt x="216328" y="172041"/>
                      </a:cubicBezTo>
                      <a:close/>
                    </a:path>
                  </a:pathLst>
                </a:custGeom>
                <a:solidFill>
                  <a:srgbClr val="00BCEB"/>
                </a:solidFill>
                <a:ln w="5916" cap="flat">
                  <a:noFill/>
                  <a:prstDash val="solid"/>
                  <a:miter/>
                </a:ln>
              </p:spPr>
              <p:txBody>
                <a:bodyPr rtlCol="0" anchor="ctr"/>
                <a:lstStyle/>
                <a:p>
                  <a:endParaRPr lang="en-US" sz="2400"/>
                </a:p>
              </p:txBody>
            </p:sp>
          </p:grpSp>
        </p:grpSp>
        <p:sp>
          <p:nvSpPr>
            <p:cNvPr id="36" name="Right Arrow 21">
              <a:extLst>
                <a:ext uri="{FF2B5EF4-FFF2-40B4-BE49-F238E27FC236}">
                  <a16:creationId xmlns:a16="http://schemas.microsoft.com/office/drawing/2014/main" id="{12379130-A2D7-D94F-8638-722D8A895E82}"/>
                </a:ext>
              </a:extLst>
            </p:cNvPr>
            <p:cNvSpPr/>
            <p:nvPr/>
          </p:nvSpPr>
          <p:spPr>
            <a:xfrm rot="16001623">
              <a:off x="7449382" y="7107483"/>
              <a:ext cx="723957" cy="441987"/>
            </a:xfrm>
            <a:prstGeom prst="rightArrow">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endParaRPr lang="en-US" sz="900">
                <a:solidFill>
                  <a:srgbClr val="005073"/>
                </a:solidFill>
                <a:latin typeface="CiscoSansTT ExtraLight"/>
              </a:endParaRPr>
            </a:p>
          </p:txBody>
        </p:sp>
        <p:sp>
          <p:nvSpPr>
            <p:cNvPr id="44" name="Right Arrow 5">
              <a:extLst>
                <a:ext uri="{FF2B5EF4-FFF2-40B4-BE49-F238E27FC236}">
                  <a16:creationId xmlns:a16="http://schemas.microsoft.com/office/drawing/2014/main" id="{07FAE6BC-2EED-E249-9F40-F8DE65FE9336}"/>
                </a:ext>
              </a:extLst>
            </p:cNvPr>
            <p:cNvSpPr/>
            <p:nvPr/>
          </p:nvSpPr>
          <p:spPr>
            <a:xfrm>
              <a:off x="4390211" y="7832429"/>
              <a:ext cx="723957" cy="441987"/>
            </a:xfrm>
            <a:prstGeom prst="rightArrow">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94"/>
              <a:endParaRPr lang="en-US" sz="900">
                <a:solidFill>
                  <a:srgbClr val="005073"/>
                </a:solidFill>
                <a:latin typeface="CiscoSansTT ExtraLight"/>
              </a:endParaRPr>
            </a:p>
          </p:txBody>
        </p:sp>
        <p:sp>
          <p:nvSpPr>
            <p:cNvPr id="53" name="TextBox 52">
              <a:extLst>
                <a:ext uri="{FF2B5EF4-FFF2-40B4-BE49-F238E27FC236}">
                  <a16:creationId xmlns:a16="http://schemas.microsoft.com/office/drawing/2014/main" id="{7C161F78-0A3A-2D49-B4ED-CDB985855B83}"/>
                </a:ext>
              </a:extLst>
            </p:cNvPr>
            <p:cNvSpPr txBox="1"/>
            <p:nvPr/>
          </p:nvSpPr>
          <p:spPr>
            <a:xfrm>
              <a:off x="2695985" y="4457669"/>
              <a:ext cx="3308740" cy="400110"/>
            </a:xfrm>
            <a:prstGeom prst="rect">
              <a:avLst/>
            </a:prstGeom>
            <a:noFill/>
          </p:spPr>
          <p:txBody>
            <a:bodyPr wrap="square" rtlCol="0">
              <a:spAutoFit/>
            </a:bodyPr>
            <a:lstStyle/>
            <a:p>
              <a:pPr defTabSz="228594"/>
              <a:r>
                <a:rPr lang="en-US" sz="2000">
                  <a:latin typeface="CiscoSansTT ExtraLight" panose="020B0303020201020303" pitchFamily="34" charset="0"/>
                  <a:cs typeface="CiscoSansTT ExtraLight" panose="020B0303020201020303" pitchFamily="34" charset="0"/>
                </a:rPr>
                <a:t>Webex Teams App</a:t>
              </a:r>
            </a:p>
          </p:txBody>
        </p:sp>
        <p:sp>
          <p:nvSpPr>
            <p:cNvPr id="56" name="TextBox 55">
              <a:extLst>
                <a:ext uri="{FF2B5EF4-FFF2-40B4-BE49-F238E27FC236}">
                  <a16:creationId xmlns:a16="http://schemas.microsoft.com/office/drawing/2014/main" id="{C65A140B-D1CF-B94E-A692-7AE39D3D3038}"/>
                </a:ext>
              </a:extLst>
            </p:cNvPr>
            <p:cNvSpPr txBox="1"/>
            <p:nvPr/>
          </p:nvSpPr>
          <p:spPr>
            <a:xfrm>
              <a:off x="6741043" y="4445969"/>
              <a:ext cx="2774769" cy="311426"/>
            </a:xfrm>
            <a:prstGeom prst="rect">
              <a:avLst/>
            </a:prstGeom>
            <a:noFill/>
          </p:spPr>
          <p:txBody>
            <a:bodyPr wrap="square" rtlCol="0">
              <a:spAutoFit/>
            </a:bodyPr>
            <a:lstStyle>
              <a:defPPr>
                <a:defRPr lang="en-US"/>
              </a:defPPr>
              <a:lvl1pPr>
                <a:defRPr sz="1400" b="1">
                  <a:solidFill>
                    <a:schemeClr val="accent5"/>
                  </a:solidFill>
                  <a:latin typeface="CiscoSans" panose="020B0503020201020303" pitchFamily="34" charset="0"/>
                </a:defRPr>
              </a:lvl1pPr>
            </a:lstStyle>
            <a:p>
              <a:pPr algn="r" defTabSz="228594"/>
              <a:r>
                <a:rPr lang="en-US" sz="2000" b="0">
                  <a:solidFill>
                    <a:schemeClr val="tx1"/>
                  </a:solidFill>
                  <a:latin typeface="CiscoSansTT ExtraLight" panose="020B0303020201020303" pitchFamily="34" charset="0"/>
                  <a:cs typeface="CiscoSansTT ExtraLight" panose="020B0303020201020303" pitchFamily="34" charset="0"/>
                </a:rPr>
                <a:t>Cisco Jabber App</a:t>
              </a:r>
            </a:p>
          </p:txBody>
        </p:sp>
        <p:grpSp>
          <p:nvGrpSpPr>
            <p:cNvPr id="25" name="Group 24">
              <a:extLst>
                <a:ext uri="{FF2B5EF4-FFF2-40B4-BE49-F238E27FC236}">
                  <a16:creationId xmlns:a16="http://schemas.microsoft.com/office/drawing/2014/main" id="{576AA13F-3BC8-204B-B2CA-C557FE5B5111}"/>
                </a:ext>
              </a:extLst>
            </p:cNvPr>
            <p:cNvGrpSpPr/>
            <p:nvPr/>
          </p:nvGrpSpPr>
          <p:grpSpPr>
            <a:xfrm>
              <a:off x="9493666" y="4256801"/>
              <a:ext cx="1088177" cy="1171884"/>
              <a:chOff x="3019668" y="904851"/>
              <a:chExt cx="3095625" cy="3333750"/>
            </a:xfrm>
            <a:solidFill>
              <a:schemeClr val="accent1"/>
            </a:solidFill>
          </p:grpSpPr>
          <p:sp>
            <p:nvSpPr>
              <p:cNvPr id="26" name="Freeform 25">
                <a:extLst>
                  <a:ext uri="{FF2B5EF4-FFF2-40B4-BE49-F238E27FC236}">
                    <a16:creationId xmlns:a16="http://schemas.microsoft.com/office/drawing/2014/main" id="{EB0B3B88-67E5-964F-8E1A-11B83EF4D97A}"/>
                  </a:ext>
                </a:extLst>
              </p:cNvPr>
              <p:cNvSpPr/>
              <p:nvPr/>
            </p:nvSpPr>
            <p:spPr>
              <a:xfrm>
                <a:off x="3019668" y="904851"/>
                <a:ext cx="3095625" cy="3333750"/>
              </a:xfrm>
              <a:custGeom>
                <a:avLst/>
                <a:gdLst>
                  <a:gd name="connsiteX0" fmla="*/ 186637 w 3095625"/>
                  <a:gd name="connsiteY0" fmla="*/ 1066539 h 3333750"/>
                  <a:gd name="connsiteX1" fmla="*/ 20045 w 3095625"/>
                  <a:gd name="connsiteY1" fmla="*/ 1889308 h 3333750"/>
                  <a:gd name="connsiteX2" fmla="*/ 879771 w 3095625"/>
                  <a:gd name="connsiteY2" fmla="*/ 2882004 h 3333750"/>
                  <a:gd name="connsiteX3" fmla="*/ 468482 w 3095625"/>
                  <a:gd name="connsiteY3" fmla="*/ 3333489 h 3333750"/>
                  <a:gd name="connsiteX4" fmla="*/ 1408599 w 3095625"/>
                  <a:gd name="connsiteY4" fmla="*/ 3011830 h 3333750"/>
                  <a:gd name="connsiteX5" fmla="*/ 2942506 w 3095625"/>
                  <a:gd name="connsiteY5" fmla="*/ 2194013 h 3333750"/>
                  <a:gd name="connsiteX6" fmla="*/ 2492164 w 3095625"/>
                  <a:gd name="connsiteY6" fmla="*/ 338638 h 3333750"/>
                  <a:gd name="connsiteX7" fmla="*/ 1263248 w 3095625"/>
                  <a:gd name="connsiteY7" fmla="*/ 15264 h 3333750"/>
                  <a:gd name="connsiteX8" fmla="*/ 2237370 w 3095625"/>
                  <a:gd name="connsiteY8" fmla="*/ 349211 h 3333750"/>
                  <a:gd name="connsiteX9" fmla="*/ 2228131 w 3095625"/>
                  <a:gd name="connsiteY9" fmla="*/ 1481067 h 3333750"/>
                  <a:gd name="connsiteX10" fmla="*/ 1064556 w 3095625"/>
                  <a:gd name="connsiteY10" fmla="*/ 2077903 h 3333750"/>
                  <a:gd name="connsiteX11" fmla="*/ 186637 w 3095625"/>
                  <a:gd name="connsiteY11" fmla="*/ 1066539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5625" h="3333750">
                    <a:moveTo>
                      <a:pt x="186637" y="1066539"/>
                    </a:moveTo>
                    <a:cubicBezTo>
                      <a:pt x="186637" y="1066539"/>
                      <a:pt x="-72729" y="1317237"/>
                      <a:pt x="20045" y="1889308"/>
                    </a:cubicBezTo>
                    <a:cubicBezTo>
                      <a:pt x="112818" y="2461380"/>
                      <a:pt x="604499" y="2767608"/>
                      <a:pt x="879771" y="2882004"/>
                    </a:cubicBezTo>
                    <a:cubicBezTo>
                      <a:pt x="666411" y="3154133"/>
                      <a:pt x="468482" y="3333489"/>
                      <a:pt x="468482" y="3333489"/>
                    </a:cubicBezTo>
                    <a:cubicBezTo>
                      <a:pt x="468482" y="3333489"/>
                      <a:pt x="984927" y="3355110"/>
                      <a:pt x="1408599" y="3011830"/>
                    </a:cubicBezTo>
                    <a:cubicBezTo>
                      <a:pt x="2031249" y="3064407"/>
                      <a:pt x="2614655" y="2814186"/>
                      <a:pt x="2942506" y="2194013"/>
                    </a:cubicBezTo>
                    <a:cubicBezTo>
                      <a:pt x="3270356" y="1573840"/>
                      <a:pt x="3092143" y="783932"/>
                      <a:pt x="2492164" y="338638"/>
                    </a:cubicBezTo>
                    <a:cubicBezTo>
                      <a:pt x="1892184" y="-106656"/>
                      <a:pt x="1263248" y="15264"/>
                      <a:pt x="1263248" y="15264"/>
                    </a:cubicBezTo>
                    <a:cubicBezTo>
                      <a:pt x="1263248" y="15264"/>
                      <a:pt x="1942571" y="-49315"/>
                      <a:pt x="2237370" y="349211"/>
                    </a:cubicBezTo>
                    <a:cubicBezTo>
                      <a:pt x="2491306" y="692492"/>
                      <a:pt x="2498259" y="1081683"/>
                      <a:pt x="2228131" y="1481067"/>
                    </a:cubicBezTo>
                    <a:cubicBezTo>
                      <a:pt x="1943618" y="1901596"/>
                      <a:pt x="1540140" y="2048661"/>
                      <a:pt x="1064556" y="2077903"/>
                    </a:cubicBezTo>
                    <a:cubicBezTo>
                      <a:pt x="544682" y="2109907"/>
                      <a:pt x="-129402" y="1705857"/>
                      <a:pt x="186637" y="1066539"/>
                    </a:cubicBezTo>
                    <a:close/>
                  </a:path>
                </a:pathLst>
              </a:custGeom>
              <a:grpFill/>
              <a:ln w="9525" cap="flat">
                <a:noFill/>
                <a:prstDash val="solid"/>
                <a:miter/>
              </a:ln>
            </p:spPr>
            <p:txBody>
              <a:bodyPr rtlCol="0" anchor="ctr"/>
              <a:lstStyle/>
              <a:p>
                <a:endParaRPr lang="en-US" sz="2400"/>
              </a:p>
            </p:txBody>
          </p:sp>
          <p:sp>
            <p:nvSpPr>
              <p:cNvPr id="27" name="Freeform 26">
                <a:extLst>
                  <a:ext uri="{FF2B5EF4-FFF2-40B4-BE49-F238E27FC236}">
                    <a16:creationId xmlns:a16="http://schemas.microsoft.com/office/drawing/2014/main" id="{925CF23E-6BF4-874C-883C-5A6BB0E0373E}"/>
                  </a:ext>
                </a:extLst>
              </p:cNvPr>
              <p:cNvSpPr/>
              <p:nvPr/>
            </p:nvSpPr>
            <p:spPr>
              <a:xfrm>
                <a:off x="3259659" y="937612"/>
                <a:ext cx="2143125" cy="981075"/>
              </a:xfrm>
              <a:custGeom>
                <a:avLst/>
                <a:gdLst>
                  <a:gd name="connsiteX0" fmla="*/ 2141683 w 2143125"/>
                  <a:gd name="connsiteY0" fmla="*/ 986533 h 981075"/>
                  <a:gd name="connsiteX1" fmla="*/ 1515700 w 2143125"/>
                  <a:gd name="connsiteY1" fmla="*/ 52131 h 981075"/>
                  <a:gd name="connsiteX2" fmla="*/ 395465 w 2143125"/>
                  <a:gd name="connsiteY2" fmla="*/ 226819 h 981075"/>
                  <a:gd name="connsiteX3" fmla="*/ 1701 w 2143125"/>
                  <a:gd name="connsiteY3" fmla="*/ 776221 h 981075"/>
                  <a:gd name="connsiteX4" fmla="*/ 627398 w 2143125"/>
                  <a:gd name="connsiteY4" fmla="*/ 494662 h 981075"/>
                  <a:gd name="connsiteX5" fmla="*/ 2141683 w 2143125"/>
                  <a:gd name="connsiteY5" fmla="*/ 986533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3125" h="981075">
                    <a:moveTo>
                      <a:pt x="2141683" y="986533"/>
                    </a:moveTo>
                    <a:cubicBezTo>
                      <a:pt x="2141683" y="986533"/>
                      <a:pt x="2244744" y="282826"/>
                      <a:pt x="1515700" y="52131"/>
                    </a:cubicBezTo>
                    <a:cubicBezTo>
                      <a:pt x="1128509" y="-70361"/>
                      <a:pt x="664165" y="37272"/>
                      <a:pt x="395465" y="226819"/>
                    </a:cubicBezTo>
                    <a:cubicBezTo>
                      <a:pt x="115334" y="424368"/>
                      <a:pt x="-16777" y="725072"/>
                      <a:pt x="1701" y="776221"/>
                    </a:cubicBezTo>
                    <a:cubicBezTo>
                      <a:pt x="24371" y="839086"/>
                      <a:pt x="228491" y="591722"/>
                      <a:pt x="627398" y="494662"/>
                    </a:cubicBezTo>
                    <a:cubicBezTo>
                      <a:pt x="1041926" y="393888"/>
                      <a:pt x="1697342" y="477327"/>
                      <a:pt x="2141683" y="986533"/>
                    </a:cubicBezTo>
                    <a:close/>
                  </a:path>
                </a:pathLst>
              </a:custGeom>
              <a:grpFill/>
              <a:ln w="9525" cap="flat">
                <a:noFill/>
                <a:prstDash val="solid"/>
                <a:miter/>
              </a:ln>
            </p:spPr>
            <p:txBody>
              <a:bodyPr rtlCol="0" anchor="ctr"/>
              <a:lstStyle/>
              <a:p>
                <a:endParaRPr lang="en-US" sz="2400"/>
              </a:p>
            </p:txBody>
          </p:sp>
          <p:sp>
            <p:nvSpPr>
              <p:cNvPr id="28" name="Freeform 27">
                <a:extLst>
                  <a:ext uri="{FF2B5EF4-FFF2-40B4-BE49-F238E27FC236}">
                    <a16:creationId xmlns:a16="http://schemas.microsoft.com/office/drawing/2014/main" id="{2580D1F3-8EE6-5F40-B070-2DC322F8B147}"/>
                  </a:ext>
                </a:extLst>
              </p:cNvPr>
              <p:cNvSpPr/>
              <p:nvPr/>
            </p:nvSpPr>
            <p:spPr>
              <a:xfrm>
                <a:off x="3428238" y="1698408"/>
                <a:ext cx="1476375" cy="1200150"/>
              </a:xfrm>
              <a:custGeom>
                <a:avLst/>
                <a:gdLst>
                  <a:gd name="connsiteX0" fmla="*/ 956691 w 1476375"/>
                  <a:gd name="connsiteY0" fmla="*/ 1205003 h 1200150"/>
                  <a:gd name="connsiteX1" fmla="*/ 963930 w 1476375"/>
                  <a:gd name="connsiteY1" fmla="*/ 677032 h 1200150"/>
                  <a:gd name="connsiteX2" fmla="*/ 0 w 1476375"/>
                  <a:gd name="connsiteY2" fmla="*/ 104103 h 1200150"/>
                  <a:gd name="connsiteX3" fmla="*/ 1484376 w 1476375"/>
                  <a:gd name="connsiteY3" fmla="*/ 978212 h 1200150"/>
                  <a:gd name="connsiteX4" fmla="*/ 956691 w 1476375"/>
                  <a:gd name="connsiteY4" fmla="*/ 1205003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75" h="1200150">
                    <a:moveTo>
                      <a:pt x="956691" y="1205003"/>
                    </a:moveTo>
                    <a:cubicBezTo>
                      <a:pt x="956691" y="1205003"/>
                      <a:pt x="1024700" y="949352"/>
                      <a:pt x="963930" y="677032"/>
                    </a:cubicBezTo>
                    <a:cubicBezTo>
                      <a:pt x="844105" y="139917"/>
                      <a:pt x="434054" y="-71633"/>
                      <a:pt x="0" y="104103"/>
                    </a:cubicBezTo>
                    <a:cubicBezTo>
                      <a:pt x="614839" y="-229367"/>
                      <a:pt x="1451419" y="285554"/>
                      <a:pt x="1484376" y="978212"/>
                    </a:cubicBezTo>
                    <a:cubicBezTo>
                      <a:pt x="1319498" y="1141090"/>
                      <a:pt x="956691" y="1205003"/>
                      <a:pt x="956691" y="1205003"/>
                    </a:cubicBezTo>
                    <a:close/>
                  </a:path>
                </a:pathLst>
              </a:custGeom>
              <a:grpFill/>
              <a:ln w="9525" cap="flat">
                <a:noFill/>
                <a:prstDash val="solid"/>
                <a:miter/>
              </a:ln>
            </p:spPr>
            <p:txBody>
              <a:bodyPr rtlCol="0" anchor="ctr"/>
              <a:lstStyle/>
              <a:p>
                <a:endParaRPr lang="en-US" sz="2400"/>
              </a:p>
            </p:txBody>
          </p:sp>
          <p:sp>
            <p:nvSpPr>
              <p:cNvPr id="29" name="Freeform 28">
                <a:extLst>
                  <a:ext uri="{FF2B5EF4-FFF2-40B4-BE49-F238E27FC236}">
                    <a16:creationId xmlns:a16="http://schemas.microsoft.com/office/drawing/2014/main" id="{E575C28C-DC32-2143-A749-D96477AD743B}"/>
                  </a:ext>
                </a:extLst>
              </p:cNvPr>
              <p:cNvSpPr/>
              <p:nvPr/>
            </p:nvSpPr>
            <p:spPr>
              <a:xfrm>
                <a:off x="3145667" y="1762733"/>
                <a:ext cx="1228725" cy="876300"/>
              </a:xfrm>
              <a:custGeom>
                <a:avLst/>
                <a:gdLst>
                  <a:gd name="connsiteX0" fmla="*/ 148650 w 1228725"/>
                  <a:gd name="connsiteY0" fmla="*/ 880931 h 876300"/>
                  <a:gd name="connsiteX1" fmla="*/ 6442 w 1228725"/>
                  <a:gd name="connsiteY1" fmla="*/ 418111 h 876300"/>
                  <a:gd name="connsiteX2" fmla="*/ 1230023 w 1228725"/>
                  <a:gd name="connsiteY2" fmla="*/ 661856 h 876300"/>
                  <a:gd name="connsiteX3" fmla="*/ 148650 w 1228725"/>
                  <a:gd name="connsiteY3" fmla="*/ 880931 h 876300"/>
                </a:gdLst>
                <a:ahLst/>
                <a:cxnLst>
                  <a:cxn ang="0">
                    <a:pos x="connsiteX0" y="connsiteY0"/>
                  </a:cxn>
                  <a:cxn ang="0">
                    <a:pos x="connsiteX1" y="connsiteY1"/>
                  </a:cxn>
                  <a:cxn ang="0">
                    <a:pos x="connsiteX2" y="connsiteY2"/>
                  </a:cxn>
                  <a:cxn ang="0">
                    <a:pos x="connsiteX3" y="connsiteY3"/>
                  </a:cxn>
                </a:cxnLst>
                <a:rect l="l" t="t" r="r" b="b"/>
                <a:pathLst>
                  <a:path w="1228725" h="876300">
                    <a:moveTo>
                      <a:pt x="148650" y="880931"/>
                    </a:moveTo>
                    <a:cubicBezTo>
                      <a:pt x="148650" y="880931"/>
                      <a:pt x="-36421" y="754630"/>
                      <a:pt x="6442" y="418111"/>
                    </a:cubicBezTo>
                    <a:cubicBezTo>
                      <a:pt x="79498" y="-156437"/>
                      <a:pt x="1114104" y="-196251"/>
                      <a:pt x="1230023" y="661856"/>
                    </a:cubicBezTo>
                    <a:cubicBezTo>
                      <a:pt x="1024855" y="511933"/>
                      <a:pt x="388871" y="436590"/>
                      <a:pt x="148650" y="880931"/>
                    </a:cubicBezTo>
                    <a:close/>
                  </a:path>
                </a:pathLst>
              </a:custGeom>
              <a:grpFill/>
              <a:ln w="9525" cap="flat">
                <a:noFill/>
                <a:prstDash val="solid"/>
                <a:miter/>
              </a:ln>
            </p:spPr>
            <p:txBody>
              <a:bodyPr rtlCol="0" anchor="ctr"/>
              <a:lstStyle/>
              <a:p>
                <a:endParaRPr lang="en-US" sz="2400"/>
              </a:p>
            </p:txBody>
          </p:sp>
        </p:grpSp>
      </p:grpSp>
    </p:spTree>
    <p:extLst>
      <p:ext uri="{BB962C8B-B14F-4D97-AF65-F5344CB8AC3E}">
        <p14:creationId xmlns:p14="http://schemas.microsoft.com/office/powerpoint/2010/main" val="276896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75CE1-01E7-A94D-8289-1A870A887F78}"/>
              </a:ext>
            </a:extLst>
          </p:cNvPr>
          <p:cNvSpPr>
            <a:spLocks noGrp="1"/>
          </p:cNvSpPr>
          <p:nvPr>
            <p:ph type="title"/>
          </p:nvPr>
        </p:nvSpPr>
        <p:spPr/>
        <p:txBody>
          <a:bodyPr/>
          <a:lstStyle/>
          <a:p>
            <a:r>
              <a:rPr lang="en-US"/>
              <a:t>Calling</a:t>
            </a:r>
          </a:p>
        </p:txBody>
      </p:sp>
      <p:pic>
        <p:nvPicPr>
          <p:cNvPr id="7" name="Picture 6" descr="A person taking a selfie in a car&#10;&#10;Description automatically generated">
            <a:extLst>
              <a:ext uri="{FF2B5EF4-FFF2-40B4-BE49-F238E27FC236}">
                <a16:creationId xmlns:a16="http://schemas.microsoft.com/office/drawing/2014/main" id="{1C805946-7192-4ACA-9C00-458D13E5EB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36375" y="4013422"/>
            <a:ext cx="3065752" cy="2275045"/>
          </a:xfrm>
          <a:prstGeom prst="rect">
            <a:avLst/>
          </a:prstGeom>
        </p:spPr>
      </p:pic>
      <p:sp>
        <p:nvSpPr>
          <p:cNvPr id="10" name="Text Placeholder 3">
            <a:extLst>
              <a:ext uri="{FF2B5EF4-FFF2-40B4-BE49-F238E27FC236}">
                <a16:creationId xmlns:a16="http://schemas.microsoft.com/office/drawing/2014/main" id="{451F5985-942C-4780-BE5E-978F77DB759C}"/>
              </a:ext>
            </a:extLst>
          </p:cNvPr>
          <p:cNvSpPr>
            <a:spLocks noGrp="1"/>
          </p:cNvSpPr>
          <p:nvPr>
            <p:ph type="body" sz="quarter" idx="10"/>
          </p:nvPr>
        </p:nvSpPr>
        <p:spPr>
          <a:xfrm>
            <a:off x="324923" y="1359846"/>
            <a:ext cx="5000160" cy="3872153"/>
          </a:xfrm>
        </p:spPr>
        <p:txBody>
          <a:bodyPr/>
          <a:lstStyle/>
          <a:p>
            <a:pPr>
              <a:spcAft>
                <a:spcPts val="0"/>
              </a:spcAft>
            </a:pPr>
            <a:r>
              <a:rPr lang="en-US" sz="1800"/>
              <a:t>High-quality, enterprise-rich calling features with integrated devices, headsets, meeting and cognitive collaboration </a:t>
            </a:r>
          </a:p>
          <a:p>
            <a:pPr>
              <a:spcAft>
                <a:spcPts val="0"/>
              </a:spcAft>
            </a:pPr>
            <a:r>
              <a:rPr lang="en-US" sz="1800"/>
              <a:t>Proven enterprise-ready cloud PBX</a:t>
            </a:r>
          </a:p>
          <a:p>
            <a:pPr>
              <a:spcAft>
                <a:spcPts val="0"/>
              </a:spcAft>
            </a:pPr>
            <a:r>
              <a:rPr lang="en-US" sz="1800"/>
              <a:t>Carrier-class availability, globally delivered over the Webex backbone</a:t>
            </a:r>
          </a:p>
          <a:p>
            <a:pPr>
              <a:spcAft>
                <a:spcPts val="0"/>
              </a:spcAft>
            </a:pPr>
            <a:r>
              <a:rPr lang="en-US" sz="1800"/>
              <a:t>Powerful quality and performance analytics at a user/device level</a:t>
            </a:r>
          </a:p>
          <a:p>
            <a:pPr>
              <a:spcAft>
                <a:spcPts val="0"/>
              </a:spcAft>
            </a:pPr>
            <a:r>
              <a:rPr lang="en-US" sz="1800"/>
              <a:t>Integrates with your existing on-premises calling solutions</a:t>
            </a:r>
          </a:p>
          <a:p>
            <a:pPr>
              <a:spcAft>
                <a:spcPts val="0"/>
              </a:spcAft>
            </a:pPr>
            <a:r>
              <a:rPr lang="en-US" sz="1800"/>
              <a:t>Bring-your-own carrier flexibility with a global network of partners</a:t>
            </a:r>
          </a:p>
          <a:p>
            <a:pPr>
              <a:spcAft>
                <a:spcPts val="0"/>
              </a:spcAft>
            </a:pPr>
            <a:r>
              <a:rPr lang="en-US" sz="1800"/>
              <a:t>Unified, global, administration via      Control Hub</a:t>
            </a:r>
          </a:p>
          <a:p>
            <a:pPr marL="76198" indent="0">
              <a:spcAft>
                <a:spcPts val="0"/>
              </a:spcAft>
              <a:buNone/>
            </a:pPr>
            <a:endParaRPr lang="en-US" sz="1800"/>
          </a:p>
          <a:p>
            <a:endParaRPr lang="en-US" sz="1800"/>
          </a:p>
        </p:txBody>
      </p:sp>
      <p:pic>
        <p:nvPicPr>
          <p:cNvPr id="12" name="Picture 11" descr="A person sitting at a desk looking at a computer&#10;&#10;Description automatically generated">
            <a:extLst>
              <a:ext uri="{FF2B5EF4-FFF2-40B4-BE49-F238E27FC236}">
                <a16:creationId xmlns:a16="http://schemas.microsoft.com/office/drawing/2014/main" id="{F211563A-AF13-4402-9829-80F9C1B69D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0031" y="4013422"/>
            <a:ext cx="3065753" cy="2255281"/>
          </a:xfrm>
          <a:prstGeom prst="rect">
            <a:avLst/>
          </a:prstGeom>
        </p:spPr>
      </p:pic>
      <p:pic>
        <p:nvPicPr>
          <p:cNvPr id="8" name="Picture 8" descr="A screenshot of a social media post&#10;&#10;Description generated with very high confidence">
            <a:extLst>
              <a:ext uri="{FF2B5EF4-FFF2-40B4-BE49-F238E27FC236}">
                <a16:creationId xmlns:a16="http://schemas.microsoft.com/office/drawing/2014/main" id="{9580295F-A975-8C48-8598-99C7895CBF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44847" y="234075"/>
            <a:ext cx="6346394" cy="3665506"/>
          </a:xfrm>
          <a:prstGeom prst="rect">
            <a:avLst/>
          </a:prstGeom>
        </p:spPr>
      </p:pic>
    </p:spTree>
    <p:extLst>
      <p:ext uri="{BB962C8B-B14F-4D97-AF65-F5344CB8AC3E}">
        <p14:creationId xmlns:p14="http://schemas.microsoft.com/office/powerpoint/2010/main" val="334997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026236-5A03-A84B-9DA3-113E00F4CA72}"/>
              </a:ext>
            </a:extLst>
          </p:cNvPr>
          <p:cNvSpPr>
            <a:spLocks noGrp="1"/>
          </p:cNvSpPr>
          <p:nvPr>
            <p:ph type="body" sz="quarter" idx="10"/>
          </p:nvPr>
        </p:nvSpPr>
        <p:spPr>
          <a:xfrm>
            <a:off x="7353259" y="1316711"/>
            <a:ext cx="4299602" cy="4804689"/>
          </a:xfrm>
        </p:spPr>
        <p:txBody>
          <a:bodyPr/>
          <a:lstStyle/>
          <a:p>
            <a:pPr marL="76198" indent="0">
              <a:buNone/>
            </a:pPr>
            <a:r>
              <a:rPr lang="en-US" sz="2000"/>
              <a:t>Slick &amp; easy to use messaging at your fingertips </a:t>
            </a:r>
          </a:p>
          <a:p>
            <a:r>
              <a:rPr lang="en-US" sz="1600"/>
              <a:t>New fluid design built to enhance workflows with less clicks </a:t>
            </a:r>
          </a:p>
          <a:p>
            <a:r>
              <a:rPr lang="en-US" sz="1600"/>
              <a:t>Organize your spaces and content for better manageability and to suit your workstyle</a:t>
            </a:r>
          </a:p>
          <a:p>
            <a:r>
              <a:rPr lang="en-US" sz="1600"/>
              <a:t>Customizable status to provide your colleagues more info on what you are doing and your availability </a:t>
            </a:r>
          </a:p>
          <a:p>
            <a:r>
              <a:rPr lang="en-US" sz="1600"/>
              <a:t>XMPP Federation enables users to message with everyone on other XMPP-based Messaging clients  </a:t>
            </a:r>
          </a:p>
          <a:p>
            <a:r>
              <a:rPr lang="en-US" sz="1600">
                <a:latin typeface="CiscoSansTT Light" panose="020B0503020201020303" pitchFamily="34" charset="0"/>
                <a:cs typeface="CiscoSansTT Light" panose="020B0503020201020303" pitchFamily="34" charset="0"/>
              </a:rPr>
              <a:t>Demonstrate your personality with reactions and GIFs </a:t>
            </a:r>
            <a:r>
              <a:rPr lang="en-US" sz="2000"/>
              <a:t>😂</a:t>
            </a:r>
          </a:p>
          <a:p>
            <a:pPr marL="76198" indent="0">
              <a:buNone/>
            </a:pPr>
            <a:endParaRPr lang="en-US" sz="2000"/>
          </a:p>
        </p:txBody>
      </p:sp>
      <p:sp>
        <p:nvSpPr>
          <p:cNvPr id="3" name="Title 2">
            <a:extLst>
              <a:ext uri="{FF2B5EF4-FFF2-40B4-BE49-F238E27FC236}">
                <a16:creationId xmlns:a16="http://schemas.microsoft.com/office/drawing/2014/main" id="{F1432BD2-3C2A-0E4F-96A9-9683B3F54EBE}"/>
              </a:ext>
            </a:extLst>
          </p:cNvPr>
          <p:cNvSpPr>
            <a:spLocks noGrp="1"/>
          </p:cNvSpPr>
          <p:nvPr>
            <p:ph type="title"/>
          </p:nvPr>
        </p:nvSpPr>
        <p:spPr/>
        <p:txBody>
          <a:bodyPr/>
          <a:lstStyle/>
          <a:p>
            <a:r>
              <a:rPr lang="en-US"/>
              <a:t>Messaging </a:t>
            </a:r>
          </a:p>
        </p:txBody>
      </p:sp>
      <p:pic>
        <p:nvPicPr>
          <p:cNvPr id="38" name="Picture 37">
            <a:extLst>
              <a:ext uri="{FF2B5EF4-FFF2-40B4-BE49-F238E27FC236}">
                <a16:creationId xmlns:a16="http://schemas.microsoft.com/office/drawing/2014/main" id="{A5B87B74-5E3F-864F-A27E-F91C6EDCF2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995" y="1316711"/>
            <a:ext cx="5329021" cy="3266174"/>
          </a:xfrm>
          <a:prstGeom prst="rect">
            <a:avLst/>
          </a:prstGeom>
        </p:spPr>
      </p:pic>
      <p:pic>
        <p:nvPicPr>
          <p:cNvPr id="39" name="Picture 38">
            <a:extLst>
              <a:ext uri="{FF2B5EF4-FFF2-40B4-BE49-F238E27FC236}">
                <a16:creationId xmlns:a16="http://schemas.microsoft.com/office/drawing/2014/main" id="{B155B534-0ED1-8A46-A681-85EDBFEA06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24238" y="3429000"/>
            <a:ext cx="4778497" cy="2494713"/>
          </a:xfrm>
          <a:prstGeom prst="rect">
            <a:avLst/>
          </a:prstGeom>
        </p:spPr>
      </p:pic>
    </p:spTree>
    <p:extLst>
      <p:ext uri="{BB962C8B-B14F-4D97-AF65-F5344CB8AC3E}">
        <p14:creationId xmlns:p14="http://schemas.microsoft.com/office/powerpoint/2010/main" val="331131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a:extLst>
              <a:ext uri="{FF2B5EF4-FFF2-40B4-BE49-F238E27FC236}">
                <a16:creationId xmlns:a16="http://schemas.microsoft.com/office/drawing/2014/main" id="{C681A5D6-ADA3-F44D-BB18-451358A6AD04}"/>
              </a:ext>
            </a:extLst>
          </p:cNvPr>
          <p:cNvSpPr/>
          <p:nvPr/>
        </p:nvSpPr>
        <p:spPr>
          <a:xfrm>
            <a:off x="6204395" y="1430868"/>
            <a:ext cx="5541876" cy="4819561"/>
          </a:xfrm>
          <a:prstGeom prst="roundRect">
            <a:avLst>
              <a:gd name="adj" fmla="val 4130"/>
            </a:avLst>
          </a:prstGeom>
          <a:solidFill>
            <a:schemeClr val="accent3">
              <a:lumMod val="1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3440" rtlCol="0" anchor="ctr"/>
          <a:lstStyle/>
          <a:p>
            <a:pPr marL="226049" defTabSz="609555" fontAlgn="base">
              <a:spcBef>
                <a:spcPct val="0"/>
              </a:spcBef>
              <a:spcAft>
                <a:spcPct val="0"/>
              </a:spcAft>
            </a:pPr>
            <a:endParaRPr lang="en-US" sz="1600" b="1">
              <a:solidFill>
                <a:srgbClr val="FFFFFF"/>
              </a:solidFill>
              <a:latin typeface="CiscoSansTT" panose="020B0503020201020303" pitchFamily="34" charset="0"/>
              <a:cs typeface="CiscoSansTT" panose="020B0503020201020303" pitchFamily="34" charset="0"/>
            </a:endParaRPr>
          </a:p>
        </p:txBody>
      </p:sp>
      <p:sp>
        <p:nvSpPr>
          <p:cNvPr id="50" name="Rounded Rectangle 49">
            <a:extLst>
              <a:ext uri="{FF2B5EF4-FFF2-40B4-BE49-F238E27FC236}">
                <a16:creationId xmlns:a16="http://schemas.microsoft.com/office/drawing/2014/main" id="{6079B1D5-3B6E-AC48-99A8-9217E4127EFC}"/>
              </a:ext>
            </a:extLst>
          </p:cNvPr>
          <p:cNvSpPr/>
          <p:nvPr/>
        </p:nvSpPr>
        <p:spPr>
          <a:xfrm>
            <a:off x="445729" y="1430868"/>
            <a:ext cx="5401187" cy="4819561"/>
          </a:xfrm>
          <a:prstGeom prst="roundRect">
            <a:avLst>
              <a:gd name="adj" fmla="val 4130"/>
            </a:avLst>
          </a:prstGeom>
          <a:solidFill>
            <a:schemeClr val="accent3">
              <a:lumMod val="10000"/>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3440" rtlCol="0" anchor="ctr"/>
          <a:lstStyle/>
          <a:p>
            <a:pPr marL="226049" defTabSz="609555" fontAlgn="base">
              <a:spcBef>
                <a:spcPct val="0"/>
              </a:spcBef>
              <a:spcAft>
                <a:spcPct val="0"/>
              </a:spcAft>
            </a:pPr>
            <a:endParaRPr lang="en-US" sz="1600" b="1">
              <a:solidFill>
                <a:srgbClr val="FFFFFF"/>
              </a:solidFill>
              <a:latin typeface="CiscoSansTT" panose="020B0503020201020303" pitchFamily="34" charset="0"/>
              <a:cs typeface="CiscoSansTT" panose="020B0503020201020303" pitchFamily="34" charset="0"/>
            </a:endParaRPr>
          </a:p>
        </p:txBody>
      </p:sp>
      <p:sp>
        <p:nvSpPr>
          <p:cNvPr id="52" name="Rounded Rectangle 51">
            <a:extLst>
              <a:ext uri="{FF2B5EF4-FFF2-40B4-BE49-F238E27FC236}">
                <a16:creationId xmlns:a16="http://schemas.microsoft.com/office/drawing/2014/main" id="{B703CCB0-FA61-6D4F-BD8F-1029D902F3CE}"/>
              </a:ext>
            </a:extLst>
          </p:cNvPr>
          <p:cNvSpPr/>
          <p:nvPr/>
        </p:nvSpPr>
        <p:spPr>
          <a:xfrm>
            <a:off x="842779" y="3911945"/>
            <a:ext cx="4702669" cy="48485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0D274D"/>
              </a:solidFill>
              <a:latin typeface="CiscoSansTT ExtraLight"/>
            </a:endParaRPr>
          </a:p>
        </p:txBody>
      </p:sp>
      <p:sp>
        <p:nvSpPr>
          <p:cNvPr id="53" name="Rounded Rectangle 52">
            <a:extLst>
              <a:ext uri="{FF2B5EF4-FFF2-40B4-BE49-F238E27FC236}">
                <a16:creationId xmlns:a16="http://schemas.microsoft.com/office/drawing/2014/main" id="{250D59F0-E97E-F84B-A430-AFB00A0A4A0A}"/>
              </a:ext>
            </a:extLst>
          </p:cNvPr>
          <p:cNvSpPr/>
          <p:nvPr/>
        </p:nvSpPr>
        <p:spPr>
          <a:xfrm>
            <a:off x="6681447" y="3911945"/>
            <a:ext cx="4702669" cy="484856"/>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a:solidFill>
                <a:srgbClr val="0D274D"/>
              </a:solidFill>
              <a:latin typeface="CiscoSansTT ExtraLight"/>
            </a:endParaRPr>
          </a:p>
        </p:txBody>
      </p:sp>
      <p:sp>
        <p:nvSpPr>
          <p:cNvPr id="2" name="Title 1">
            <a:extLst>
              <a:ext uri="{FF2B5EF4-FFF2-40B4-BE49-F238E27FC236}">
                <a16:creationId xmlns:a16="http://schemas.microsoft.com/office/drawing/2014/main" id="{3092F30E-AA82-C446-9D3B-AD7855B70406}"/>
              </a:ext>
            </a:extLst>
          </p:cNvPr>
          <p:cNvSpPr>
            <a:spLocks noGrp="1"/>
          </p:cNvSpPr>
          <p:nvPr>
            <p:ph type="title"/>
          </p:nvPr>
        </p:nvSpPr>
        <p:spPr/>
        <p:txBody>
          <a:bodyPr/>
          <a:lstStyle/>
          <a:p>
            <a:r>
              <a:rPr lang="en-US"/>
              <a:t>Seamlessly connecting customers and agents</a:t>
            </a:r>
          </a:p>
        </p:txBody>
      </p:sp>
      <p:sp>
        <p:nvSpPr>
          <p:cNvPr id="5" name="Freeform 7">
            <a:extLst>
              <a:ext uri="{FF2B5EF4-FFF2-40B4-BE49-F238E27FC236}">
                <a16:creationId xmlns:a16="http://schemas.microsoft.com/office/drawing/2014/main" id="{1941869F-2029-4C40-9A69-D7BC1CD5ABA1}"/>
              </a:ext>
            </a:extLst>
          </p:cNvPr>
          <p:cNvSpPr>
            <a:spLocks noChangeAspect="1"/>
          </p:cNvSpPr>
          <p:nvPr/>
        </p:nvSpPr>
        <p:spPr bwMode="auto">
          <a:xfrm>
            <a:off x="7535819" y="2143278"/>
            <a:ext cx="2993923" cy="1481673"/>
          </a:xfrm>
          <a:custGeom>
            <a:avLst/>
            <a:gdLst>
              <a:gd name="T0" fmla="*/ 579 w 626"/>
              <a:gd name="T1" fmla="*/ 178 h 310"/>
              <a:gd name="T2" fmla="*/ 583 w 626"/>
              <a:gd name="T3" fmla="*/ 156 h 310"/>
              <a:gd name="T4" fmla="*/ 521 w 626"/>
              <a:gd name="T5" fmla="*/ 88 h 310"/>
              <a:gd name="T6" fmla="*/ 525 w 626"/>
              <a:gd name="T7" fmla="*/ 66 h 310"/>
              <a:gd name="T8" fmla="*/ 456 w 626"/>
              <a:gd name="T9" fmla="*/ 0 h 310"/>
              <a:gd name="T10" fmla="*/ 379 w 626"/>
              <a:gd name="T11" fmla="*/ 0 h 310"/>
              <a:gd name="T12" fmla="*/ 313 w 626"/>
              <a:gd name="T13" fmla="*/ 66 h 310"/>
              <a:gd name="T14" fmla="*/ 317 w 626"/>
              <a:gd name="T15" fmla="*/ 87 h 310"/>
              <a:gd name="T16" fmla="*/ 204 w 626"/>
              <a:gd name="T17" fmla="*/ 87 h 310"/>
              <a:gd name="T18" fmla="*/ 138 w 626"/>
              <a:gd name="T19" fmla="*/ 156 h 310"/>
              <a:gd name="T20" fmla="*/ 141 w 626"/>
              <a:gd name="T21" fmla="*/ 176 h 310"/>
              <a:gd name="T22" fmla="*/ 66 w 626"/>
              <a:gd name="T23" fmla="*/ 176 h 310"/>
              <a:gd name="T24" fmla="*/ 0 w 626"/>
              <a:gd name="T25" fmla="*/ 244 h 310"/>
              <a:gd name="T26" fmla="*/ 66 w 626"/>
              <a:gd name="T27" fmla="*/ 310 h 310"/>
              <a:gd name="T28" fmla="*/ 560 w 626"/>
              <a:gd name="T29" fmla="*/ 310 h 310"/>
              <a:gd name="T30" fmla="*/ 626 w 626"/>
              <a:gd name="T31" fmla="*/ 244 h 310"/>
              <a:gd name="T32" fmla="*/ 579 w 626"/>
              <a:gd name="T33" fmla="*/ 17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6" h="310">
                <a:moveTo>
                  <a:pt x="579" y="178"/>
                </a:moveTo>
                <a:cubicBezTo>
                  <a:pt x="581" y="171"/>
                  <a:pt x="583" y="164"/>
                  <a:pt x="583" y="156"/>
                </a:cubicBezTo>
                <a:cubicBezTo>
                  <a:pt x="583" y="120"/>
                  <a:pt x="556" y="91"/>
                  <a:pt x="521" y="88"/>
                </a:cubicBezTo>
                <a:cubicBezTo>
                  <a:pt x="524" y="81"/>
                  <a:pt x="525" y="74"/>
                  <a:pt x="525" y="66"/>
                </a:cubicBezTo>
                <a:cubicBezTo>
                  <a:pt x="525" y="31"/>
                  <a:pt x="495" y="0"/>
                  <a:pt x="456" y="0"/>
                </a:cubicBezTo>
                <a:cubicBezTo>
                  <a:pt x="456" y="0"/>
                  <a:pt x="456" y="0"/>
                  <a:pt x="379" y="0"/>
                </a:cubicBezTo>
                <a:cubicBezTo>
                  <a:pt x="344" y="0"/>
                  <a:pt x="313" y="31"/>
                  <a:pt x="313" y="66"/>
                </a:cubicBezTo>
                <a:cubicBezTo>
                  <a:pt x="313" y="74"/>
                  <a:pt x="315" y="81"/>
                  <a:pt x="317" y="87"/>
                </a:cubicBezTo>
                <a:cubicBezTo>
                  <a:pt x="204" y="87"/>
                  <a:pt x="204" y="87"/>
                  <a:pt x="204" y="87"/>
                </a:cubicBezTo>
                <a:cubicBezTo>
                  <a:pt x="168" y="87"/>
                  <a:pt x="138" y="118"/>
                  <a:pt x="138" y="156"/>
                </a:cubicBezTo>
                <a:cubicBezTo>
                  <a:pt x="138" y="163"/>
                  <a:pt x="139" y="169"/>
                  <a:pt x="141" y="176"/>
                </a:cubicBezTo>
                <a:cubicBezTo>
                  <a:pt x="66" y="176"/>
                  <a:pt x="66" y="176"/>
                  <a:pt x="66" y="176"/>
                </a:cubicBezTo>
                <a:cubicBezTo>
                  <a:pt x="30" y="176"/>
                  <a:pt x="0" y="206"/>
                  <a:pt x="0" y="244"/>
                </a:cubicBezTo>
                <a:cubicBezTo>
                  <a:pt x="0" y="280"/>
                  <a:pt x="30" y="310"/>
                  <a:pt x="66" y="310"/>
                </a:cubicBezTo>
                <a:cubicBezTo>
                  <a:pt x="66" y="310"/>
                  <a:pt x="66" y="310"/>
                  <a:pt x="560" y="310"/>
                </a:cubicBezTo>
                <a:cubicBezTo>
                  <a:pt x="596" y="310"/>
                  <a:pt x="626" y="280"/>
                  <a:pt x="626" y="244"/>
                </a:cubicBezTo>
                <a:cubicBezTo>
                  <a:pt x="626" y="213"/>
                  <a:pt x="606" y="187"/>
                  <a:pt x="579" y="178"/>
                </a:cubicBezTo>
                <a:close/>
              </a:path>
            </a:pathLst>
          </a:custGeom>
          <a:solidFill>
            <a:schemeClr val="tx1"/>
          </a:solidFill>
          <a:ln w="19050">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FFFFFF"/>
              </a:solidFill>
              <a:latin typeface="CiscoSansTT ExtraLight"/>
              <a:ea typeface="ＭＳ Ｐゴシック" charset="0"/>
            </a:endParaRPr>
          </a:p>
        </p:txBody>
      </p:sp>
      <p:sp>
        <p:nvSpPr>
          <p:cNvPr id="7" name="Freeform 6">
            <a:extLst>
              <a:ext uri="{FF2B5EF4-FFF2-40B4-BE49-F238E27FC236}">
                <a16:creationId xmlns:a16="http://schemas.microsoft.com/office/drawing/2014/main" id="{6E2DB0A8-597B-624F-A423-12BBAACAF805}"/>
              </a:ext>
            </a:extLst>
          </p:cNvPr>
          <p:cNvSpPr>
            <a:spLocks noChangeAspect="1" noEditPoints="1"/>
          </p:cNvSpPr>
          <p:nvPr/>
        </p:nvSpPr>
        <p:spPr bwMode="auto">
          <a:xfrm>
            <a:off x="8737613" y="2721875"/>
            <a:ext cx="1095620" cy="58205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3200">
              <a:solidFill>
                <a:srgbClr val="0D274D">
                  <a:lumMod val="75000"/>
                </a:srgbClr>
              </a:solidFill>
              <a:latin typeface="CiscoSansTT ExtraLight"/>
              <a:ea typeface="ＭＳ Ｐゴシック" charset="0"/>
            </a:endParaRPr>
          </a:p>
        </p:txBody>
      </p:sp>
      <p:sp>
        <p:nvSpPr>
          <p:cNvPr id="9" name="TextBox 8">
            <a:extLst>
              <a:ext uri="{FF2B5EF4-FFF2-40B4-BE49-F238E27FC236}">
                <a16:creationId xmlns:a16="http://schemas.microsoft.com/office/drawing/2014/main" id="{C7A523A0-6837-A248-B8AF-91395913CE0E}"/>
              </a:ext>
            </a:extLst>
          </p:cNvPr>
          <p:cNvSpPr txBox="1"/>
          <p:nvPr/>
        </p:nvSpPr>
        <p:spPr>
          <a:xfrm>
            <a:off x="877371" y="4548437"/>
            <a:ext cx="4164935" cy="1435971"/>
          </a:xfrm>
          <a:prstGeom prst="rect">
            <a:avLst/>
          </a:prstGeom>
          <a:noFill/>
          <a:effectLst/>
        </p:spPr>
        <p:txBody>
          <a:bodyPr wrap="square" lIns="182880" tIns="0" rIns="0" bIns="0" rtlCol="0">
            <a:spAutoFit/>
          </a:bodyPr>
          <a:lstStyle/>
          <a:p>
            <a:pPr marL="182870" indent="-182870"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charset="0"/>
              </a:rPr>
              <a:t>Available on-premises or partner-hosted</a:t>
            </a:r>
          </a:p>
          <a:p>
            <a:pPr marL="182870" indent="-182870"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charset="0"/>
              </a:rPr>
              <a:t>All business sizes</a:t>
            </a:r>
          </a:p>
          <a:p>
            <a:pPr marL="182870" indent="-182870"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charset="0"/>
              </a:rPr>
              <a:t>Express: SMB-Midsize up to 400 agents</a:t>
            </a:r>
          </a:p>
          <a:p>
            <a:pPr marL="182870" indent="-182870"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charset="0"/>
              </a:rPr>
              <a:t>Enterprise: Large Enterprise up to 24,000 agents</a:t>
            </a:r>
          </a:p>
          <a:p>
            <a:pPr marL="182870" indent="-182870"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charset="0"/>
              </a:rPr>
              <a:t>HCS: Partner Hosted up to 24,000</a:t>
            </a:r>
          </a:p>
        </p:txBody>
      </p:sp>
      <p:grpSp>
        <p:nvGrpSpPr>
          <p:cNvPr id="10" name="Group 9">
            <a:extLst>
              <a:ext uri="{FF2B5EF4-FFF2-40B4-BE49-F238E27FC236}">
                <a16:creationId xmlns:a16="http://schemas.microsoft.com/office/drawing/2014/main" id="{9A8F0268-3E8A-F544-B9FE-84768FDD172D}"/>
              </a:ext>
            </a:extLst>
          </p:cNvPr>
          <p:cNvGrpSpPr/>
          <p:nvPr/>
        </p:nvGrpSpPr>
        <p:grpSpPr>
          <a:xfrm>
            <a:off x="2207541" y="2253758"/>
            <a:ext cx="2041583" cy="1475396"/>
            <a:chOff x="4102068" y="1098317"/>
            <a:chExt cx="1354787" cy="927838"/>
          </a:xfrm>
        </p:grpSpPr>
        <p:sp>
          <p:nvSpPr>
            <p:cNvPr id="11" name="Freeform 7">
              <a:extLst>
                <a:ext uri="{FF2B5EF4-FFF2-40B4-BE49-F238E27FC236}">
                  <a16:creationId xmlns:a16="http://schemas.microsoft.com/office/drawing/2014/main" id="{95DBA8FF-E631-A540-B6B0-9382D88500D9}"/>
                </a:ext>
              </a:extLst>
            </p:cNvPr>
            <p:cNvSpPr>
              <a:spLocks noChangeAspect="1"/>
            </p:cNvSpPr>
            <p:nvPr/>
          </p:nvSpPr>
          <p:spPr bwMode="auto">
            <a:xfrm>
              <a:off x="4441036" y="1098317"/>
              <a:ext cx="1015819" cy="502722"/>
            </a:xfrm>
            <a:custGeom>
              <a:avLst/>
              <a:gdLst>
                <a:gd name="T0" fmla="*/ 579 w 626"/>
                <a:gd name="T1" fmla="*/ 178 h 310"/>
                <a:gd name="T2" fmla="*/ 583 w 626"/>
                <a:gd name="T3" fmla="*/ 156 h 310"/>
                <a:gd name="T4" fmla="*/ 521 w 626"/>
                <a:gd name="T5" fmla="*/ 88 h 310"/>
                <a:gd name="T6" fmla="*/ 525 w 626"/>
                <a:gd name="T7" fmla="*/ 66 h 310"/>
                <a:gd name="T8" fmla="*/ 456 w 626"/>
                <a:gd name="T9" fmla="*/ 0 h 310"/>
                <a:gd name="T10" fmla="*/ 379 w 626"/>
                <a:gd name="T11" fmla="*/ 0 h 310"/>
                <a:gd name="T12" fmla="*/ 313 w 626"/>
                <a:gd name="T13" fmla="*/ 66 h 310"/>
                <a:gd name="T14" fmla="*/ 317 w 626"/>
                <a:gd name="T15" fmla="*/ 87 h 310"/>
                <a:gd name="T16" fmla="*/ 204 w 626"/>
                <a:gd name="T17" fmla="*/ 87 h 310"/>
                <a:gd name="T18" fmla="*/ 138 w 626"/>
                <a:gd name="T19" fmla="*/ 156 h 310"/>
                <a:gd name="T20" fmla="*/ 141 w 626"/>
                <a:gd name="T21" fmla="*/ 176 h 310"/>
                <a:gd name="T22" fmla="*/ 66 w 626"/>
                <a:gd name="T23" fmla="*/ 176 h 310"/>
                <a:gd name="T24" fmla="*/ 0 w 626"/>
                <a:gd name="T25" fmla="*/ 244 h 310"/>
                <a:gd name="T26" fmla="*/ 66 w 626"/>
                <a:gd name="T27" fmla="*/ 310 h 310"/>
                <a:gd name="T28" fmla="*/ 560 w 626"/>
                <a:gd name="T29" fmla="*/ 310 h 310"/>
                <a:gd name="T30" fmla="*/ 626 w 626"/>
                <a:gd name="T31" fmla="*/ 244 h 310"/>
                <a:gd name="T32" fmla="*/ 579 w 626"/>
                <a:gd name="T33" fmla="*/ 17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6" h="310">
                  <a:moveTo>
                    <a:pt x="579" y="178"/>
                  </a:moveTo>
                  <a:cubicBezTo>
                    <a:pt x="581" y="171"/>
                    <a:pt x="583" y="164"/>
                    <a:pt x="583" y="156"/>
                  </a:cubicBezTo>
                  <a:cubicBezTo>
                    <a:pt x="583" y="120"/>
                    <a:pt x="556" y="91"/>
                    <a:pt x="521" y="88"/>
                  </a:cubicBezTo>
                  <a:cubicBezTo>
                    <a:pt x="524" y="81"/>
                    <a:pt x="525" y="74"/>
                    <a:pt x="525" y="66"/>
                  </a:cubicBezTo>
                  <a:cubicBezTo>
                    <a:pt x="525" y="31"/>
                    <a:pt x="495" y="0"/>
                    <a:pt x="456" y="0"/>
                  </a:cubicBezTo>
                  <a:cubicBezTo>
                    <a:pt x="456" y="0"/>
                    <a:pt x="456" y="0"/>
                    <a:pt x="379" y="0"/>
                  </a:cubicBezTo>
                  <a:cubicBezTo>
                    <a:pt x="344" y="0"/>
                    <a:pt x="313" y="31"/>
                    <a:pt x="313" y="66"/>
                  </a:cubicBezTo>
                  <a:cubicBezTo>
                    <a:pt x="313" y="74"/>
                    <a:pt x="315" y="81"/>
                    <a:pt x="317" y="87"/>
                  </a:cubicBezTo>
                  <a:cubicBezTo>
                    <a:pt x="204" y="87"/>
                    <a:pt x="204" y="87"/>
                    <a:pt x="204" y="87"/>
                  </a:cubicBezTo>
                  <a:cubicBezTo>
                    <a:pt x="168" y="87"/>
                    <a:pt x="138" y="118"/>
                    <a:pt x="138" y="156"/>
                  </a:cubicBezTo>
                  <a:cubicBezTo>
                    <a:pt x="138" y="163"/>
                    <a:pt x="139" y="169"/>
                    <a:pt x="141" y="176"/>
                  </a:cubicBezTo>
                  <a:cubicBezTo>
                    <a:pt x="66" y="176"/>
                    <a:pt x="66" y="176"/>
                    <a:pt x="66" y="176"/>
                  </a:cubicBezTo>
                  <a:cubicBezTo>
                    <a:pt x="30" y="176"/>
                    <a:pt x="0" y="206"/>
                    <a:pt x="0" y="244"/>
                  </a:cubicBezTo>
                  <a:cubicBezTo>
                    <a:pt x="0" y="280"/>
                    <a:pt x="30" y="310"/>
                    <a:pt x="66" y="310"/>
                  </a:cubicBezTo>
                  <a:cubicBezTo>
                    <a:pt x="66" y="310"/>
                    <a:pt x="66" y="310"/>
                    <a:pt x="560" y="310"/>
                  </a:cubicBezTo>
                  <a:cubicBezTo>
                    <a:pt x="596" y="310"/>
                    <a:pt x="626" y="280"/>
                    <a:pt x="626" y="244"/>
                  </a:cubicBezTo>
                  <a:cubicBezTo>
                    <a:pt x="626" y="213"/>
                    <a:pt x="606" y="187"/>
                    <a:pt x="579" y="178"/>
                  </a:cubicBezTo>
                  <a:close/>
                </a:path>
              </a:pathLst>
            </a:custGeom>
            <a:solidFill>
              <a:schemeClr val="tx1">
                <a:lumMod val="25000"/>
                <a:lumOff val="75000"/>
              </a:schemeClr>
            </a:solidFill>
            <a:ln w="19050">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2400">
                <a:solidFill>
                  <a:srgbClr val="FFFFFF"/>
                </a:solidFill>
                <a:latin typeface="CiscoSansTT ExtraLight"/>
                <a:ea typeface="ＭＳ Ｐゴシック" charset="0"/>
              </a:endParaRPr>
            </a:p>
          </p:txBody>
        </p:sp>
        <p:grpSp>
          <p:nvGrpSpPr>
            <p:cNvPr id="12" name="Group 11">
              <a:extLst>
                <a:ext uri="{FF2B5EF4-FFF2-40B4-BE49-F238E27FC236}">
                  <a16:creationId xmlns:a16="http://schemas.microsoft.com/office/drawing/2014/main" id="{C0926700-05C9-9045-8389-FBA182E97FD9}"/>
                </a:ext>
              </a:extLst>
            </p:cNvPr>
            <p:cNvGrpSpPr>
              <a:grpSpLocks noChangeAspect="1"/>
            </p:cNvGrpSpPr>
            <p:nvPr/>
          </p:nvGrpSpPr>
          <p:grpSpPr>
            <a:xfrm>
              <a:off x="4102067" y="1150239"/>
              <a:ext cx="1226677" cy="875915"/>
              <a:chOff x="1600622" y="2768600"/>
              <a:chExt cx="1523674" cy="1087989"/>
            </a:xfrm>
          </p:grpSpPr>
          <p:grpSp>
            <p:nvGrpSpPr>
              <p:cNvPr id="13" name="Group 12">
                <a:extLst>
                  <a:ext uri="{FF2B5EF4-FFF2-40B4-BE49-F238E27FC236}">
                    <a16:creationId xmlns:a16="http://schemas.microsoft.com/office/drawing/2014/main" id="{8DC94BB4-2ED2-9B4C-B2F3-394BC086BC9E}"/>
                  </a:ext>
                </a:extLst>
              </p:cNvPr>
              <p:cNvGrpSpPr/>
              <p:nvPr/>
            </p:nvGrpSpPr>
            <p:grpSpPr>
              <a:xfrm>
                <a:off x="2674576" y="3232150"/>
                <a:ext cx="449720" cy="624439"/>
                <a:chOff x="2623776" y="3195610"/>
                <a:chExt cx="476036" cy="660979"/>
              </a:xfrm>
            </p:grpSpPr>
            <p:sp>
              <p:nvSpPr>
                <p:cNvPr id="36" name="Freeform 116">
                  <a:extLst>
                    <a:ext uri="{FF2B5EF4-FFF2-40B4-BE49-F238E27FC236}">
                      <a16:creationId xmlns:a16="http://schemas.microsoft.com/office/drawing/2014/main" id="{CBE10691-A249-7348-A5E1-FB4B2EFE4AE3}"/>
                    </a:ext>
                  </a:extLst>
                </p:cNvPr>
                <p:cNvSpPr>
                  <a:spLocks/>
                </p:cNvSpPr>
                <p:nvPr/>
              </p:nvSpPr>
              <p:spPr bwMode="auto">
                <a:xfrm>
                  <a:off x="2623776" y="3195610"/>
                  <a:ext cx="476036" cy="660979"/>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7" name="Rectangle 117">
                  <a:extLst>
                    <a:ext uri="{FF2B5EF4-FFF2-40B4-BE49-F238E27FC236}">
                      <a16:creationId xmlns:a16="http://schemas.microsoft.com/office/drawing/2014/main" id="{1AE0B21E-729D-6A43-9AF9-BA8500FB6A19}"/>
                    </a:ext>
                  </a:extLst>
                </p:cNvPr>
                <p:cNvSpPr>
                  <a:spLocks noChangeArrowheads="1"/>
                </p:cNvSpPr>
                <p:nvPr/>
              </p:nvSpPr>
              <p:spPr bwMode="auto">
                <a:xfrm>
                  <a:off x="2746341" y="3284252"/>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8" name="Rectangle 118">
                  <a:extLst>
                    <a:ext uri="{FF2B5EF4-FFF2-40B4-BE49-F238E27FC236}">
                      <a16:creationId xmlns:a16="http://schemas.microsoft.com/office/drawing/2014/main" id="{8DBB3222-CE21-AB4B-A5B1-08BCD4F692C4}"/>
                    </a:ext>
                  </a:extLst>
                </p:cNvPr>
                <p:cNvSpPr>
                  <a:spLocks noChangeArrowheads="1"/>
                </p:cNvSpPr>
                <p:nvPr/>
              </p:nvSpPr>
              <p:spPr bwMode="auto">
                <a:xfrm>
                  <a:off x="2851398" y="3284252"/>
                  <a:ext cx="64566"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9" name="Rectangle 119">
                  <a:extLst>
                    <a:ext uri="{FF2B5EF4-FFF2-40B4-BE49-F238E27FC236}">
                      <a16:creationId xmlns:a16="http://schemas.microsoft.com/office/drawing/2014/main" id="{7E16402F-61EB-F741-87D6-621AEB162C50}"/>
                    </a:ext>
                  </a:extLst>
                </p:cNvPr>
                <p:cNvSpPr>
                  <a:spLocks noChangeArrowheads="1"/>
                </p:cNvSpPr>
                <p:nvPr/>
              </p:nvSpPr>
              <p:spPr bwMode="auto">
                <a:xfrm>
                  <a:off x="2958643" y="3284252"/>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40" name="Rectangle 120">
                  <a:extLst>
                    <a:ext uri="{FF2B5EF4-FFF2-40B4-BE49-F238E27FC236}">
                      <a16:creationId xmlns:a16="http://schemas.microsoft.com/office/drawing/2014/main" id="{C1949419-5561-794B-B369-C7E0C96163EA}"/>
                    </a:ext>
                  </a:extLst>
                </p:cNvPr>
                <p:cNvSpPr>
                  <a:spLocks noChangeArrowheads="1"/>
                </p:cNvSpPr>
                <p:nvPr/>
              </p:nvSpPr>
              <p:spPr bwMode="auto">
                <a:xfrm>
                  <a:off x="2746341" y="3570967"/>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41" name="Rectangle 121">
                  <a:extLst>
                    <a:ext uri="{FF2B5EF4-FFF2-40B4-BE49-F238E27FC236}">
                      <a16:creationId xmlns:a16="http://schemas.microsoft.com/office/drawing/2014/main" id="{833801CB-0C19-3840-BFD2-D12B77637C7A}"/>
                    </a:ext>
                  </a:extLst>
                </p:cNvPr>
                <p:cNvSpPr>
                  <a:spLocks noChangeArrowheads="1"/>
                </p:cNvSpPr>
                <p:nvPr/>
              </p:nvSpPr>
              <p:spPr bwMode="auto">
                <a:xfrm>
                  <a:off x="2851398" y="3570967"/>
                  <a:ext cx="64566"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42" name="Rectangle 122">
                  <a:extLst>
                    <a:ext uri="{FF2B5EF4-FFF2-40B4-BE49-F238E27FC236}">
                      <a16:creationId xmlns:a16="http://schemas.microsoft.com/office/drawing/2014/main" id="{0376B507-4B37-1040-8139-4DC5B138C075}"/>
                    </a:ext>
                  </a:extLst>
                </p:cNvPr>
                <p:cNvSpPr>
                  <a:spLocks noChangeArrowheads="1"/>
                </p:cNvSpPr>
                <p:nvPr/>
              </p:nvSpPr>
              <p:spPr bwMode="auto">
                <a:xfrm>
                  <a:off x="2958643" y="3570967"/>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43" name="Rectangle 123">
                  <a:extLst>
                    <a:ext uri="{FF2B5EF4-FFF2-40B4-BE49-F238E27FC236}">
                      <a16:creationId xmlns:a16="http://schemas.microsoft.com/office/drawing/2014/main" id="{9705B532-622D-9E4C-8B4B-EF631DE6312A}"/>
                    </a:ext>
                  </a:extLst>
                </p:cNvPr>
                <p:cNvSpPr>
                  <a:spLocks noChangeArrowheads="1"/>
                </p:cNvSpPr>
                <p:nvPr/>
              </p:nvSpPr>
              <p:spPr bwMode="auto">
                <a:xfrm>
                  <a:off x="2746341" y="3427609"/>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44" name="Rectangle 124">
                  <a:extLst>
                    <a:ext uri="{FF2B5EF4-FFF2-40B4-BE49-F238E27FC236}">
                      <a16:creationId xmlns:a16="http://schemas.microsoft.com/office/drawing/2014/main" id="{907EA8A1-9A99-CE49-A7DE-C381F3F1211B}"/>
                    </a:ext>
                  </a:extLst>
                </p:cNvPr>
                <p:cNvSpPr>
                  <a:spLocks noChangeArrowheads="1"/>
                </p:cNvSpPr>
                <p:nvPr/>
              </p:nvSpPr>
              <p:spPr bwMode="auto">
                <a:xfrm>
                  <a:off x="2851398" y="3427609"/>
                  <a:ext cx="64566"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45" name="Rectangle 125">
                  <a:extLst>
                    <a:ext uri="{FF2B5EF4-FFF2-40B4-BE49-F238E27FC236}">
                      <a16:creationId xmlns:a16="http://schemas.microsoft.com/office/drawing/2014/main" id="{085B899E-0C6E-1141-B3F3-6404F785C32B}"/>
                    </a:ext>
                  </a:extLst>
                </p:cNvPr>
                <p:cNvSpPr>
                  <a:spLocks noChangeArrowheads="1"/>
                </p:cNvSpPr>
                <p:nvPr/>
              </p:nvSpPr>
              <p:spPr bwMode="auto">
                <a:xfrm>
                  <a:off x="2958643" y="3427609"/>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grpSp>
          <p:grpSp>
            <p:nvGrpSpPr>
              <p:cNvPr id="14" name="Group 13">
                <a:extLst>
                  <a:ext uri="{FF2B5EF4-FFF2-40B4-BE49-F238E27FC236}">
                    <a16:creationId xmlns:a16="http://schemas.microsoft.com/office/drawing/2014/main" id="{8959D5C8-A7A0-A64D-95ED-8FC7C40EEA70}"/>
                  </a:ext>
                </a:extLst>
              </p:cNvPr>
              <p:cNvGrpSpPr/>
              <p:nvPr/>
            </p:nvGrpSpPr>
            <p:grpSpPr>
              <a:xfrm flipH="1">
                <a:off x="1600622" y="3140798"/>
                <a:ext cx="515512" cy="715791"/>
                <a:chOff x="1619672" y="3195610"/>
                <a:chExt cx="476036" cy="660979"/>
              </a:xfrm>
            </p:grpSpPr>
            <p:sp>
              <p:nvSpPr>
                <p:cNvPr id="26" name="Freeform 116">
                  <a:extLst>
                    <a:ext uri="{FF2B5EF4-FFF2-40B4-BE49-F238E27FC236}">
                      <a16:creationId xmlns:a16="http://schemas.microsoft.com/office/drawing/2014/main" id="{FB2C7B64-CE20-1946-85A9-48A90B9C68B2}"/>
                    </a:ext>
                  </a:extLst>
                </p:cNvPr>
                <p:cNvSpPr>
                  <a:spLocks/>
                </p:cNvSpPr>
                <p:nvPr/>
              </p:nvSpPr>
              <p:spPr bwMode="auto">
                <a:xfrm>
                  <a:off x="1619672" y="3195610"/>
                  <a:ext cx="476036" cy="660979"/>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7" name="Rectangle 117">
                  <a:extLst>
                    <a:ext uri="{FF2B5EF4-FFF2-40B4-BE49-F238E27FC236}">
                      <a16:creationId xmlns:a16="http://schemas.microsoft.com/office/drawing/2014/main" id="{3D3F7561-3E0B-A447-BDB2-0A01D54C6361}"/>
                    </a:ext>
                  </a:extLst>
                </p:cNvPr>
                <p:cNvSpPr>
                  <a:spLocks noChangeArrowheads="1"/>
                </p:cNvSpPr>
                <p:nvPr/>
              </p:nvSpPr>
              <p:spPr bwMode="auto">
                <a:xfrm>
                  <a:off x="1742237" y="3284252"/>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8" name="Rectangle 118">
                  <a:extLst>
                    <a:ext uri="{FF2B5EF4-FFF2-40B4-BE49-F238E27FC236}">
                      <a16:creationId xmlns:a16="http://schemas.microsoft.com/office/drawing/2014/main" id="{52785D77-CB9C-0E4A-AD9A-9FCFED6D351A}"/>
                    </a:ext>
                  </a:extLst>
                </p:cNvPr>
                <p:cNvSpPr>
                  <a:spLocks noChangeArrowheads="1"/>
                </p:cNvSpPr>
                <p:nvPr/>
              </p:nvSpPr>
              <p:spPr bwMode="auto">
                <a:xfrm>
                  <a:off x="1847294" y="3284252"/>
                  <a:ext cx="64566"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9" name="Rectangle 119">
                  <a:extLst>
                    <a:ext uri="{FF2B5EF4-FFF2-40B4-BE49-F238E27FC236}">
                      <a16:creationId xmlns:a16="http://schemas.microsoft.com/office/drawing/2014/main" id="{16B44AA9-B497-2D4D-98C3-CAB8D6B3A99F}"/>
                    </a:ext>
                  </a:extLst>
                </p:cNvPr>
                <p:cNvSpPr>
                  <a:spLocks noChangeArrowheads="1"/>
                </p:cNvSpPr>
                <p:nvPr/>
              </p:nvSpPr>
              <p:spPr bwMode="auto">
                <a:xfrm>
                  <a:off x="1954539" y="3284252"/>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0" name="Rectangle 120">
                  <a:extLst>
                    <a:ext uri="{FF2B5EF4-FFF2-40B4-BE49-F238E27FC236}">
                      <a16:creationId xmlns:a16="http://schemas.microsoft.com/office/drawing/2014/main" id="{2A8CE277-8040-A84C-BA66-D591DC781CA2}"/>
                    </a:ext>
                  </a:extLst>
                </p:cNvPr>
                <p:cNvSpPr>
                  <a:spLocks noChangeArrowheads="1"/>
                </p:cNvSpPr>
                <p:nvPr/>
              </p:nvSpPr>
              <p:spPr bwMode="auto">
                <a:xfrm>
                  <a:off x="1742237" y="3570967"/>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1" name="Rectangle 121">
                  <a:extLst>
                    <a:ext uri="{FF2B5EF4-FFF2-40B4-BE49-F238E27FC236}">
                      <a16:creationId xmlns:a16="http://schemas.microsoft.com/office/drawing/2014/main" id="{8230C6CF-12ED-6C45-B8B0-D4510C765594}"/>
                    </a:ext>
                  </a:extLst>
                </p:cNvPr>
                <p:cNvSpPr>
                  <a:spLocks noChangeArrowheads="1"/>
                </p:cNvSpPr>
                <p:nvPr/>
              </p:nvSpPr>
              <p:spPr bwMode="auto">
                <a:xfrm>
                  <a:off x="1847294" y="3570967"/>
                  <a:ext cx="64566"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2" name="Rectangle 122">
                  <a:extLst>
                    <a:ext uri="{FF2B5EF4-FFF2-40B4-BE49-F238E27FC236}">
                      <a16:creationId xmlns:a16="http://schemas.microsoft.com/office/drawing/2014/main" id="{F8121AE5-BD1D-AD41-B00F-1DC6363F59EE}"/>
                    </a:ext>
                  </a:extLst>
                </p:cNvPr>
                <p:cNvSpPr>
                  <a:spLocks noChangeArrowheads="1"/>
                </p:cNvSpPr>
                <p:nvPr/>
              </p:nvSpPr>
              <p:spPr bwMode="auto">
                <a:xfrm>
                  <a:off x="1954539" y="3570967"/>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3" name="Rectangle 123">
                  <a:extLst>
                    <a:ext uri="{FF2B5EF4-FFF2-40B4-BE49-F238E27FC236}">
                      <a16:creationId xmlns:a16="http://schemas.microsoft.com/office/drawing/2014/main" id="{0497EBF6-6A0B-7F4A-9194-DBB7D235C6A7}"/>
                    </a:ext>
                  </a:extLst>
                </p:cNvPr>
                <p:cNvSpPr>
                  <a:spLocks noChangeArrowheads="1"/>
                </p:cNvSpPr>
                <p:nvPr/>
              </p:nvSpPr>
              <p:spPr bwMode="auto">
                <a:xfrm>
                  <a:off x="1742237" y="3427609"/>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4" name="Rectangle 124">
                  <a:extLst>
                    <a:ext uri="{FF2B5EF4-FFF2-40B4-BE49-F238E27FC236}">
                      <a16:creationId xmlns:a16="http://schemas.microsoft.com/office/drawing/2014/main" id="{7F6DE17F-49B9-FF43-BF06-67DE07C373C1}"/>
                    </a:ext>
                  </a:extLst>
                </p:cNvPr>
                <p:cNvSpPr>
                  <a:spLocks noChangeArrowheads="1"/>
                </p:cNvSpPr>
                <p:nvPr/>
              </p:nvSpPr>
              <p:spPr bwMode="auto">
                <a:xfrm>
                  <a:off x="1847294" y="3427609"/>
                  <a:ext cx="64566"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35" name="Rectangle 125">
                  <a:extLst>
                    <a:ext uri="{FF2B5EF4-FFF2-40B4-BE49-F238E27FC236}">
                      <a16:creationId xmlns:a16="http://schemas.microsoft.com/office/drawing/2014/main" id="{DF9ACCA7-679C-B947-A55F-82D3C9824F91}"/>
                    </a:ext>
                  </a:extLst>
                </p:cNvPr>
                <p:cNvSpPr>
                  <a:spLocks noChangeArrowheads="1"/>
                </p:cNvSpPr>
                <p:nvPr/>
              </p:nvSpPr>
              <p:spPr bwMode="auto">
                <a:xfrm>
                  <a:off x="1954539" y="3427609"/>
                  <a:ext cx="63471" cy="6237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grpSp>
          <p:grpSp>
            <p:nvGrpSpPr>
              <p:cNvPr id="15" name="Group 14">
                <a:extLst>
                  <a:ext uri="{FF2B5EF4-FFF2-40B4-BE49-F238E27FC236}">
                    <a16:creationId xmlns:a16="http://schemas.microsoft.com/office/drawing/2014/main" id="{E1217878-E431-C444-9EF0-9B38EF546C27}"/>
                  </a:ext>
                </a:extLst>
              </p:cNvPr>
              <p:cNvGrpSpPr/>
              <p:nvPr/>
            </p:nvGrpSpPr>
            <p:grpSpPr>
              <a:xfrm>
                <a:off x="2048155" y="2768600"/>
                <a:ext cx="702510" cy="1087989"/>
                <a:chOff x="2048155" y="2865121"/>
                <a:chExt cx="640187" cy="991468"/>
              </a:xfrm>
            </p:grpSpPr>
            <p:sp>
              <p:nvSpPr>
                <p:cNvPr id="16" name="Freeform 106">
                  <a:extLst>
                    <a:ext uri="{FF2B5EF4-FFF2-40B4-BE49-F238E27FC236}">
                      <a16:creationId xmlns:a16="http://schemas.microsoft.com/office/drawing/2014/main" id="{B12490FD-963D-2E41-9A17-9129DD4BAAB7}"/>
                    </a:ext>
                  </a:extLst>
                </p:cNvPr>
                <p:cNvSpPr>
                  <a:spLocks/>
                </p:cNvSpPr>
                <p:nvPr/>
              </p:nvSpPr>
              <p:spPr bwMode="auto">
                <a:xfrm>
                  <a:off x="2048155" y="2865121"/>
                  <a:ext cx="640187" cy="991468"/>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17" name="Rectangle 107">
                  <a:extLst>
                    <a:ext uri="{FF2B5EF4-FFF2-40B4-BE49-F238E27FC236}">
                      <a16:creationId xmlns:a16="http://schemas.microsoft.com/office/drawing/2014/main" id="{0FE12A88-01B9-9143-B5D9-D1C472B1D46E}"/>
                    </a:ext>
                  </a:extLst>
                </p:cNvPr>
                <p:cNvSpPr>
                  <a:spLocks noChangeArrowheads="1"/>
                </p:cNvSpPr>
                <p:nvPr/>
              </p:nvSpPr>
              <p:spPr bwMode="auto">
                <a:xfrm>
                  <a:off x="2166343" y="2981121"/>
                  <a:ext cx="91924" cy="886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18" name="Rectangle 108">
                  <a:extLst>
                    <a:ext uri="{FF2B5EF4-FFF2-40B4-BE49-F238E27FC236}">
                      <a16:creationId xmlns:a16="http://schemas.microsoft.com/office/drawing/2014/main" id="{EB1DF5C2-A947-E04D-AD6C-5E3066CE5ADE}"/>
                    </a:ext>
                  </a:extLst>
                </p:cNvPr>
                <p:cNvSpPr>
                  <a:spLocks noChangeArrowheads="1"/>
                </p:cNvSpPr>
                <p:nvPr/>
              </p:nvSpPr>
              <p:spPr bwMode="auto">
                <a:xfrm>
                  <a:off x="2321739" y="2981121"/>
                  <a:ext cx="91924" cy="886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19" name="Rectangle 109">
                  <a:extLst>
                    <a:ext uri="{FF2B5EF4-FFF2-40B4-BE49-F238E27FC236}">
                      <a16:creationId xmlns:a16="http://schemas.microsoft.com/office/drawing/2014/main" id="{B0B7A5CE-7EA9-724B-A2F6-05E0462538E0}"/>
                    </a:ext>
                  </a:extLst>
                </p:cNvPr>
                <p:cNvSpPr>
                  <a:spLocks noChangeArrowheads="1"/>
                </p:cNvSpPr>
                <p:nvPr/>
              </p:nvSpPr>
              <p:spPr bwMode="auto">
                <a:xfrm>
                  <a:off x="2477135" y="2981121"/>
                  <a:ext cx="91924" cy="886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0" name="Rectangle 110">
                  <a:extLst>
                    <a:ext uri="{FF2B5EF4-FFF2-40B4-BE49-F238E27FC236}">
                      <a16:creationId xmlns:a16="http://schemas.microsoft.com/office/drawing/2014/main" id="{A25842C4-DC8E-E54E-A8AC-9D4568CAC2CB}"/>
                    </a:ext>
                  </a:extLst>
                </p:cNvPr>
                <p:cNvSpPr>
                  <a:spLocks noChangeArrowheads="1"/>
                </p:cNvSpPr>
                <p:nvPr/>
              </p:nvSpPr>
              <p:spPr bwMode="auto">
                <a:xfrm>
                  <a:off x="2166343" y="3356478"/>
                  <a:ext cx="91924" cy="973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1" name="Rectangle 111">
                  <a:extLst>
                    <a:ext uri="{FF2B5EF4-FFF2-40B4-BE49-F238E27FC236}">
                      <a16:creationId xmlns:a16="http://schemas.microsoft.com/office/drawing/2014/main" id="{32729F9B-6D60-D749-805E-27EB653F36EF}"/>
                    </a:ext>
                  </a:extLst>
                </p:cNvPr>
                <p:cNvSpPr>
                  <a:spLocks noChangeArrowheads="1"/>
                </p:cNvSpPr>
                <p:nvPr/>
              </p:nvSpPr>
              <p:spPr bwMode="auto">
                <a:xfrm>
                  <a:off x="2321739" y="3356478"/>
                  <a:ext cx="91924" cy="973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2" name="Rectangle 112">
                  <a:extLst>
                    <a:ext uri="{FF2B5EF4-FFF2-40B4-BE49-F238E27FC236}">
                      <a16:creationId xmlns:a16="http://schemas.microsoft.com/office/drawing/2014/main" id="{30342AB8-90AB-634D-A73B-8DC0BF0854AA}"/>
                    </a:ext>
                  </a:extLst>
                </p:cNvPr>
                <p:cNvSpPr>
                  <a:spLocks noChangeArrowheads="1"/>
                </p:cNvSpPr>
                <p:nvPr/>
              </p:nvSpPr>
              <p:spPr bwMode="auto">
                <a:xfrm>
                  <a:off x="2477135" y="3356478"/>
                  <a:ext cx="91924" cy="973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3" name="Rectangle 113">
                  <a:extLst>
                    <a:ext uri="{FF2B5EF4-FFF2-40B4-BE49-F238E27FC236}">
                      <a16:creationId xmlns:a16="http://schemas.microsoft.com/office/drawing/2014/main" id="{B2598C11-BC2E-8045-8043-F794EBD45F65}"/>
                    </a:ext>
                  </a:extLst>
                </p:cNvPr>
                <p:cNvSpPr>
                  <a:spLocks noChangeArrowheads="1"/>
                </p:cNvSpPr>
                <p:nvPr/>
              </p:nvSpPr>
              <p:spPr bwMode="auto">
                <a:xfrm>
                  <a:off x="2166343" y="3168252"/>
                  <a:ext cx="91924" cy="984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4" name="Rectangle 114">
                  <a:extLst>
                    <a:ext uri="{FF2B5EF4-FFF2-40B4-BE49-F238E27FC236}">
                      <a16:creationId xmlns:a16="http://schemas.microsoft.com/office/drawing/2014/main" id="{67158231-C3BA-A748-8BCF-3E624F320480}"/>
                    </a:ext>
                  </a:extLst>
                </p:cNvPr>
                <p:cNvSpPr>
                  <a:spLocks noChangeArrowheads="1"/>
                </p:cNvSpPr>
                <p:nvPr/>
              </p:nvSpPr>
              <p:spPr bwMode="auto">
                <a:xfrm>
                  <a:off x="2321739" y="3168252"/>
                  <a:ext cx="91924" cy="984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sp>
              <p:nvSpPr>
                <p:cNvPr id="25" name="Rectangle 115">
                  <a:extLst>
                    <a:ext uri="{FF2B5EF4-FFF2-40B4-BE49-F238E27FC236}">
                      <a16:creationId xmlns:a16="http://schemas.microsoft.com/office/drawing/2014/main" id="{083DDAC9-F480-EE42-9882-D583516DFEEA}"/>
                    </a:ext>
                  </a:extLst>
                </p:cNvPr>
                <p:cNvSpPr>
                  <a:spLocks noChangeArrowheads="1"/>
                </p:cNvSpPr>
                <p:nvPr/>
              </p:nvSpPr>
              <p:spPr bwMode="auto">
                <a:xfrm>
                  <a:off x="2477135" y="3168252"/>
                  <a:ext cx="91924" cy="984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FFFFFF"/>
                    </a:solidFill>
                    <a:latin typeface="CiscoSansTT ExtraLight"/>
                    <a:ea typeface="ＭＳ Ｐゴシック" charset="0"/>
                  </a:endParaRPr>
                </a:p>
              </p:txBody>
            </p:sp>
          </p:grpSp>
        </p:grpSp>
      </p:grpSp>
      <p:sp>
        <p:nvSpPr>
          <p:cNvPr id="46" name="Rectangle 45">
            <a:extLst>
              <a:ext uri="{FF2B5EF4-FFF2-40B4-BE49-F238E27FC236}">
                <a16:creationId xmlns:a16="http://schemas.microsoft.com/office/drawing/2014/main" id="{165FB655-92C0-D248-A6ED-621F8C71A7C0}"/>
              </a:ext>
            </a:extLst>
          </p:cNvPr>
          <p:cNvSpPr/>
          <p:nvPr/>
        </p:nvSpPr>
        <p:spPr>
          <a:xfrm>
            <a:off x="2053587" y="1640797"/>
            <a:ext cx="2182008" cy="461665"/>
          </a:xfrm>
          <a:prstGeom prst="rect">
            <a:avLst/>
          </a:prstGeom>
        </p:spPr>
        <p:txBody>
          <a:bodyPr wrap="none">
            <a:spAutoFit/>
          </a:bodyPr>
          <a:lstStyle/>
          <a:p>
            <a:pPr defTabSz="609570" fontAlgn="base">
              <a:spcBef>
                <a:spcPts val="1600"/>
              </a:spcBef>
              <a:spcAft>
                <a:spcPct val="0"/>
              </a:spcAft>
              <a:defRPr/>
            </a:pPr>
            <a:r>
              <a:rPr lang="en-US" sz="2400" b="1">
                <a:ln w="0"/>
                <a:solidFill>
                  <a:srgbClr val="6EBE4A"/>
                </a:solidFill>
                <a:latin typeface="CiscoSansTT" panose="020B0503020201020303" pitchFamily="34" charset="0"/>
                <a:ea typeface="ＭＳ Ｐゴシック" charset="0"/>
                <a:cs typeface="CiscoSansTT" panose="020B0503020201020303" pitchFamily="34" charset="0"/>
              </a:rPr>
              <a:t>On-Premises</a:t>
            </a:r>
          </a:p>
        </p:txBody>
      </p:sp>
      <p:sp>
        <p:nvSpPr>
          <p:cNvPr id="47" name="Rectangle 46">
            <a:extLst>
              <a:ext uri="{FF2B5EF4-FFF2-40B4-BE49-F238E27FC236}">
                <a16:creationId xmlns:a16="http://schemas.microsoft.com/office/drawing/2014/main" id="{EACDAF61-971C-2347-907C-E52F03CD3604}"/>
              </a:ext>
            </a:extLst>
          </p:cNvPr>
          <p:cNvSpPr/>
          <p:nvPr/>
        </p:nvSpPr>
        <p:spPr>
          <a:xfrm>
            <a:off x="7982365" y="1606431"/>
            <a:ext cx="2100833" cy="461665"/>
          </a:xfrm>
          <a:prstGeom prst="rect">
            <a:avLst/>
          </a:prstGeom>
        </p:spPr>
        <p:txBody>
          <a:bodyPr wrap="square">
            <a:spAutoFit/>
          </a:bodyPr>
          <a:lstStyle/>
          <a:p>
            <a:pPr algn="ctr" defTabSz="609570" fontAlgn="base">
              <a:spcBef>
                <a:spcPts val="1600"/>
              </a:spcBef>
              <a:spcAft>
                <a:spcPct val="0"/>
              </a:spcAft>
              <a:defRPr/>
            </a:pPr>
            <a:r>
              <a:rPr lang="en-US" sz="2400" b="1">
                <a:ln w="0"/>
                <a:solidFill>
                  <a:srgbClr val="00BCEB"/>
                </a:solidFill>
                <a:latin typeface="CiscoSansTT" panose="020B0503020201020303" pitchFamily="34" charset="0"/>
                <a:ea typeface="ＭＳ Ｐゴシック" charset="0"/>
                <a:cs typeface="CiscoSansTT" panose="020B0503020201020303" pitchFamily="34" charset="0"/>
              </a:rPr>
              <a:t>Cisco Cloud</a:t>
            </a:r>
          </a:p>
        </p:txBody>
      </p:sp>
      <p:sp>
        <p:nvSpPr>
          <p:cNvPr id="3" name="Rectangle 2">
            <a:extLst>
              <a:ext uri="{FF2B5EF4-FFF2-40B4-BE49-F238E27FC236}">
                <a16:creationId xmlns:a16="http://schemas.microsoft.com/office/drawing/2014/main" id="{5359F6E7-C605-5E4D-84C0-8447A9A9CD1A}"/>
              </a:ext>
            </a:extLst>
          </p:cNvPr>
          <p:cNvSpPr/>
          <p:nvPr/>
        </p:nvSpPr>
        <p:spPr>
          <a:xfrm>
            <a:off x="2153017" y="3956349"/>
            <a:ext cx="2031325" cy="379656"/>
          </a:xfrm>
          <a:prstGeom prst="rect">
            <a:avLst/>
          </a:prstGeom>
        </p:spPr>
        <p:txBody>
          <a:bodyPr wrap="none">
            <a:spAutoFit/>
          </a:bodyPr>
          <a:lstStyle/>
          <a:p>
            <a:pPr defTabSz="609570" fontAlgn="base">
              <a:spcBef>
                <a:spcPts val="800"/>
              </a:spcBef>
              <a:spcAft>
                <a:spcPct val="0"/>
              </a:spcAft>
              <a:defRPr/>
            </a:pPr>
            <a:r>
              <a:rPr lang="en-US" sz="1867" b="1">
                <a:solidFill>
                  <a:srgbClr val="FFFFFF"/>
                </a:solidFill>
                <a:latin typeface="CiscoSansTT" panose="020B0503020201020303" pitchFamily="34" charset="0"/>
                <a:ea typeface="ＭＳ Ｐゴシック" charset="0"/>
                <a:cs typeface="CiscoSansTT" panose="020B0503020201020303" pitchFamily="34" charset="0"/>
              </a:rPr>
              <a:t>Contact Center </a:t>
            </a:r>
          </a:p>
        </p:txBody>
      </p:sp>
      <p:sp>
        <p:nvSpPr>
          <p:cNvPr id="54" name="TextBox 53">
            <a:extLst>
              <a:ext uri="{FF2B5EF4-FFF2-40B4-BE49-F238E27FC236}">
                <a16:creationId xmlns:a16="http://schemas.microsoft.com/office/drawing/2014/main" id="{AE901D5A-997A-554D-AB20-FC6D68A7199E}"/>
              </a:ext>
            </a:extLst>
          </p:cNvPr>
          <p:cNvSpPr txBox="1"/>
          <p:nvPr/>
        </p:nvSpPr>
        <p:spPr>
          <a:xfrm>
            <a:off x="6754859" y="4548437"/>
            <a:ext cx="4631125" cy="1435971"/>
          </a:xfrm>
          <a:prstGeom prst="rect">
            <a:avLst/>
          </a:prstGeom>
          <a:noFill/>
          <a:effectLst/>
        </p:spPr>
        <p:txBody>
          <a:bodyPr wrap="square" lIns="182880" tIns="0" rIns="0" bIns="0" rtlCol="0" anchor="t">
            <a:spAutoFit/>
          </a:bodyPr>
          <a:lstStyle/>
          <a:p>
            <a:pPr marL="182029" indent="-182029"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a:rPr>
              <a:t>Cisco-hosted</a:t>
            </a:r>
            <a:endParaRPr lang="en-US" sz="2400">
              <a:solidFill>
                <a:srgbClr val="FFFFFF"/>
              </a:solidFill>
              <a:latin typeface="Arial" charset="0"/>
              <a:ea typeface="ＭＳ Ｐゴシック"/>
            </a:endParaRPr>
          </a:p>
          <a:p>
            <a:pPr marL="182029" indent="-182029"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a:rPr>
              <a:t>All business sizes</a:t>
            </a:r>
          </a:p>
          <a:p>
            <a:pPr marL="182029" indent="-182029" defTabSz="609570" fontAlgn="base">
              <a:spcBef>
                <a:spcPts val="800"/>
              </a:spcBef>
              <a:spcAft>
                <a:spcPct val="0"/>
              </a:spcAft>
              <a:buFont typeface="Arial" pitchFamily="34" charset="0"/>
              <a:buChar char="•"/>
              <a:defRPr/>
            </a:pPr>
            <a:r>
              <a:rPr lang="en-US" sz="1333" err="1">
                <a:solidFill>
                  <a:srgbClr val="FFFFFF"/>
                </a:solidFill>
                <a:latin typeface="CiscoSansTT ExtraLight"/>
                <a:ea typeface="ＭＳ Ｐゴシック"/>
              </a:rPr>
              <a:t>Webex</a:t>
            </a:r>
            <a:r>
              <a:rPr lang="en-US" sz="1333">
                <a:solidFill>
                  <a:srgbClr val="FFFFFF"/>
                </a:solidFill>
                <a:latin typeface="CiscoSansTT ExtraLight"/>
                <a:ea typeface="ＭＳ Ｐゴシック"/>
              </a:rPr>
              <a:t> Contact Center: up to 1,000 agents</a:t>
            </a:r>
          </a:p>
          <a:p>
            <a:pPr marL="182029" indent="-182029" defTabSz="609570" fontAlgn="base">
              <a:spcBef>
                <a:spcPts val="800"/>
              </a:spcBef>
              <a:spcAft>
                <a:spcPct val="0"/>
              </a:spcAft>
              <a:buFont typeface="Arial" pitchFamily="34" charset="0"/>
              <a:buChar char="•"/>
              <a:defRPr/>
            </a:pPr>
            <a:r>
              <a:rPr lang="en-US" sz="1333" err="1">
                <a:solidFill>
                  <a:srgbClr val="FFFFFF"/>
                </a:solidFill>
                <a:latin typeface="CiscoSansTT ExtraLight"/>
                <a:ea typeface="ＭＳ Ｐゴシック"/>
              </a:rPr>
              <a:t>Webex</a:t>
            </a:r>
            <a:r>
              <a:rPr lang="en-US" sz="1333">
                <a:solidFill>
                  <a:srgbClr val="FFFFFF"/>
                </a:solidFill>
                <a:latin typeface="CiscoSansTT ExtraLight"/>
                <a:ea typeface="ＭＳ Ｐゴシック"/>
              </a:rPr>
              <a:t> Contact Center Enterprise: up to 24,000 agents</a:t>
            </a:r>
          </a:p>
          <a:p>
            <a:pPr marL="182029" indent="-182029" defTabSz="609570" fontAlgn="base">
              <a:spcBef>
                <a:spcPts val="800"/>
              </a:spcBef>
              <a:spcAft>
                <a:spcPct val="0"/>
              </a:spcAft>
              <a:buFont typeface="Arial" pitchFamily="34" charset="0"/>
              <a:buChar char="•"/>
              <a:defRPr/>
            </a:pPr>
            <a:r>
              <a:rPr lang="en-US" sz="1333">
                <a:solidFill>
                  <a:srgbClr val="FFFFFF"/>
                </a:solidFill>
                <a:latin typeface="CiscoSansTT ExtraLight"/>
                <a:ea typeface="ＭＳ Ｐゴシック"/>
              </a:rPr>
              <a:t>Single </a:t>
            </a:r>
            <a:r>
              <a:rPr lang="en-US" sz="1333" err="1">
                <a:solidFill>
                  <a:srgbClr val="FFFFFF"/>
                </a:solidFill>
                <a:latin typeface="CiscoSansTT ExtraLight"/>
                <a:ea typeface="ＭＳ Ｐゴシック"/>
              </a:rPr>
              <a:t>Webex</a:t>
            </a:r>
            <a:r>
              <a:rPr lang="en-US" sz="1333">
                <a:solidFill>
                  <a:srgbClr val="FFFFFF"/>
                </a:solidFill>
                <a:latin typeface="CiscoSansTT ExtraLight"/>
                <a:ea typeface="ＭＳ Ｐゴシック"/>
              </a:rPr>
              <a:t> Platform for Contact Center</a:t>
            </a:r>
          </a:p>
        </p:txBody>
      </p:sp>
      <p:sp>
        <p:nvSpPr>
          <p:cNvPr id="55" name="Rectangle 54">
            <a:extLst>
              <a:ext uri="{FF2B5EF4-FFF2-40B4-BE49-F238E27FC236}">
                <a16:creationId xmlns:a16="http://schemas.microsoft.com/office/drawing/2014/main" id="{8918CFDC-4830-7E43-A17E-5295B52A7B78}"/>
              </a:ext>
            </a:extLst>
          </p:cNvPr>
          <p:cNvSpPr/>
          <p:nvPr/>
        </p:nvSpPr>
        <p:spPr>
          <a:xfrm>
            <a:off x="7586660" y="3956349"/>
            <a:ext cx="2845651" cy="379656"/>
          </a:xfrm>
          <a:prstGeom prst="rect">
            <a:avLst/>
          </a:prstGeom>
        </p:spPr>
        <p:txBody>
          <a:bodyPr wrap="none">
            <a:spAutoFit/>
          </a:bodyPr>
          <a:lstStyle/>
          <a:p>
            <a:pPr defTabSz="609570" fontAlgn="base">
              <a:spcBef>
                <a:spcPts val="800"/>
              </a:spcBef>
              <a:spcAft>
                <a:spcPct val="0"/>
              </a:spcAft>
              <a:defRPr/>
            </a:pPr>
            <a:r>
              <a:rPr lang="en-US" sz="1867" b="1">
                <a:solidFill>
                  <a:srgbClr val="FFFFFF"/>
                </a:solidFill>
                <a:latin typeface="CiscoSansTT" panose="020B0503020201020303" pitchFamily="34" charset="0"/>
                <a:ea typeface="ＭＳ Ｐゴシック" charset="0"/>
                <a:cs typeface="CiscoSansTT" panose="020B0503020201020303" pitchFamily="34" charset="0"/>
              </a:rPr>
              <a:t>Webex Contact Center</a:t>
            </a:r>
          </a:p>
        </p:txBody>
      </p:sp>
    </p:spTree>
    <p:extLst>
      <p:ext uri="{BB962C8B-B14F-4D97-AF65-F5344CB8AC3E}">
        <p14:creationId xmlns:p14="http://schemas.microsoft.com/office/powerpoint/2010/main" val="377565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EAD2CF4-69B8-9B49-ABF1-918ECBF47853}"/>
              </a:ext>
            </a:extLst>
          </p:cNvPr>
          <p:cNvGrpSpPr/>
          <p:nvPr/>
        </p:nvGrpSpPr>
        <p:grpSpPr>
          <a:xfrm>
            <a:off x="2671281" y="174059"/>
            <a:ext cx="9520719" cy="6807102"/>
            <a:chOff x="3295078" y="801943"/>
            <a:chExt cx="8883232" cy="6351313"/>
          </a:xfrm>
        </p:grpSpPr>
        <p:pic>
          <p:nvPicPr>
            <p:cNvPr id="11" name="Picture 10">
              <a:extLst>
                <a:ext uri="{FF2B5EF4-FFF2-40B4-BE49-F238E27FC236}">
                  <a16:creationId xmlns:a16="http://schemas.microsoft.com/office/drawing/2014/main" id="{CB659DB2-764C-4C45-8D3F-66B8C182971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95078" y="801943"/>
              <a:ext cx="8865646" cy="6351313"/>
            </a:xfrm>
            <a:prstGeom prst="rect">
              <a:avLst/>
            </a:prstGeom>
          </p:spPr>
        </p:pic>
        <p:pic>
          <p:nvPicPr>
            <p:cNvPr id="10" name="Picture 9">
              <a:extLst>
                <a:ext uri="{FF2B5EF4-FFF2-40B4-BE49-F238E27FC236}">
                  <a16:creationId xmlns:a16="http://schemas.microsoft.com/office/drawing/2014/main" id="{02686E27-C05D-E04F-A571-1574A8E2EF3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29662" y="1651593"/>
              <a:ext cx="6648648" cy="4450976"/>
            </a:xfrm>
            <a:prstGeom prst="rect">
              <a:avLst/>
            </a:prstGeom>
          </p:spPr>
        </p:pic>
      </p:grpSp>
      <p:sp>
        <p:nvSpPr>
          <p:cNvPr id="18" name="Title 17">
            <a:extLst>
              <a:ext uri="{FF2B5EF4-FFF2-40B4-BE49-F238E27FC236}">
                <a16:creationId xmlns:a16="http://schemas.microsoft.com/office/drawing/2014/main" id="{AAF49857-F873-EE4D-80D7-594AE9B2286D}"/>
              </a:ext>
            </a:extLst>
          </p:cNvPr>
          <p:cNvSpPr>
            <a:spLocks noGrp="1"/>
          </p:cNvSpPr>
          <p:nvPr>
            <p:ph type="title"/>
          </p:nvPr>
        </p:nvSpPr>
        <p:spPr/>
        <p:txBody>
          <a:bodyPr/>
          <a:lstStyle/>
          <a:p>
            <a:r>
              <a:rPr lang="en-US"/>
              <a:t>This is Webex </a:t>
            </a:r>
          </a:p>
        </p:txBody>
      </p:sp>
    </p:spTree>
    <p:extLst>
      <p:ext uri="{BB962C8B-B14F-4D97-AF65-F5344CB8AC3E}">
        <p14:creationId xmlns:p14="http://schemas.microsoft.com/office/powerpoint/2010/main" val="336724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computer screen&#10;&#10;Description automatically generated">
            <a:extLst>
              <a:ext uri="{FF2B5EF4-FFF2-40B4-BE49-F238E27FC236}">
                <a16:creationId xmlns:a16="http://schemas.microsoft.com/office/drawing/2014/main" id="{644F2556-1CB7-4B49-808C-2EE855C3B3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8" cy="6858000"/>
          </a:xfrm>
          <a:prstGeom prst="rect">
            <a:avLst/>
          </a:prstGeom>
        </p:spPr>
      </p:pic>
      <p:sp>
        <p:nvSpPr>
          <p:cNvPr id="8" name="Rectangle: Top Corners Rounded 2">
            <a:extLst>
              <a:ext uri="{FF2B5EF4-FFF2-40B4-BE49-F238E27FC236}">
                <a16:creationId xmlns:a16="http://schemas.microsoft.com/office/drawing/2014/main" id="{3454F6CF-7A88-8140-B446-C4596B395779}"/>
              </a:ext>
            </a:extLst>
          </p:cNvPr>
          <p:cNvSpPr/>
          <p:nvPr/>
        </p:nvSpPr>
        <p:spPr>
          <a:xfrm rot="16200000" flipV="1">
            <a:off x="2316978" y="1338783"/>
            <a:ext cx="2319735" cy="6953693"/>
          </a:xfrm>
          <a:prstGeom prst="round2SameRect">
            <a:avLst>
              <a:gd name="adj1" fmla="val 50000"/>
              <a:gd name="adj2" fmla="val 0"/>
            </a:avLst>
          </a:prstGeom>
          <a:solidFill>
            <a:srgbClr val="0D274D">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a:solidFill>
                <a:srgbClr val="0D274D"/>
              </a:solidFill>
              <a:latin typeface="CiscoSansTT ExtraLight"/>
            </a:endParaRPr>
          </a:p>
        </p:txBody>
      </p:sp>
      <p:sp>
        <p:nvSpPr>
          <p:cNvPr id="6" name="Title 2">
            <a:extLst>
              <a:ext uri="{FF2B5EF4-FFF2-40B4-BE49-F238E27FC236}">
                <a16:creationId xmlns:a16="http://schemas.microsoft.com/office/drawing/2014/main" id="{1E40E3F4-14F4-8143-9DFF-4E9219336542}"/>
              </a:ext>
            </a:extLst>
          </p:cNvPr>
          <p:cNvSpPr txBox="1">
            <a:spLocks/>
          </p:cNvSpPr>
          <p:nvPr/>
        </p:nvSpPr>
        <p:spPr>
          <a:xfrm>
            <a:off x="509922" y="4109262"/>
            <a:ext cx="5879153" cy="3109221"/>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nSpc>
                <a:spcPct val="90000"/>
              </a:lnSpc>
            </a:pPr>
            <a:r>
              <a:rPr lang="en-US" sz="3600">
                <a:solidFill>
                  <a:schemeClr val="tx1"/>
                </a:solidFill>
              </a:rPr>
              <a:t>Webex Rooms powered by RoomOS for the ultimate meeting experience</a:t>
            </a:r>
          </a:p>
        </p:txBody>
      </p:sp>
    </p:spTree>
    <p:extLst>
      <p:ext uri="{BB962C8B-B14F-4D97-AF65-F5344CB8AC3E}">
        <p14:creationId xmlns:p14="http://schemas.microsoft.com/office/powerpoint/2010/main" val="247612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a:extLst>
              <a:ext uri="{FF2B5EF4-FFF2-40B4-BE49-F238E27FC236}">
                <a16:creationId xmlns:a16="http://schemas.microsoft.com/office/drawing/2014/main" id="{6821F846-13DC-7E4B-A512-CEC129F8FB6F}"/>
              </a:ext>
            </a:extLst>
          </p:cNvPr>
          <p:cNvSpPr/>
          <p:nvPr/>
        </p:nvSpPr>
        <p:spPr>
          <a:xfrm>
            <a:off x="342104" y="1615214"/>
            <a:ext cx="11508797" cy="5070831"/>
          </a:xfrm>
          <a:prstGeom prst="roundRect">
            <a:avLst>
              <a:gd name="adj" fmla="val 392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a:solidFill>
                <a:srgbClr val="0D274D"/>
              </a:solidFill>
              <a:latin typeface="CiscoSansTT ExtraLight"/>
            </a:endParaRPr>
          </a:p>
        </p:txBody>
      </p:sp>
      <p:grpSp>
        <p:nvGrpSpPr>
          <p:cNvPr id="71" name="Group 70">
            <a:extLst>
              <a:ext uri="{FF2B5EF4-FFF2-40B4-BE49-F238E27FC236}">
                <a16:creationId xmlns:a16="http://schemas.microsoft.com/office/drawing/2014/main" id="{6813EF0A-C71C-E84A-956C-2A1971458D6B}"/>
              </a:ext>
            </a:extLst>
          </p:cNvPr>
          <p:cNvGrpSpPr/>
          <p:nvPr/>
        </p:nvGrpSpPr>
        <p:grpSpPr>
          <a:xfrm>
            <a:off x="333234" y="1510309"/>
            <a:ext cx="11508300" cy="336004"/>
            <a:chOff x="249925" y="1106362"/>
            <a:chExt cx="8631225" cy="252003"/>
          </a:xfrm>
        </p:grpSpPr>
        <p:sp>
          <p:nvSpPr>
            <p:cNvPr id="72" name="Rectangle: Rounded Corners 20">
              <a:extLst>
                <a:ext uri="{FF2B5EF4-FFF2-40B4-BE49-F238E27FC236}">
                  <a16:creationId xmlns:a16="http://schemas.microsoft.com/office/drawing/2014/main" id="{09DFBA0B-BB49-3942-8A24-810F444B8A34}"/>
                </a:ext>
              </a:extLst>
            </p:cNvPr>
            <p:cNvSpPr/>
            <p:nvPr/>
          </p:nvSpPr>
          <p:spPr>
            <a:xfrm>
              <a:off x="5462839" y="1106365"/>
              <a:ext cx="3418311" cy="252000"/>
            </a:xfrm>
            <a:prstGeom prst="roundRect">
              <a:avLst>
                <a:gd name="adj" fmla="val 50000"/>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2400">
                <a:solidFill>
                  <a:srgbClr val="FFFFFF"/>
                </a:solidFill>
                <a:latin typeface="CiscoSansTT ExtraLight"/>
              </a:endParaRPr>
            </a:p>
          </p:txBody>
        </p:sp>
        <p:sp>
          <p:nvSpPr>
            <p:cNvPr id="75" name="Rectangle: Rounded Corners 20">
              <a:extLst>
                <a:ext uri="{FF2B5EF4-FFF2-40B4-BE49-F238E27FC236}">
                  <a16:creationId xmlns:a16="http://schemas.microsoft.com/office/drawing/2014/main" id="{83D62575-0303-1B48-A41C-F63B03FF142C}"/>
                </a:ext>
              </a:extLst>
            </p:cNvPr>
            <p:cNvSpPr/>
            <p:nvPr/>
          </p:nvSpPr>
          <p:spPr>
            <a:xfrm>
              <a:off x="249925" y="1106362"/>
              <a:ext cx="5530712" cy="252000"/>
            </a:xfrm>
            <a:prstGeom prst="roundRect">
              <a:avLst>
                <a:gd name="adj" fmla="val 50000"/>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2400">
                <a:solidFill>
                  <a:schemeClr val="tx1"/>
                </a:solidFill>
                <a:latin typeface="CiscoSansTT ExtraLight"/>
              </a:endParaRPr>
            </a:p>
          </p:txBody>
        </p:sp>
        <p:sp>
          <p:nvSpPr>
            <p:cNvPr id="76" name="TextBox 75">
              <a:extLst>
                <a:ext uri="{FF2B5EF4-FFF2-40B4-BE49-F238E27FC236}">
                  <a16:creationId xmlns:a16="http://schemas.microsoft.com/office/drawing/2014/main" id="{5A1F9B41-C14D-574A-AB32-AE2F8BB252F1}"/>
                </a:ext>
              </a:extLst>
            </p:cNvPr>
            <p:cNvSpPr txBox="1"/>
            <p:nvPr/>
          </p:nvSpPr>
          <p:spPr>
            <a:xfrm>
              <a:off x="2027535" y="1112938"/>
              <a:ext cx="1759135" cy="243052"/>
            </a:xfrm>
            <a:prstGeom prst="rect">
              <a:avLst/>
            </a:prstGeom>
            <a:noFill/>
          </p:spPr>
          <p:txBody>
            <a:bodyPr wrap="none" lIns="91440" tIns="45720" rIns="91440" bIns="45720" rtlCol="0" anchor="ctr">
              <a:noAutofit/>
            </a:bodyPr>
            <a:lstStyle/>
            <a:p>
              <a:pPr algn="ctr" defTabSz="609555">
                <a:defRPr/>
              </a:pPr>
              <a:r>
                <a:rPr lang="en-US" sz="1067" b="1">
                  <a:solidFill>
                    <a:schemeClr val="tx2"/>
                  </a:solidFill>
                  <a:latin typeface="CiscoSansTT" panose="020B0503020201020303" pitchFamily="34" charset="0"/>
                  <a:ea typeface="CiscoSansTT Light" charset="0"/>
                  <a:cs typeface="CiscoSansTT" panose="020B0503020201020303" pitchFamily="34" charset="0"/>
                </a:rPr>
                <a:t>Collaboration Room Video</a:t>
              </a:r>
            </a:p>
          </p:txBody>
        </p:sp>
        <p:sp>
          <p:nvSpPr>
            <p:cNvPr id="77" name="TextBox 76">
              <a:extLst>
                <a:ext uri="{FF2B5EF4-FFF2-40B4-BE49-F238E27FC236}">
                  <a16:creationId xmlns:a16="http://schemas.microsoft.com/office/drawing/2014/main" id="{D77C23DF-F9FB-E840-AD85-17BAF38ACA7D}"/>
                </a:ext>
              </a:extLst>
            </p:cNvPr>
            <p:cNvSpPr txBox="1"/>
            <p:nvPr/>
          </p:nvSpPr>
          <p:spPr>
            <a:xfrm>
              <a:off x="6572148" y="1112939"/>
              <a:ext cx="1677382" cy="243051"/>
            </a:xfrm>
            <a:prstGeom prst="rect">
              <a:avLst/>
            </a:prstGeom>
            <a:noFill/>
          </p:spPr>
          <p:txBody>
            <a:bodyPr wrap="square" lIns="91440" tIns="45720" rIns="91440" bIns="45720" rtlCol="0" anchor="ctr">
              <a:noAutofit/>
            </a:bodyPr>
            <a:lstStyle/>
            <a:p>
              <a:pPr algn="ctr" defTabSz="609570">
                <a:defRPr/>
              </a:pPr>
              <a:r>
                <a:rPr lang="en-US" sz="1067" b="1">
                  <a:solidFill>
                    <a:schemeClr val="tx2"/>
                  </a:solidFill>
                  <a:latin typeface="CiscoSansTT" panose="020B0503020201020303" pitchFamily="34" charset="0"/>
                  <a:ea typeface="CiscoSansTT Light" charset="0"/>
                  <a:cs typeface="CiscoSansTT" panose="020B0503020201020303" pitchFamily="34" charset="0"/>
                </a:rPr>
                <a:t>Co-Creation</a:t>
              </a:r>
            </a:p>
          </p:txBody>
        </p:sp>
      </p:grpSp>
      <p:grpSp>
        <p:nvGrpSpPr>
          <p:cNvPr id="78" name="Group 77">
            <a:extLst>
              <a:ext uri="{FF2B5EF4-FFF2-40B4-BE49-F238E27FC236}">
                <a16:creationId xmlns:a16="http://schemas.microsoft.com/office/drawing/2014/main" id="{64AB4CAD-1040-EF40-9785-CB386A706997}"/>
              </a:ext>
            </a:extLst>
          </p:cNvPr>
          <p:cNvGrpSpPr/>
          <p:nvPr/>
        </p:nvGrpSpPr>
        <p:grpSpPr>
          <a:xfrm>
            <a:off x="329680" y="3198134"/>
            <a:ext cx="11511853" cy="336557"/>
            <a:chOff x="247260" y="2409263"/>
            <a:chExt cx="8633890" cy="252418"/>
          </a:xfrm>
        </p:grpSpPr>
        <p:sp>
          <p:nvSpPr>
            <p:cNvPr id="79" name="Rectangle: Rounded Corners 20">
              <a:extLst>
                <a:ext uri="{FF2B5EF4-FFF2-40B4-BE49-F238E27FC236}">
                  <a16:creationId xmlns:a16="http://schemas.microsoft.com/office/drawing/2014/main" id="{453A0010-2A3C-B743-8703-7933DFAE08A8}"/>
                </a:ext>
              </a:extLst>
            </p:cNvPr>
            <p:cNvSpPr/>
            <p:nvPr/>
          </p:nvSpPr>
          <p:spPr>
            <a:xfrm>
              <a:off x="5150465" y="2409263"/>
              <a:ext cx="3730685" cy="252000"/>
            </a:xfrm>
            <a:prstGeom prst="roundRect">
              <a:avLst>
                <a:gd name="adj" fmla="val 50000"/>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FBAB18"/>
                </a:solidFill>
                <a:latin typeface="CiscoSansTT" panose="020B0503020201020303" pitchFamily="34" charset="0"/>
                <a:cs typeface="CiscoSansTT" panose="020B0503020201020303" pitchFamily="34" charset="0"/>
              </a:endParaRPr>
            </a:p>
          </p:txBody>
        </p:sp>
        <p:sp>
          <p:nvSpPr>
            <p:cNvPr id="80" name="Rectangle: Rounded Corners 20">
              <a:extLst>
                <a:ext uri="{FF2B5EF4-FFF2-40B4-BE49-F238E27FC236}">
                  <a16:creationId xmlns:a16="http://schemas.microsoft.com/office/drawing/2014/main" id="{C2A5315A-6FC9-5F45-93D1-E16F5EC1E675}"/>
                </a:ext>
              </a:extLst>
            </p:cNvPr>
            <p:cNvSpPr/>
            <p:nvPr/>
          </p:nvSpPr>
          <p:spPr>
            <a:xfrm>
              <a:off x="1610999" y="2409263"/>
              <a:ext cx="3865199" cy="252000"/>
            </a:xfrm>
            <a:prstGeom prst="roundRect">
              <a:avLst>
                <a:gd name="adj" fmla="val 50000"/>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FBAB18"/>
                </a:solidFill>
                <a:latin typeface="CiscoSansTT" panose="020B0503020201020303" pitchFamily="34" charset="0"/>
                <a:cs typeface="CiscoSansTT" panose="020B0503020201020303" pitchFamily="34" charset="0"/>
              </a:endParaRPr>
            </a:p>
          </p:txBody>
        </p:sp>
        <p:sp>
          <p:nvSpPr>
            <p:cNvPr id="81" name="TextBox 80">
              <a:extLst>
                <a:ext uri="{FF2B5EF4-FFF2-40B4-BE49-F238E27FC236}">
                  <a16:creationId xmlns:a16="http://schemas.microsoft.com/office/drawing/2014/main" id="{1EC5C0ED-5098-AE4A-BF94-E9AEF2A729E7}"/>
                </a:ext>
              </a:extLst>
            </p:cNvPr>
            <p:cNvSpPr txBox="1"/>
            <p:nvPr/>
          </p:nvSpPr>
          <p:spPr>
            <a:xfrm>
              <a:off x="2670572" y="2409263"/>
              <a:ext cx="2430466" cy="252000"/>
            </a:xfrm>
            <a:prstGeom prst="rect">
              <a:avLst/>
            </a:prstGeom>
            <a:noFill/>
            <a:ln>
              <a:noFill/>
            </a:ln>
          </p:spPr>
          <p:txBody>
            <a:bodyPr wrap="square" lIns="91440" tIns="45720" rIns="91440" bIns="45720" rtlCol="0" anchor="ctr">
              <a:noAutofit/>
            </a:bodyPr>
            <a:lstStyle/>
            <a:p>
              <a:pPr algn="ctr" defTabSz="609555">
                <a:defRPr/>
              </a:pPr>
              <a:r>
                <a:rPr lang="en-US" sz="1067" b="1">
                  <a:solidFill>
                    <a:schemeClr val="tx2"/>
                  </a:solidFill>
                  <a:latin typeface="CiscoSansTT" panose="020B0503020201020303" pitchFamily="34" charset="0"/>
                  <a:ea typeface="CiscoSansTT Light" charset="0"/>
                  <a:cs typeface="CiscoSansTT" panose="020B0503020201020303" pitchFamily="34" charset="0"/>
                </a:rPr>
                <a:t>Collaboration  Desktop Video</a:t>
              </a:r>
            </a:p>
          </p:txBody>
        </p:sp>
        <p:sp>
          <p:nvSpPr>
            <p:cNvPr id="83" name="TextBox 82">
              <a:extLst>
                <a:ext uri="{FF2B5EF4-FFF2-40B4-BE49-F238E27FC236}">
                  <a16:creationId xmlns:a16="http://schemas.microsoft.com/office/drawing/2014/main" id="{D64510BF-3700-7348-9A6C-DBA86ABD2033}"/>
                </a:ext>
              </a:extLst>
            </p:cNvPr>
            <p:cNvSpPr txBox="1"/>
            <p:nvPr/>
          </p:nvSpPr>
          <p:spPr>
            <a:xfrm>
              <a:off x="5728081" y="2409263"/>
              <a:ext cx="2716402" cy="252000"/>
            </a:xfrm>
            <a:prstGeom prst="rect">
              <a:avLst/>
            </a:prstGeom>
            <a:noFill/>
            <a:ln>
              <a:noFill/>
            </a:ln>
          </p:spPr>
          <p:txBody>
            <a:bodyPr wrap="square" lIns="91440" tIns="45720" rIns="91440" bIns="45720" rtlCol="0" anchor="ctr">
              <a:noAutofit/>
            </a:bodyPr>
            <a:lstStyle/>
            <a:p>
              <a:pPr algn="ctr" defTabSz="609555">
                <a:defRPr/>
              </a:pPr>
              <a:r>
                <a:rPr lang="en-US" sz="1067" b="1">
                  <a:solidFill>
                    <a:schemeClr val="tx2"/>
                  </a:solidFill>
                  <a:latin typeface="CiscoSansTT" panose="020B0503020201020303" pitchFamily="34" charset="0"/>
                  <a:ea typeface="CiscoSansTT Light" charset="0"/>
                  <a:cs typeface="CiscoSansTT" panose="020B0503020201020303" pitchFamily="34" charset="0"/>
                </a:rPr>
                <a:t>Collaboration  Room Kits</a:t>
              </a:r>
            </a:p>
          </p:txBody>
        </p:sp>
        <p:sp>
          <p:nvSpPr>
            <p:cNvPr id="84" name="Rectangle: Rounded Corners 20">
              <a:extLst>
                <a:ext uri="{FF2B5EF4-FFF2-40B4-BE49-F238E27FC236}">
                  <a16:creationId xmlns:a16="http://schemas.microsoft.com/office/drawing/2014/main" id="{28D877C7-5A6A-BE40-8E97-65ED1064F599}"/>
                </a:ext>
              </a:extLst>
            </p:cNvPr>
            <p:cNvSpPr/>
            <p:nvPr/>
          </p:nvSpPr>
          <p:spPr>
            <a:xfrm>
              <a:off x="247260" y="2409263"/>
              <a:ext cx="1723203" cy="252000"/>
            </a:xfrm>
            <a:prstGeom prst="roundRect">
              <a:avLst>
                <a:gd name="adj" fmla="val 50000"/>
              </a:avLst>
            </a:prstGeom>
            <a:solidFill>
              <a:schemeClr val="bg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FBAB18"/>
                </a:solidFill>
                <a:latin typeface="CiscoSansTT" panose="020B0503020201020303" pitchFamily="34" charset="0"/>
                <a:cs typeface="CiscoSansTT" panose="020B0503020201020303" pitchFamily="34" charset="0"/>
              </a:endParaRPr>
            </a:p>
          </p:txBody>
        </p:sp>
        <p:sp>
          <p:nvSpPr>
            <p:cNvPr id="85" name="TextBox 84">
              <a:extLst>
                <a:ext uri="{FF2B5EF4-FFF2-40B4-BE49-F238E27FC236}">
                  <a16:creationId xmlns:a16="http://schemas.microsoft.com/office/drawing/2014/main" id="{862E6C40-A7C4-CA45-A2EE-B9627808C55C}"/>
                </a:ext>
              </a:extLst>
            </p:cNvPr>
            <p:cNvSpPr txBox="1"/>
            <p:nvPr/>
          </p:nvSpPr>
          <p:spPr>
            <a:xfrm>
              <a:off x="560132" y="2409681"/>
              <a:ext cx="1309686" cy="252000"/>
            </a:xfrm>
            <a:prstGeom prst="rect">
              <a:avLst/>
            </a:prstGeom>
            <a:noFill/>
            <a:ln>
              <a:noFill/>
            </a:ln>
          </p:spPr>
          <p:txBody>
            <a:bodyPr wrap="square" lIns="91440" tIns="45720" rIns="91440" bIns="45720" rtlCol="0" anchor="ctr">
              <a:noAutofit/>
            </a:bodyPr>
            <a:lstStyle/>
            <a:p>
              <a:pPr algn="ctr" defTabSz="609555">
                <a:defRPr/>
              </a:pPr>
              <a:r>
                <a:rPr lang="en-US" sz="1067" b="1">
                  <a:solidFill>
                    <a:schemeClr val="tx2"/>
                  </a:solidFill>
                  <a:latin typeface="CiscoSansTT" panose="020B0503020201020303" pitchFamily="34" charset="0"/>
                  <a:ea typeface="CiscoSansTT Light" charset="0"/>
                  <a:cs typeface="CiscoSansTT" panose="020B0503020201020303" pitchFamily="34" charset="0"/>
                </a:rPr>
                <a:t>In-Room Sharing </a:t>
              </a:r>
            </a:p>
          </p:txBody>
        </p:sp>
      </p:grpSp>
      <p:grpSp>
        <p:nvGrpSpPr>
          <p:cNvPr id="86" name="Group 85">
            <a:extLst>
              <a:ext uri="{FF2B5EF4-FFF2-40B4-BE49-F238E27FC236}">
                <a16:creationId xmlns:a16="http://schemas.microsoft.com/office/drawing/2014/main" id="{0B2AFA21-317D-F54E-91BB-8963A6C23A2A}"/>
              </a:ext>
            </a:extLst>
          </p:cNvPr>
          <p:cNvGrpSpPr/>
          <p:nvPr/>
        </p:nvGrpSpPr>
        <p:grpSpPr>
          <a:xfrm>
            <a:off x="329680" y="4886514"/>
            <a:ext cx="11511853" cy="341197"/>
            <a:chOff x="247260" y="3586262"/>
            <a:chExt cx="8633890" cy="255898"/>
          </a:xfrm>
        </p:grpSpPr>
        <p:sp>
          <p:nvSpPr>
            <p:cNvPr id="87" name="Rectangle: Rounded Corners 20">
              <a:extLst>
                <a:ext uri="{FF2B5EF4-FFF2-40B4-BE49-F238E27FC236}">
                  <a16:creationId xmlns:a16="http://schemas.microsoft.com/office/drawing/2014/main" id="{1D6C4663-BBB4-5148-891A-CC17CB242F88}"/>
                </a:ext>
              </a:extLst>
            </p:cNvPr>
            <p:cNvSpPr/>
            <p:nvPr/>
          </p:nvSpPr>
          <p:spPr>
            <a:xfrm>
              <a:off x="6237814" y="3590160"/>
              <a:ext cx="2643336" cy="252000"/>
            </a:xfrm>
            <a:prstGeom prst="roundRect">
              <a:avLst>
                <a:gd name="adj" fmla="val 50000"/>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00BCEB"/>
                </a:solidFill>
                <a:latin typeface="CiscoSansTT" panose="020B0503020201020303" pitchFamily="34" charset="0"/>
                <a:cs typeface="CiscoSansTT" panose="020B0503020201020303" pitchFamily="34" charset="0"/>
              </a:endParaRPr>
            </a:p>
          </p:txBody>
        </p:sp>
        <p:sp>
          <p:nvSpPr>
            <p:cNvPr id="88" name="Rectangle: Rounded Corners 20">
              <a:extLst>
                <a:ext uri="{FF2B5EF4-FFF2-40B4-BE49-F238E27FC236}">
                  <a16:creationId xmlns:a16="http://schemas.microsoft.com/office/drawing/2014/main" id="{8BBAFCA7-C82D-DE49-BF03-291C98E24CA8}"/>
                </a:ext>
              </a:extLst>
            </p:cNvPr>
            <p:cNvSpPr/>
            <p:nvPr/>
          </p:nvSpPr>
          <p:spPr>
            <a:xfrm>
              <a:off x="4660468" y="3590160"/>
              <a:ext cx="2124000" cy="252000"/>
            </a:xfrm>
            <a:prstGeom prst="roundRect">
              <a:avLst>
                <a:gd name="adj" fmla="val 50000"/>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00BCEB"/>
                </a:solidFill>
                <a:latin typeface="CiscoSansTT" panose="020B0503020201020303" pitchFamily="34" charset="0"/>
                <a:cs typeface="CiscoSansTT" panose="020B0503020201020303" pitchFamily="34" charset="0"/>
              </a:endParaRPr>
            </a:p>
          </p:txBody>
        </p:sp>
        <p:sp>
          <p:nvSpPr>
            <p:cNvPr id="89" name="Rectangle: Rounded Corners 20">
              <a:extLst>
                <a:ext uri="{FF2B5EF4-FFF2-40B4-BE49-F238E27FC236}">
                  <a16:creationId xmlns:a16="http://schemas.microsoft.com/office/drawing/2014/main" id="{A2E00C87-0C9A-8C46-87F6-B481A1390AD4}"/>
                </a:ext>
              </a:extLst>
            </p:cNvPr>
            <p:cNvSpPr/>
            <p:nvPr/>
          </p:nvSpPr>
          <p:spPr>
            <a:xfrm>
              <a:off x="2201474" y="3590160"/>
              <a:ext cx="2845712" cy="252000"/>
            </a:xfrm>
            <a:prstGeom prst="roundRect">
              <a:avLst>
                <a:gd name="adj" fmla="val 50000"/>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00BCEB"/>
                </a:solidFill>
                <a:latin typeface="CiscoSansTT" panose="020B0503020201020303" pitchFamily="34" charset="0"/>
                <a:cs typeface="CiscoSansTT" panose="020B0503020201020303" pitchFamily="34" charset="0"/>
              </a:endParaRPr>
            </a:p>
          </p:txBody>
        </p:sp>
        <p:sp>
          <p:nvSpPr>
            <p:cNvPr id="90" name="TextBox 89">
              <a:extLst>
                <a:ext uri="{FF2B5EF4-FFF2-40B4-BE49-F238E27FC236}">
                  <a16:creationId xmlns:a16="http://schemas.microsoft.com/office/drawing/2014/main" id="{6804F78C-A6E0-7048-890D-4DAE63D68A9B}"/>
                </a:ext>
              </a:extLst>
            </p:cNvPr>
            <p:cNvSpPr txBox="1"/>
            <p:nvPr/>
          </p:nvSpPr>
          <p:spPr>
            <a:xfrm>
              <a:off x="2500733" y="3590160"/>
              <a:ext cx="2338516" cy="252000"/>
            </a:xfrm>
            <a:prstGeom prst="rect">
              <a:avLst/>
            </a:prstGeom>
            <a:noFill/>
          </p:spPr>
          <p:txBody>
            <a:bodyPr wrap="square" lIns="91440" tIns="45720" rIns="91440" bIns="45720" rtlCol="0" anchor="ctr">
              <a:noAutofit/>
            </a:bodyPr>
            <a:lstStyle/>
            <a:p>
              <a:pPr algn="ctr" defTabSz="609555">
                <a:defRPr/>
              </a:pPr>
              <a:r>
                <a:rPr lang="en-US" sz="1067" b="1">
                  <a:solidFill>
                    <a:schemeClr val="tx2"/>
                  </a:solidFill>
                  <a:latin typeface="CiscoSansTT" panose="020B0503020201020303" pitchFamily="34" charset="0"/>
                  <a:ea typeface="CiscoSansTT Light" charset="0"/>
                  <a:cs typeface="CiscoSansTT" panose="020B0503020201020303" pitchFamily="34" charset="0"/>
                </a:rPr>
                <a:t>Desktop Voice</a:t>
              </a:r>
            </a:p>
          </p:txBody>
        </p:sp>
        <p:sp>
          <p:nvSpPr>
            <p:cNvPr id="92" name="Rectangle: Rounded Corners 20">
              <a:extLst>
                <a:ext uri="{FF2B5EF4-FFF2-40B4-BE49-F238E27FC236}">
                  <a16:creationId xmlns:a16="http://schemas.microsoft.com/office/drawing/2014/main" id="{CB3C90B7-4B5C-9E4D-B1EF-F6753FEC49F0}"/>
                </a:ext>
              </a:extLst>
            </p:cNvPr>
            <p:cNvSpPr/>
            <p:nvPr/>
          </p:nvSpPr>
          <p:spPr>
            <a:xfrm>
              <a:off x="247260" y="3590160"/>
              <a:ext cx="2438306" cy="252000"/>
            </a:xfrm>
            <a:prstGeom prst="roundRect">
              <a:avLst>
                <a:gd name="adj" fmla="val 50000"/>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defTabSz="609585" fontAlgn="base">
                <a:spcBef>
                  <a:spcPct val="0"/>
                </a:spcBef>
                <a:spcAft>
                  <a:spcPct val="0"/>
                </a:spcAft>
                <a:defRPr/>
              </a:pPr>
              <a:endParaRPr lang="en-US" sz="1067" b="1">
                <a:solidFill>
                  <a:srgbClr val="00BCEB"/>
                </a:solidFill>
                <a:latin typeface="CiscoSansTT" panose="020B0503020201020303" pitchFamily="34" charset="0"/>
                <a:cs typeface="CiscoSansTT" panose="020B0503020201020303" pitchFamily="34" charset="0"/>
              </a:endParaRPr>
            </a:p>
          </p:txBody>
        </p:sp>
        <p:sp>
          <p:nvSpPr>
            <p:cNvPr id="93" name="TextBox 92">
              <a:extLst>
                <a:ext uri="{FF2B5EF4-FFF2-40B4-BE49-F238E27FC236}">
                  <a16:creationId xmlns:a16="http://schemas.microsoft.com/office/drawing/2014/main" id="{5DE5DA47-E9BE-B641-92A5-5F73D0D94CAD}"/>
                </a:ext>
              </a:extLst>
            </p:cNvPr>
            <p:cNvSpPr txBox="1"/>
            <p:nvPr/>
          </p:nvSpPr>
          <p:spPr>
            <a:xfrm>
              <a:off x="1019569" y="3590160"/>
              <a:ext cx="1089985" cy="252000"/>
            </a:xfrm>
            <a:prstGeom prst="rect">
              <a:avLst/>
            </a:prstGeom>
            <a:noFill/>
          </p:spPr>
          <p:txBody>
            <a:bodyPr wrap="square" lIns="91440" tIns="45720" rIns="91440" bIns="45720" rtlCol="0" anchor="ctr">
              <a:noAutofit/>
            </a:bodyPr>
            <a:lstStyle/>
            <a:p>
              <a:pPr algn="ctr" defTabSz="609570">
                <a:defRPr/>
              </a:pPr>
              <a:r>
                <a:rPr lang="en-US" sz="1067" b="1">
                  <a:solidFill>
                    <a:schemeClr val="tx2"/>
                  </a:solidFill>
                  <a:latin typeface="CiscoSansTT" panose="020B0503020201020303" pitchFamily="34" charset="0"/>
                  <a:ea typeface="CiscoSansTT Light" charset="0"/>
                  <a:cs typeface="CiscoSansTT" panose="020B0503020201020303" pitchFamily="34" charset="0"/>
                </a:rPr>
                <a:t>Headsets</a:t>
              </a:r>
            </a:p>
          </p:txBody>
        </p:sp>
        <p:sp>
          <p:nvSpPr>
            <p:cNvPr id="96" name="TextBox 95">
              <a:extLst>
                <a:ext uri="{FF2B5EF4-FFF2-40B4-BE49-F238E27FC236}">
                  <a16:creationId xmlns:a16="http://schemas.microsoft.com/office/drawing/2014/main" id="{42C524C6-8203-474F-91C3-59F003F99539}"/>
                </a:ext>
              </a:extLst>
            </p:cNvPr>
            <p:cNvSpPr txBox="1"/>
            <p:nvPr/>
          </p:nvSpPr>
          <p:spPr>
            <a:xfrm>
              <a:off x="5030798" y="3590160"/>
              <a:ext cx="1548000" cy="252000"/>
            </a:xfrm>
            <a:prstGeom prst="rect">
              <a:avLst/>
            </a:prstGeom>
            <a:noFill/>
          </p:spPr>
          <p:txBody>
            <a:bodyPr wrap="square" lIns="91440" tIns="45720" rIns="91440" bIns="45720" rtlCol="0" anchor="ctr">
              <a:noAutofit/>
            </a:bodyPr>
            <a:lstStyle/>
            <a:p>
              <a:pPr algn="ctr" defTabSz="609570" fontAlgn="base">
                <a:spcBef>
                  <a:spcPct val="0"/>
                </a:spcBef>
                <a:spcAft>
                  <a:spcPct val="0"/>
                </a:spcAft>
                <a:defRPr/>
              </a:pPr>
              <a:r>
                <a:rPr lang="en-US" sz="1067" b="1">
                  <a:solidFill>
                    <a:srgbClr val="00BCEB"/>
                  </a:solidFill>
                  <a:latin typeface="CiscoSansTT" panose="020B0503020201020303" pitchFamily="34" charset="0"/>
                  <a:ea typeface="CiscoSansTT Light" charset="0"/>
                  <a:cs typeface="CiscoSansTT" panose="020B0503020201020303" pitchFamily="34" charset="0"/>
                </a:rPr>
                <a:t>Wireless Voice</a:t>
              </a:r>
            </a:p>
          </p:txBody>
        </p:sp>
        <p:sp>
          <p:nvSpPr>
            <p:cNvPr id="97" name="TextBox 96">
              <a:extLst>
                <a:ext uri="{FF2B5EF4-FFF2-40B4-BE49-F238E27FC236}">
                  <a16:creationId xmlns:a16="http://schemas.microsoft.com/office/drawing/2014/main" id="{92C859AE-B0BD-C34F-8909-D7937A5825AB}"/>
                </a:ext>
              </a:extLst>
            </p:cNvPr>
            <p:cNvSpPr txBox="1"/>
            <p:nvPr/>
          </p:nvSpPr>
          <p:spPr>
            <a:xfrm>
              <a:off x="6797784" y="3586262"/>
              <a:ext cx="1800000" cy="252000"/>
            </a:xfrm>
            <a:prstGeom prst="rect">
              <a:avLst/>
            </a:prstGeom>
            <a:noFill/>
          </p:spPr>
          <p:txBody>
            <a:bodyPr wrap="square" lIns="91440" tIns="45720" rIns="91440" bIns="45720" rtlCol="0" anchor="ctr">
              <a:noAutofit/>
            </a:bodyPr>
            <a:lstStyle/>
            <a:p>
              <a:pPr algn="ctr" defTabSz="609570" fontAlgn="base">
                <a:spcBef>
                  <a:spcPct val="0"/>
                </a:spcBef>
                <a:spcAft>
                  <a:spcPct val="0"/>
                </a:spcAft>
                <a:defRPr/>
              </a:pPr>
              <a:r>
                <a:rPr lang="en-US" sz="1067" b="1">
                  <a:solidFill>
                    <a:srgbClr val="00BCEB"/>
                  </a:solidFill>
                  <a:latin typeface="CiscoSansTT" panose="020B0503020201020303" pitchFamily="34" charset="0"/>
                  <a:ea typeface="CiscoSansTT Light" charset="0"/>
                  <a:cs typeface="CiscoSansTT" panose="020B0503020201020303" pitchFamily="34" charset="0"/>
                </a:rPr>
                <a:t>Conference Audio</a:t>
              </a:r>
            </a:p>
          </p:txBody>
        </p:sp>
      </p:grpSp>
      <p:sp>
        <p:nvSpPr>
          <p:cNvPr id="3" name="Title 2"/>
          <p:cNvSpPr>
            <a:spLocks noGrp="1"/>
          </p:cNvSpPr>
          <p:nvPr>
            <p:ph type="title"/>
          </p:nvPr>
        </p:nvSpPr>
        <p:spPr>
          <a:xfrm>
            <a:off x="343304" y="403378"/>
            <a:ext cx="11127317" cy="975783"/>
          </a:xfrm>
        </p:spPr>
        <p:txBody>
          <a:bodyPr/>
          <a:lstStyle/>
          <a:p>
            <a:r>
              <a:rPr lang="en-US" sz="3200"/>
              <a:t>Add integrated devices to transform your workplaces</a:t>
            </a:r>
            <a:br>
              <a:rPr lang="en-US"/>
            </a:br>
            <a:r>
              <a:rPr lang="en-US" sz="1800"/>
              <a:t>Pair your app with the right device for the task at hand to experience seamless collaboration</a:t>
            </a:r>
            <a:endParaRPr lang="en-US" sz="2667"/>
          </a:p>
        </p:txBody>
      </p:sp>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9019" y="3676605"/>
            <a:ext cx="1045245" cy="783935"/>
          </a:xfrm>
          <a:prstGeom prst="rect">
            <a:avLst/>
          </a:prstGeom>
        </p:spPr>
      </p:pic>
      <p:sp>
        <p:nvSpPr>
          <p:cNvPr id="58" name="Rectangle 57"/>
          <p:cNvSpPr/>
          <p:nvPr/>
        </p:nvSpPr>
        <p:spPr>
          <a:xfrm>
            <a:off x="3525695" y="4415972"/>
            <a:ext cx="2098644" cy="336000"/>
          </a:xfrm>
          <a:prstGeom prst="rect">
            <a:avLst/>
          </a:prstGeom>
        </p:spPr>
        <p:txBody>
          <a:bodyPr wrap="square" lIns="91452" tIns="45727" rIns="91452" bIns="45727" anchor="t" anchorCtr="0">
            <a:no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Webex</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DX80 </a:t>
            </a:r>
          </a:p>
        </p:txBody>
      </p:sp>
      <p:sp>
        <p:nvSpPr>
          <p:cNvPr id="60" name="Rectangle 59"/>
          <p:cNvSpPr/>
          <p:nvPr/>
        </p:nvSpPr>
        <p:spPr>
          <a:xfrm>
            <a:off x="7296762" y="6164975"/>
            <a:ext cx="1005428" cy="379477"/>
          </a:xfrm>
          <a:prstGeom prst="rect">
            <a:avLst/>
          </a:prstGeom>
        </p:spPr>
        <p:txBody>
          <a:bodyPr wrap="none" lIns="91452" tIns="45727" rIns="91452" bIns="45727">
            <a:sp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Cisco IP Phone</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6825 DECT</a:t>
            </a:r>
          </a:p>
        </p:txBody>
      </p:sp>
      <p:sp>
        <p:nvSpPr>
          <p:cNvPr id="59" name="Rectangle 58"/>
          <p:cNvSpPr/>
          <p:nvPr/>
        </p:nvSpPr>
        <p:spPr>
          <a:xfrm rot="10800000" flipV="1">
            <a:off x="3962934" y="6164974"/>
            <a:ext cx="2098644" cy="277012"/>
          </a:xfrm>
          <a:prstGeom prst="rect">
            <a:avLst/>
          </a:prstGeom>
        </p:spPr>
        <p:txBody>
          <a:bodyPr wrap="square" lIns="91452" tIns="45727" rIns="91452" bIns="45727" anchor="t" anchorCtr="0">
            <a:no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Cisco IP Phone</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6800, 7800, and 8800 Series</a:t>
            </a:r>
          </a:p>
        </p:txBody>
      </p:sp>
      <p:sp>
        <p:nvSpPr>
          <p:cNvPr id="61" name="Rectangle 60"/>
          <p:cNvSpPr/>
          <p:nvPr/>
        </p:nvSpPr>
        <p:spPr>
          <a:xfrm>
            <a:off x="9393944" y="6164975"/>
            <a:ext cx="1977917" cy="379477"/>
          </a:xfrm>
          <a:prstGeom prst="rect">
            <a:avLst/>
          </a:prstGeom>
        </p:spPr>
        <p:txBody>
          <a:bodyPr wrap="square" lIns="91452" tIns="45727" rIns="91452" bIns="45727">
            <a:sp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Cisco IP Conference Phones</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7832, 8832</a:t>
            </a:r>
          </a:p>
        </p:txBody>
      </p:sp>
      <p:pic>
        <p:nvPicPr>
          <p:cNvPr id="73" name="Picture 72">
            <a:extLst>
              <a:ext uri="{FF2B5EF4-FFF2-40B4-BE49-F238E27FC236}">
                <a16:creationId xmlns:a16="http://schemas.microsoft.com/office/drawing/2014/main" id="{6A528DAF-3BFF-EB4B-98D3-1E6CA7004C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1887" y="3703439"/>
            <a:ext cx="1086656" cy="814992"/>
          </a:xfrm>
          <a:prstGeom prst="rect">
            <a:avLst/>
          </a:prstGeom>
        </p:spPr>
      </p:pic>
      <p:sp>
        <p:nvSpPr>
          <p:cNvPr id="74" name="Rectangle 73">
            <a:extLst>
              <a:ext uri="{FF2B5EF4-FFF2-40B4-BE49-F238E27FC236}">
                <a16:creationId xmlns:a16="http://schemas.microsoft.com/office/drawing/2014/main" id="{C0641970-34AD-7849-8814-E9AD3EFA375B}"/>
              </a:ext>
            </a:extLst>
          </p:cNvPr>
          <p:cNvSpPr/>
          <p:nvPr/>
        </p:nvSpPr>
        <p:spPr>
          <a:xfrm rot="10800000" flipV="1">
            <a:off x="2672888" y="4396922"/>
            <a:ext cx="1808645" cy="277012"/>
          </a:xfrm>
          <a:prstGeom prst="rect">
            <a:avLst/>
          </a:prstGeom>
        </p:spPr>
        <p:txBody>
          <a:bodyPr wrap="square" lIns="91452" tIns="45727" rIns="91452" bIns="45727" anchor="t" anchorCtr="0">
            <a:no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Cisco IP Phone</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8845 and 8865 </a:t>
            </a:r>
          </a:p>
        </p:txBody>
      </p:sp>
      <p:pic>
        <p:nvPicPr>
          <p:cNvPr id="82" name="Picture 81">
            <a:extLst>
              <a:ext uri="{FF2B5EF4-FFF2-40B4-BE49-F238E27FC236}">
                <a16:creationId xmlns:a16="http://schemas.microsoft.com/office/drawing/2014/main" id="{8D522234-69FA-9B4F-A3BC-C47F5CAB46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7579" y="5422122"/>
            <a:ext cx="806047" cy="69523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3702" y="5418890"/>
            <a:ext cx="877119" cy="70169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2139" y="5424063"/>
            <a:ext cx="1103336" cy="735944"/>
          </a:xfrm>
          <a:prstGeom prst="rect">
            <a:avLst/>
          </a:prstGeom>
        </p:spPr>
      </p:pic>
      <p:sp>
        <p:nvSpPr>
          <p:cNvPr id="69" name="Rectangle 68"/>
          <p:cNvSpPr/>
          <p:nvPr/>
        </p:nvSpPr>
        <p:spPr>
          <a:xfrm rot="10800000" flipV="1">
            <a:off x="270959" y="6164974"/>
            <a:ext cx="1933440" cy="277012"/>
          </a:xfrm>
          <a:prstGeom prst="rect">
            <a:avLst/>
          </a:prstGeom>
        </p:spPr>
        <p:txBody>
          <a:bodyPr wrap="square" lIns="91452" tIns="45727" rIns="91452" bIns="45727" anchor="t" anchorCtr="0">
            <a:no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Cisco Headset</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500 Series</a:t>
            </a:r>
          </a:p>
        </p:txBody>
      </p:sp>
      <p:sp>
        <p:nvSpPr>
          <p:cNvPr id="95" name="Rectangle 94">
            <a:extLst>
              <a:ext uri="{FF2B5EF4-FFF2-40B4-BE49-F238E27FC236}">
                <a16:creationId xmlns:a16="http://schemas.microsoft.com/office/drawing/2014/main" id="{C0641970-34AD-7849-8814-E9AD3EFA375B}"/>
              </a:ext>
            </a:extLst>
          </p:cNvPr>
          <p:cNvSpPr/>
          <p:nvPr/>
        </p:nvSpPr>
        <p:spPr>
          <a:xfrm rot="10800000" flipV="1">
            <a:off x="932578" y="4379857"/>
            <a:ext cx="1382149" cy="258603"/>
          </a:xfrm>
          <a:prstGeom prst="rect">
            <a:avLst/>
          </a:prstGeom>
        </p:spPr>
        <p:txBody>
          <a:bodyPr wrap="square" lIns="91452" tIns="45727" rIns="91452" bIns="45727" anchor="t" anchorCtr="0">
            <a:no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Webex</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Share</a:t>
            </a:r>
          </a:p>
        </p:txBody>
      </p:sp>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7195" y="5389488"/>
            <a:ext cx="546856" cy="81960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98338" y="5364424"/>
            <a:ext cx="587321" cy="880249"/>
          </a:xfrm>
          <a:prstGeom prst="rect">
            <a:avLst/>
          </a:prstGeom>
        </p:spPr>
      </p:pic>
      <p:pic>
        <p:nvPicPr>
          <p:cNvPr id="98" name="Picture 97">
            <a:extLst>
              <a:ext uri="{FF2B5EF4-FFF2-40B4-BE49-F238E27FC236}">
                <a16:creationId xmlns:a16="http://schemas.microsoft.com/office/drawing/2014/main" id="{4089C90A-FEDC-5548-BCC1-F70ED68BF49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38699" y="5347437"/>
            <a:ext cx="549300" cy="839403"/>
          </a:xfrm>
          <a:prstGeom prst="rect">
            <a:avLst/>
          </a:prstGeom>
        </p:spPr>
      </p:pic>
      <p:pic>
        <p:nvPicPr>
          <p:cNvPr id="101" name="Picture 4" descr="T:\Picture4.png">
            <a:extLst>
              <a:ext uri="{FF2B5EF4-FFF2-40B4-BE49-F238E27FC236}">
                <a16:creationId xmlns:a16="http://schemas.microsoft.com/office/drawing/2014/main" id="{4778E166-3363-5A47-B887-D16E1BBB311C}"/>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7397553" y="5392808"/>
            <a:ext cx="837428" cy="69001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7B2CC28C-04AF-6545-B053-F207AAC3BA5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589264">
            <a:off x="1372962" y="3783964"/>
            <a:ext cx="758087" cy="672009"/>
          </a:xfrm>
          <a:prstGeom prst="rect">
            <a:avLst/>
          </a:prstGeom>
        </p:spPr>
      </p:pic>
      <p:pic>
        <p:nvPicPr>
          <p:cNvPr id="106" name="Picture 105" descr="A screenshot of a cell phone&#10;&#10;Description automatically generated">
            <a:extLst>
              <a:ext uri="{FF2B5EF4-FFF2-40B4-BE49-F238E27FC236}">
                <a16:creationId xmlns:a16="http://schemas.microsoft.com/office/drawing/2014/main" id="{7DD9C05F-876D-7247-AAEE-A8A60F68244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212314" y="1950912"/>
            <a:ext cx="1495711" cy="823560"/>
          </a:xfrm>
          <a:prstGeom prst="rect">
            <a:avLst/>
          </a:prstGeom>
        </p:spPr>
      </p:pic>
      <p:sp>
        <p:nvSpPr>
          <p:cNvPr id="134" name="TextBox 133">
            <a:extLst>
              <a:ext uri="{FF2B5EF4-FFF2-40B4-BE49-F238E27FC236}">
                <a16:creationId xmlns:a16="http://schemas.microsoft.com/office/drawing/2014/main" id="{D59A5948-1E5E-FA45-966C-ED5D91981042}"/>
              </a:ext>
            </a:extLst>
          </p:cNvPr>
          <p:cNvSpPr txBox="1"/>
          <p:nvPr/>
        </p:nvSpPr>
        <p:spPr>
          <a:xfrm>
            <a:off x="5064071" y="2817145"/>
            <a:ext cx="1708588" cy="336601"/>
          </a:xfrm>
          <a:prstGeom prst="rect">
            <a:avLst/>
          </a:prstGeom>
          <a:noFill/>
        </p:spPr>
        <p:txBody>
          <a:bodyPr wrap="square" rtlCol="0" anchor="t" anchorCtr="0">
            <a:noAutofit/>
          </a:bodyPr>
          <a:lstStyle/>
          <a:p>
            <a:pPr algn="ctr" defTabSz="609570">
              <a:defRPr/>
            </a:pPr>
            <a:r>
              <a:rPr lang="en-US" sz="933" err="1">
                <a:solidFill>
                  <a:schemeClr val="bg2"/>
                </a:solidFill>
                <a:latin typeface="CiscoSansTT ExtraLight" panose="020B0303020201020303" pitchFamily="34" charset="0"/>
                <a:ea typeface="CiscoSansTT Light" charset="0"/>
                <a:cs typeface="CiscoSansTT ExtraLight" panose="020B0303020201020303" pitchFamily="34" charset="0"/>
              </a:rPr>
              <a:t>Webex</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Room Panorama</a:t>
            </a:r>
          </a:p>
        </p:txBody>
      </p:sp>
      <p:pic>
        <p:nvPicPr>
          <p:cNvPr id="155" name="Picture 154">
            <a:extLst>
              <a:ext uri="{FF2B5EF4-FFF2-40B4-BE49-F238E27FC236}">
                <a16:creationId xmlns:a16="http://schemas.microsoft.com/office/drawing/2014/main" id="{F819B8A1-20B9-7D4F-ABA6-94C28222E4A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733240" y="1991057"/>
            <a:ext cx="511597" cy="683297"/>
          </a:xfrm>
          <a:prstGeom prst="rect">
            <a:avLst/>
          </a:prstGeom>
        </p:spPr>
      </p:pic>
      <p:sp>
        <p:nvSpPr>
          <p:cNvPr id="156" name="Rectangle 4">
            <a:extLst>
              <a:ext uri="{FF2B5EF4-FFF2-40B4-BE49-F238E27FC236}">
                <a16:creationId xmlns:a16="http://schemas.microsoft.com/office/drawing/2014/main" id="{6AC47855-8E1A-954E-9445-A941E5656B50}"/>
              </a:ext>
            </a:extLst>
          </p:cNvPr>
          <p:cNvSpPr>
            <a:spLocks/>
          </p:cNvSpPr>
          <p:nvPr/>
        </p:nvSpPr>
        <p:spPr bwMode="auto">
          <a:xfrm>
            <a:off x="649443" y="2840590"/>
            <a:ext cx="697096" cy="222143"/>
          </a:xfrm>
          <a:prstGeom prst="rect">
            <a:avLst/>
          </a:prstGeom>
          <a:noFill/>
          <a:ln w="12700" cap="flat" cmpd="sng">
            <a:noFill/>
            <a:prstDash val="solid"/>
            <a:miter lim="400000"/>
            <a:headEnd type="none" w="med" len="med"/>
            <a:tailEnd type="none" w="med" len="med"/>
          </a:ln>
          <a:effectLst/>
        </p:spPr>
        <p:txBody>
          <a:bodyPr wrap="none" lIns="33867" tIns="33867" rIns="33867" bIns="33867">
            <a:prstTxWarp prst="textNoShape">
              <a:avLst/>
            </a:prstTxWarp>
          </a:bodyPr>
          <a:lstStyle/>
          <a:p>
            <a:pPr algn="ctr" defTabSz="1219110">
              <a:defRPr/>
            </a:pPr>
            <a:r>
              <a:rPr lang="en-US" sz="933" err="1">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Webex</a:t>
            </a:r>
            <a:b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br>
            <a: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Room 55</a:t>
            </a:r>
          </a:p>
        </p:txBody>
      </p:sp>
      <p:pic>
        <p:nvPicPr>
          <p:cNvPr id="158" name="Picture 157">
            <a:extLst>
              <a:ext uri="{FF2B5EF4-FFF2-40B4-BE49-F238E27FC236}">
                <a16:creationId xmlns:a16="http://schemas.microsoft.com/office/drawing/2014/main" id="{89E0F5E9-6EC4-DE40-931D-8B770796CE8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38410" y="1973820"/>
            <a:ext cx="708196" cy="849833"/>
          </a:xfrm>
          <a:prstGeom prst="rect">
            <a:avLst/>
          </a:prstGeom>
        </p:spPr>
      </p:pic>
      <p:sp>
        <p:nvSpPr>
          <p:cNvPr id="159" name="Rectangle 4">
            <a:extLst>
              <a:ext uri="{FF2B5EF4-FFF2-40B4-BE49-F238E27FC236}">
                <a16:creationId xmlns:a16="http://schemas.microsoft.com/office/drawing/2014/main" id="{B9D859FE-7167-1448-8520-285437FE3953}"/>
              </a:ext>
            </a:extLst>
          </p:cNvPr>
          <p:cNvSpPr>
            <a:spLocks/>
          </p:cNvSpPr>
          <p:nvPr/>
        </p:nvSpPr>
        <p:spPr bwMode="auto">
          <a:xfrm>
            <a:off x="2620940" y="2840590"/>
            <a:ext cx="734728" cy="222143"/>
          </a:xfrm>
          <a:prstGeom prst="rect">
            <a:avLst/>
          </a:prstGeom>
          <a:noFill/>
          <a:ln w="12700" cap="flat" cmpd="sng">
            <a:noFill/>
            <a:prstDash val="solid"/>
            <a:miter lim="400000"/>
            <a:headEnd type="none" w="med" len="med"/>
            <a:tailEnd type="none" w="med" len="med"/>
          </a:ln>
          <a:effectLst/>
        </p:spPr>
        <p:txBody>
          <a:bodyPr wrap="none" lIns="33867" tIns="33867" rIns="33867" bIns="33867">
            <a:prstTxWarp prst="textNoShape">
              <a:avLst/>
            </a:prstTxWarp>
          </a:bodyPr>
          <a:lstStyle/>
          <a:p>
            <a:pPr algn="ctr" defTabSz="1219110">
              <a:defRPr/>
            </a:pPr>
            <a: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Webex</a:t>
            </a:r>
            <a:b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br>
            <a: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Room 70S G2</a:t>
            </a:r>
          </a:p>
        </p:txBody>
      </p:sp>
      <p:pic>
        <p:nvPicPr>
          <p:cNvPr id="161" name="Picture 160">
            <a:extLst>
              <a:ext uri="{FF2B5EF4-FFF2-40B4-BE49-F238E27FC236}">
                <a16:creationId xmlns:a16="http://schemas.microsoft.com/office/drawing/2014/main" id="{AE283131-BDAA-B846-B153-7B5DB90F547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691004" y="1959612"/>
            <a:ext cx="1350715" cy="870305"/>
          </a:xfrm>
          <a:prstGeom prst="rect">
            <a:avLst/>
          </a:prstGeom>
        </p:spPr>
      </p:pic>
      <p:sp>
        <p:nvSpPr>
          <p:cNvPr id="162" name="Rectangle 4">
            <a:extLst>
              <a:ext uri="{FF2B5EF4-FFF2-40B4-BE49-F238E27FC236}">
                <a16:creationId xmlns:a16="http://schemas.microsoft.com/office/drawing/2014/main" id="{41AE3A73-37A5-A946-A583-0F78AD6DBD37}"/>
              </a:ext>
            </a:extLst>
          </p:cNvPr>
          <p:cNvSpPr>
            <a:spLocks/>
          </p:cNvSpPr>
          <p:nvPr/>
        </p:nvSpPr>
        <p:spPr bwMode="auto">
          <a:xfrm>
            <a:off x="3669783" y="2840590"/>
            <a:ext cx="1386848" cy="222143"/>
          </a:xfrm>
          <a:prstGeom prst="rect">
            <a:avLst/>
          </a:prstGeom>
          <a:noFill/>
          <a:ln w="12700" cap="flat" cmpd="sng">
            <a:noFill/>
            <a:prstDash val="solid"/>
            <a:miter lim="400000"/>
            <a:headEnd type="none" w="med" len="med"/>
            <a:tailEnd type="none" w="med" len="med"/>
          </a:ln>
          <a:effectLst/>
        </p:spPr>
        <p:txBody>
          <a:bodyPr wrap="none" lIns="33867" tIns="33867" rIns="33867" bIns="33867">
            <a:prstTxWarp prst="textNoShape">
              <a:avLst/>
            </a:prstTxWarp>
          </a:bodyPr>
          <a:lstStyle/>
          <a:p>
            <a:pPr algn="ctr" defTabSz="1219110">
              <a:defRPr/>
            </a:pPr>
            <a:r>
              <a:rPr lang="en-US" sz="933" err="1">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Webex</a:t>
            </a:r>
            <a:b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br>
            <a: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Room 70D G2</a:t>
            </a:r>
          </a:p>
        </p:txBody>
      </p:sp>
      <p:pic>
        <p:nvPicPr>
          <p:cNvPr id="164" name="Picture 163">
            <a:extLst>
              <a:ext uri="{FF2B5EF4-FFF2-40B4-BE49-F238E27FC236}">
                <a16:creationId xmlns:a16="http://schemas.microsoft.com/office/drawing/2014/main" id="{D5D95374-FA6B-C14C-B305-0F00D259E7A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443198" y="1963151"/>
            <a:ext cx="1019999" cy="731339"/>
          </a:xfrm>
          <a:prstGeom prst="rect">
            <a:avLst/>
          </a:prstGeom>
        </p:spPr>
      </p:pic>
      <p:sp>
        <p:nvSpPr>
          <p:cNvPr id="165" name="Rectangle 4">
            <a:extLst>
              <a:ext uri="{FF2B5EF4-FFF2-40B4-BE49-F238E27FC236}">
                <a16:creationId xmlns:a16="http://schemas.microsoft.com/office/drawing/2014/main" id="{3A02E0EC-ABDF-C54F-A239-EEE89122D10B}"/>
              </a:ext>
            </a:extLst>
          </p:cNvPr>
          <p:cNvSpPr>
            <a:spLocks/>
          </p:cNvSpPr>
          <p:nvPr/>
        </p:nvSpPr>
        <p:spPr bwMode="auto">
          <a:xfrm>
            <a:off x="1394344" y="2840590"/>
            <a:ext cx="1207323" cy="202441"/>
          </a:xfrm>
          <a:prstGeom prst="rect">
            <a:avLst/>
          </a:prstGeom>
          <a:noFill/>
          <a:ln w="12700" cap="flat" cmpd="sng">
            <a:noFill/>
            <a:prstDash val="solid"/>
            <a:miter lim="400000"/>
            <a:headEnd type="none" w="med" len="med"/>
            <a:tailEnd type="none" w="med" len="med"/>
          </a:ln>
          <a:effectLst/>
        </p:spPr>
        <p:txBody>
          <a:bodyPr wrap="none" lIns="25400" tIns="25400" rIns="25400" bIns="25400">
            <a:prstTxWarp prst="textNoShape">
              <a:avLst/>
            </a:prstTxWarp>
          </a:bodyPr>
          <a:lstStyle/>
          <a:p>
            <a:pPr algn="ctr" defTabSz="914332">
              <a:defRPr/>
            </a:pPr>
            <a:r>
              <a:rPr lang="en-US" sz="933" err="1">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Webex</a:t>
            </a:r>
            <a:b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br>
            <a:r>
              <a:rPr lang="en-US" sz="933">
                <a:solidFill>
                  <a:schemeClr val="bg2"/>
                </a:solidFill>
                <a:latin typeface="CiscoSansTT ExtraLight" panose="020B0303020201020303" pitchFamily="34" charset="0"/>
                <a:ea typeface="CiscoSansTT Light"/>
                <a:cs typeface="CiscoSansTT ExtraLight" panose="020B0303020201020303" pitchFamily="34" charset="0"/>
                <a:sym typeface="Helvetica" pitchFamily="8" charset="0"/>
              </a:rPr>
              <a:t>Room 55D</a:t>
            </a:r>
          </a:p>
        </p:txBody>
      </p:sp>
      <p:pic>
        <p:nvPicPr>
          <p:cNvPr id="179" name="Picture 178">
            <a:extLst>
              <a:ext uri="{FF2B5EF4-FFF2-40B4-BE49-F238E27FC236}">
                <a16:creationId xmlns:a16="http://schemas.microsoft.com/office/drawing/2014/main" id="{0CA5238D-BC45-1F4F-877E-23138A8AB72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062167" y="3680661"/>
            <a:ext cx="1150981" cy="718463"/>
          </a:xfrm>
          <a:prstGeom prst="rect">
            <a:avLst/>
          </a:prstGeom>
        </p:spPr>
      </p:pic>
      <p:sp>
        <p:nvSpPr>
          <p:cNvPr id="183" name="Rectangle 182">
            <a:extLst>
              <a:ext uri="{FF2B5EF4-FFF2-40B4-BE49-F238E27FC236}">
                <a16:creationId xmlns:a16="http://schemas.microsoft.com/office/drawing/2014/main" id="{A09E0F01-1B3A-7E4A-AFFE-5B9D2396BEDB}"/>
              </a:ext>
            </a:extLst>
          </p:cNvPr>
          <p:cNvSpPr/>
          <p:nvPr/>
        </p:nvSpPr>
        <p:spPr>
          <a:xfrm>
            <a:off x="5008782" y="4415972"/>
            <a:ext cx="1284967" cy="287259"/>
          </a:xfrm>
          <a:prstGeom prst="rect">
            <a:avLst/>
          </a:prstGeom>
        </p:spPr>
        <p:txBody>
          <a:bodyPr wrap="square" lIns="91452" tIns="45727" rIns="91452" bIns="45727" anchor="t" anchorCtr="0">
            <a:noAutofit/>
          </a:bodyPr>
          <a:lstStyle/>
          <a:p>
            <a:pPr algn="ctr" defTabSz="914377"/>
            <a:r>
              <a:rPr lang="en-US" sz="933">
                <a:solidFill>
                  <a:schemeClr val="bg2"/>
                </a:solidFill>
                <a:latin typeface="CiscoSansTT ExtraLight" panose="020B0303020201020303" pitchFamily="34" charset="0"/>
                <a:cs typeface="CiscoSansTT ExtraLight" panose="020B0303020201020303" pitchFamily="34" charset="0"/>
                <a:sym typeface="Helvetica" pitchFamily="8" charset="0"/>
              </a:rPr>
              <a:t>Webex</a:t>
            </a:r>
            <a:br>
              <a:rPr lang="en-US" sz="933">
                <a:solidFill>
                  <a:schemeClr val="bg2"/>
                </a:solidFill>
                <a:latin typeface="CiscoSansTT ExtraLight" panose="020B0303020201020303" pitchFamily="34" charset="0"/>
                <a:cs typeface="CiscoSansTT ExtraLight" panose="020B0303020201020303" pitchFamily="34" charset="0"/>
                <a:sym typeface="Helvetica" pitchFamily="8" charset="0"/>
              </a:rPr>
            </a:br>
            <a:r>
              <a:rPr lang="en-US" sz="933">
                <a:solidFill>
                  <a:schemeClr val="bg2"/>
                </a:solidFill>
                <a:latin typeface="CiscoSansTT ExtraLight" panose="020B0303020201020303" pitchFamily="34" charset="0"/>
                <a:cs typeface="CiscoSansTT ExtraLight" panose="020B0303020201020303" pitchFamily="34" charset="0"/>
                <a:sym typeface="Helvetica" pitchFamily="8" charset="0"/>
              </a:rPr>
              <a:t>Desk Pro</a:t>
            </a:r>
          </a:p>
        </p:txBody>
      </p:sp>
      <p:sp>
        <p:nvSpPr>
          <p:cNvPr id="184" name="Rectangle 183">
            <a:extLst>
              <a:ext uri="{FF2B5EF4-FFF2-40B4-BE49-F238E27FC236}">
                <a16:creationId xmlns:a16="http://schemas.microsoft.com/office/drawing/2014/main" id="{AED6A795-E9E8-4648-8D5E-B5BF5FB4171F}"/>
              </a:ext>
            </a:extLst>
          </p:cNvPr>
          <p:cNvSpPr/>
          <p:nvPr/>
        </p:nvSpPr>
        <p:spPr>
          <a:xfrm rot="10800000" flipV="1">
            <a:off x="1707018" y="6164974"/>
            <a:ext cx="1815068" cy="277012"/>
          </a:xfrm>
          <a:prstGeom prst="rect">
            <a:avLst/>
          </a:prstGeom>
        </p:spPr>
        <p:txBody>
          <a:bodyPr wrap="square" lIns="91452" tIns="45727" rIns="91452" bIns="45727" anchor="t" anchorCtr="0">
            <a:noAutofit/>
          </a:bodyPr>
          <a:lstStyle/>
          <a:p>
            <a:pPr algn="ctr" defTabSz="609570">
              <a:defRPr/>
            </a:pP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Cisco Headset</a:t>
            </a:r>
            <a:b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br>
            <a:r>
              <a:rPr lang="en-US" sz="933">
                <a:solidFill>
                  <a:schemeClr val="bg2"/>
                </a:solidFill>
                <a:latin typeface="CiscoSansTT ExtraLight" panose="020B0303020201020303" pitchFamily="34" charset="0"/>
                <a:ea typeface="CiscoSansTT Light" charset="0"/>
                <a:cs typeface="CiscoSansTT ExtraLight" panose="020B0303020201020303" pitchFamily="34" charset="0"/>
              </a:rPr>
              <a:t>700 Series</a:t>
            </a:r>
          </a:p>
        </p:txBody>
      </p:sp>
      <p:pic>
        <p:nvPicPr>
          <p:cNvPr id="30" name="Picture 29">
            <a:extLst>
              <a:ext uri="{FF2B5EF4-FFF2-40B4-BE49-F238E27FC236}">
                <a16:creationId xmlns:a16="http://schemas.microsoft.com/office/drawing/2014/main" id="{FA1E5D93-C139-BB47-8D96-0AA739EACC8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224965" y="5406018"/>
            <a:ext cx="902820" cy="722257"/>
          </a:xfrm>
          <a:prstGeom prst="rect">
            <a:avLst/>
          </a:prstGeom>
        </p:spPr>
      </p:pic>
      <p:pic>
        <p:nvPicPr>
          <p:cNvPr id="31" name="Picture 30">
            <a:extLst>
              <a:ext uri="{FF2B5EF4-FFF2-40B4-BE49-F238E27FC236}">
                <a16:creationId xmlns:a16="http://schemas.microsoft.com/office/drawing/2014/main" id="{E6F5EFB2-7552-9A49-867F-FFB378A43098}"/>
              </a:ext>
            </a:extLst>
          </p:cNvPr>
          <p:cNvPicPr>
            <a:picLocks/>
          </p:cNvPicPr>
          <p:nvPr/>
        </p:nvPicPr>
        <p:blipFill>
          <a:blip r:embed="rId20" cstate="print">
            <a:extLst>
              <a:ext uri="{28A0092B-C50C-407E-A947-70E740481C1C}">
                <a14:useLocalDpi xmlns:a14="http://schemas.microsoft.com/office/drawing/2010/main"/>
              </a:ext>
            </a:extLst>
          </a:blip>
          <a:stretch>
            <a:fillRect/>
          </a:stretch>
        </p:blipFill>
        <p:spPr>
          <a:xfrm>
            <a:off x="9266591" y="5423416"/>
            <a:ext cx="941488" cy="641043"/>
          </a:xfrm>
          <a:prstGeom prst="rect">
            <a:avLst/>
          </a:prstGeom>
        </p:spPr>
      </p:pic>
      <p:pic>
        <p:nvPicPr>
          <p:cNvPr id="107" name="Picture 106" descr="A picture containing sitting, remote, game, white&#10;&#10;Description automatically generated">
            <a:extLst>
              <a:ext uri="{FF2B5EF4-FFF2-40B4-BE49-F238E27FC236}">
                <a16:creationId xmlns:a16="http://schemas.microsoft.com/office/drawing/2014/main" id="{806D2B9C-1F1B-C546-9129-0513A0E2F8B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045343" y="3713575"/>
            <a:ext cx="1380720" cy="490256"/>
          </a:xfrm>
          <a:prstGeom prst="rect">
            <a:avLst/>
          </a:prstGeom>
        </p:spPr>
      </p:pic>
      <p:sp>
        <p:nvSpPr>
          <p:cNvPr id="108" name="TextBox 107">
            <a:extLst>
              <a:ext uri="{FF2B5EF4-FFF2-40B4-BE49-F238E27FC236}">
                <a16:creationId xmlns:a16="http://schemas.microsoft.com/office/drawing/2014/main" id="{475D3412-FB0B-A040-A555-CEC9201E00F9}"/>
              </a:ext>
            </a:extLst>
          </p:cNvPr>
          <p:cNvSpPr txBox="1"/>
          <p:nvPr/>
        </p:nvSpPr>
        <p:spPr>
          <a:xfrm>
            <a:off x="9088667" y="4474599"/>
            <a:ext cx="1440000" cy="235899"/>
          </a:xfrm>
          <a:prstGeom prst="rect">
            <a:avLst/>
          </a:prstGeom>
        </p:spPr>
        <p:txBody>
          <a:bodyPr wrap="square" lIns="91452" tIns="45727" rIns="91452" bIns="45727" anchor="t" anchorCtr="0">
            <a:noAutofit/>
          </a:bodyPr>
          <a:lstStyle>
            <a:defPPr>
              <a:defRPr lang="en-US"/>
            </a:defPPr>
            <a:lvl1pPr algn="ctr">
              <a:defRPr sz="933">
                <a:solidFill>
                  <a:schemeClr val="bg1"/>
                </a:solidFill>
                <a:latin typeface="CiscoSansTT ExtraLight" panose="020B0303020201020303" pitchFamily="34" charset="0"/>
                <a:cs typeface="CiscoSansTT ExtraLight" panose="020B0303020201020303" pitchFamily="34" charset="0"/>
              </a:defRPr>
            </a:lvl1pPr>
          </a:lstStyle>
          <a:p>
            <a:pPr defTabSz="914377"/>
            <a:r>
              <a:rPr lang="en-US">
                <a:solidFill>
                  <a:schemeClr val="bg2"/>
                </a:solidFill>
              </a:rPr>
              <a:t>Webex Room Kit Plus</a:t>
            </a:r>
          </a:p>
        </p:txBody>
      </p:sp>
      <p:pic>
        <p:nvPicPr>
          <p:cNvPr id="135" name="Picture 134" descr="A picture containing circuit, knife&#10;&#10;Description automatically generated">
            <a:extLst>
              <a:ext uri="{FF2B5EF4-FFF2-40B4-BE49-F238E27FC236}">
                <a16:creationId xmlns:a16="http://schemas.microsoft.com/office/drawing/2014/main" id="{AC4F893B-30B8-6347-AE65-6A046BC56B4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912655" y="3781183"/>
            <a:ext cx="1106373" cy="474163"/>
          </a:xfrm>
          <a:prstGeom prst="rect">
            <a:avLst/>
          </a:prstGeom>
          <a:effectLst>
            <a:outerShdw blurRad="50800" dist="38100" dir="2700000" algn="tl" rotWithShape="0">
              <a:prstClr val="black">
                <a:alpha val="20000"/>
              </a:prstClr>
            </a:outerShdw>
          </a:effectLst>
        </p:spPr>
      </p:pic>
      <p:sp>
        <p:nvSpPr>
          <p:cNvPr id="136" name="TextBox 135">
            <a:extLst>
              <a:ext uri="{FF2B5EF4-FFF2-40B4-BE49-F238E27FC236}">
                <a16:creationId xmlns:a16="http://schemas.microsoft.com/office/drawing/2014/main" id="{09ED338F-00BD-524A-A921-668251A4936C}"/>
              </a:ext>
            </a:extLst>
          </p:cNvPr>
          <p:cNvSpPr txBox="1"/>
          <p:nvPr/>
        </p:nvSpPr>
        <p:spPr>
          <a:xfrm>
            <a:off x="7885871" y="4456977"/>
            <a:ext cx="1380720" cy="287259"/>
          </a:xfrm>
          <a:prstGeom prst="rect">
            <a:avLst/>
          </a:prstGeom>
        </p:spPr>
        <p:txBody>
          <a:bodyPr wrap="square" lIns="91452" tIns="45727" rIns="91452" bIns="45727" anchor="t" anchorCtr="0">
            <a:noAutofit/>
          </a:bodyPr>
          <a:lstStyle>
            <a:defPPr>
              <a:defRPr lang="en-US"/>
            </a:defPPr>
            <a:lvl1pPr algn="ctr">
              <a:defRPr sz="933">
                <a:solidFill>
                  <a:schemeClr val="bg1"/>
                </a:solidFill>
                <a:latin typeface="CiscoSansTT ExtraLight" panose="020B0303020201020303" pitchFamily="34" charset="0"/>
                <a:cs typeface="CiscoSansTT ExtraLight" panose="020B0303020201020303" pitchFamily="34" charset="0"/>
              </a:defRPr>
            </a:lvl1pPr>
          </a:lstStyle>
          <a:p>
            <a:pPr defTabSz="914377"/>
            <a:r>
              <a:rPr lang="en-US">
                <a:solidFill>
                  <a:schemeClr val="bg2"/>
                </a:solidFill>
              </a:rPr>
              <a:t>Webex Room Kit</a:t>
            </a:r>
          </a:p>
        </p:txBody>
      </p:sp>
      <p:sp>
        <p:nvSpPr>
          <p:cNvPr id="138" name="TextBox 137">
            <a:extLst>
              <a:ext uri="{FF2B5EF4-FFF2-40B4-BE49-F238E27FC236}">
                <a16:creationId xmlns:a16="http://schemas.microsoft.com/office/drawing/2014/main" id="{6C8031F7-8C6E-484D-A269-424F53496FD8}"/>
              </a:ext>
            </a:extLst>
          </p:cNvPr>
          <p:cNvSpPr txBox="1"/>
          <p:nvPr/>
        </p:nvSpPr>
        <p:spPr>
          <a:xfrm>
            <a:off x="6537631" y="4396943"/>
            <a:ext cx="1553459" cy="523028"/>
          </a:xfrm>
          <a:prstGeom prst="rect">
            <a:avLst/>
          </a:prstGeom>
        </p:spPr>
        <p:txBody>
          <a:bodyPr wrap="square" lIns="91452" tIns="45727" rIns="91452" bIns="45727" anchor="t" anchorCtr="0">
            <a:noAutofit/>
          </a:bodyPr>
          <a:lstStyle>
            <a:defPPr>
              <a:defRPr lang="en-US"/>
            </a:defPPr>
            <a:lvl1pPr algn="ctr">
              <a:defRPr sz="933">
                <a:solidFill>
                  <a:schemeClr val="bg1"/>
                </a:solidFill>
                <a:latin typeface="CiscoSansTT ExtraLight" panose="020B0303020201020303" pitchFamily="34" charset="0"/>
                <a:cs typeface="CiscoSansTT ExtraLight" panose="020B0303020201020303" pitchFamily="34" charset="0"/>
              </a:defRPr>
            </a:lvl1pPr>
          </a:lstStyle>
          <a:p>
            <a:pPr defTabSz="914377"/>
            <a:r>
              <a:rPr lang="en-US">
                <a:solidFill>
                  <a:schemeClr val="bg2"/>
                </a:solidFill>
              </a:rPr>
              <a:t>Webex Room Kit Mini</a:t>
            </a:r>
          </a:p>
          <a:p>
            <a:pPr defTabSz="914377"/>
            <a:r>
              <a:rPr lang="en-US">
                <a:solidFill>
                  <a:schemeClr val="bg2"/>
                </a:solidFill>
              </a:rPr>
              <a:t>Webex Room USB</a:t>
            </a:r>
          </a:p>
        </p:txBody>
      </p:sp>
      <p:pic>
        <p:nvPicPr>
          <p:cNvPr id="139" name="Picture 138" descr="A close up of a logo&#10;&#10;Description automatically generated">
            <a:extLst>
              <a:ext uri="{FF2B5EF4-FFF2-40B4-BE49-F238E27FC236}">
                <a16:creationId xmlns:a16="http://schemas.microsoft.com/office/drawing/2014/main" id="{2A151909-69B7-7343-AABE-E73C279F5D3B}"/>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969389" y="3765781"/>
            <a:ext cx="727524" cy="409840"/>
          </a:xfrm>
          <a:prstGeom prst="rect">
            <a:avLst/>
          </a:prstGeom>
        </p:spPr>
      </p:pic>
      <p:pic>
        <p:nvPicPr>
          <p:cNvPr id="141" name="Picture 140" descr="A close up of a device&#10;&#10;Description automatically generated">
            <a:extLst>
              <a:ext uri="{FF2B5EF4-FFF2-40B4-BE49-F238E27FC236}">
                <a16:creationId xmlns:a16="http://schemas.microsoft.com/office/drawing/2014/main" id="{779CD177-01E3-7E41-ACC3-A044C6F2F76B}"/>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461166" y="3579662"/>
            <a:ext cx="1329863" cy="749156"/>
          </a:xfrm>
          <a:prstGeom prst="rect">
            <a:avLst/>
          </a:prstGeom>
        </p:spPr>
      </p:pic>
      <p:sp>
        <p:nvSpPr>
          <p:cNvPr id="142" name="TextBox 141">
            <a:extLst>
              <a:ext uri="{FF2B5EF4-FFF2-40B4-BE49-F238E27FC236}">
                <a16:creationId xmlns:a16="http://schemas.microsoft.com/office/drawing/2014/main" id="{3E249E28-0567-6E4C-8408-B396660E9C37}"/>
              </a:ext>
            </a:extLst>
          </p:cNvPr>
          <p:cNvSpPr txBox="1"/>
          <p:nvPr/>
        </p:nvSpPr>
        <p:spPr>
          <a:xfrm>
            <a:off x="10487225" y="4457205"/>
            <a:ext cx="1332000" cy="235899"/>
          </a:xfrm>
          <a:prstGeom prst="rect">
            <a:avLst/>
          </a:prstGeom>
        </p:spPr>
        <p:txBody>
          <a:bodyPr wrap="square" lIns="91452" tIns="45727" rIns="91452" bIns="45727" anchor="t" anchorCtr="0">
            <a:noAutofit/>
          </a:bodyPr>
          <a:lstStyle>
            <a:defPPr>
              <a:defRPr lang="en-US"/>
            </a:defPPr>
            <a:lvl1pPr algn="ctr">
              <a:defRPr sz="933">
                <a:solidFill>
                  <a:schemeClr val="bg1"/>
                </a:solidFill>
                <a:latin typeface="CiscoSansTT ExtraLight" panose="020B0303020201020303" pitchFamily="34" charset="0"/>
                <a:cs typeface="CiscoSansTT ExtraLight" panose="020B0303020201020303" pitchFamily="34" charset="0"/>
              </a:defRPr>
            </a:lvl1pPr>
          </a:lstStyle>
          <a:p>
            <a:pPr defTabSz="914377"/>
            <a:r>
              <a:rPr lang="en-US">
                <a:solidFill>
                  <a:schemeClr val="bg2"/>
                </a:solidFill>
              </a:rPr>
              <a:t>Webex Room Kit Pro</a:t>
            </a:r>
          </a:p>
        </p:txBody>
      </p:sp>
      <p:pic>
        <p:nvPicPr>
          <p:cNvPr id="145" name="Picture 144" descr="A picture containing table&#10;&#10;Description automatically generated">
            <a:extLst>
              <a:ext uri="{FF2B5EF4-FFF2-40B4-BE49-F238E27FC236}">
                <a16:creationId xmlns:a16="http://schemas.microsoft.com/office/drawing/2014/main" id="{B23786C1-898C-FD43-9844-FA6A4831DF8E}"/>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9023492" y="2070261"/>
            <a:ext cx="1035909" cy="703913"/>
          </a:xfrm>
          <a:prstGeom prst="rect">
            <a:avLst/>
          </a:prstGeom>
        </p:spPr>
      </p:pic>
      <p:sp>
        <p:nvSpPr>
          <p:cNvPr id="146" name="TextBox 145">
            <a:extLst>
              <a:ext uri="{FF2B5EF4-FFF2-40B4-BE49-F238E27FC236}">
                <a16:creationId xmlns:a16="http://schemas.microsoft.com/office/drawing/2014/main" id="{CD58B70A-E02B-F044-91F0-9812D669A66A}"/>
              </a:ext>
            </a:extLst>
          </p:cNvPr>
          <p:cNvSpPr txBox="1"/>
          <p:nvPr/>
        </p:nvSpPr>
        <p:spPr>
          <a:xfrm>
            <a:off x="8977467" y="2805420"/>
            <a:ext cx="1123995" cy="235899"/>
          </a:xfrm>
          <a:prstGeom prst="rect">
            <a:avLst/>
          </a:prstGeom>
          <a:noFill/>
        </p:spPr>
        <p:txBody>
          <a:bodyPr wrap="square" rtlCol="0" anchor="t" anchorCtr="0">
            <a:noAutofit/>
          </a:bodyPr>
          <a:lstStyle>
            <a:defPPr>
              <a:defRPr lang="en-US"/>
            </a:defPPr>
            <a:lvl1pPr algn="ctr" defTabSz="609585" fontAlgn="base">
              <a:spcBef>
                <a:spcPct val="0"/>
              </a:spcBef>
              <a:spcAft>
                <a:spcPct val="0"/>
              </a:spcAft>
              <a:defRPr sz="933">
                <a:solidFill>
                  <a:schemeClr val="bg1"/>
                </a:solidFill>
                <a:latin typeface="CiscoSansTT ExtraLight" panose="020B0303020201020303" pitchFamily="34" charset="0"/>
                <a:ea typeface="CiscoSansTT Light" charset="0"/>
                <a:cs typeface="CiscoSansTT ExtraLight" panose="020B0303020201020303" pitchFamily="34" charset="0"/>
              </a:defRPr>
            </a:lvl1pPr>
          </a:lstStyle>
          <a:p>
            <a:pPr defTabSz="609570"/>
            <a:r>
              <a:rPr lang="en-US" err="1">
                <a:solidFill>
                  <a:schemeClr val="bg2"/>
                </a:solidFill>
              </a:rPr>
              <a:t>Webex</a:t>
            </a:r>
            <a:r>
              <a:rPr lang="en-US">
                <a:solidFill>
                  <a:schemeClr val="bg2"/>
                </a:solidFill>
              </a:rPr>
              <a:t> Board 70S</a:t>
            </a:r>
          </a:p>
        </p:txBody>
      </p:sp>
      <p:pic>
        <p:nvPicPr>
          <p:cNvPr id="149" name="Picture 148" descr="A picture containing table&#10;&#10;Description automatically generated">
            <a:extLst>
              <a:ext uri="{FF2B5EF4-FFF2-40B4-BE49-F238E27FC236}">
                <a16:creationId xmlns:a16="http://schemas.microsoft.com/office/drawing/2014/main" id="{D4527898-CB20-924A-A9F9-31A0C9BAC0C4}"/>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7699813" y="2153002"/>
            <a:ext cx="877455" cy="596241"/>
          </a:xfrm>
          <a:prstGeom prst="rect">
            <a:avLst/>
          </a:prstGeom>
        </p:spPr>
      </p:pic>
      <p:sp>
        <p:nvSpPr>
          <p:cNvPr id="150" name="TextBox 149">
            <a:extLst>
              <a:ext uri="{FF2B5EF4-FFF2-40B4-BE49-F238E27FC236}">
                <a16:creationId xmlns:a16="http://schemas.microsoft.com/office/drawing/2014/main" id="{EF0E6758-3D7C-E448-BE45-3FFEB2C36777}"/>
              </a:ext>
            </a:extLst>
          </p:cNvPr>
          <p:cNvSpPr txBox="1"/>
          <p:nvPr/>
        </p:nvSpPr>
        <p:spPr>
          <a:xfrm>
            <a:off x="7606961" y="2805420"/>
            <a:ext cx="1123996" cy="235899"/>
          </a:xfrm>
          <a:prstGeom prst="rect">
            <a:avLst/>
          </a:prstGeom>
          <a:noFill/>
        </p:spPr>
        <p:txBody>
          <a:bodyPr wrap="square" rtlCol="0" anchor="t" anchorCtr="0">
            <a:noAutofit/>
          </a:bodyPr>
          <a:lstStyle>
            <a:defPPr>
              <a:defRPr lang="en-US"/>
            </a:defPPr>
            <a:lvl1pPr algn="ctr" defTabSz="609585" fontAlgn="base">
              <a:spcBef>
                <a:spcPct val="0"/>
              </a:spcBef>
              <a:spcAft>
                <a:spcPct val="0"/>
              </a:spcAft>
              <a:defRPr sz="933">
                <a:solidFill>
                  <a:schemeClr val="bg1"/>
                </a:solidFill>
                <a:latin typeface="CiscoSansTT ExtraLight" panose="020B0303020201020303" pitchFamily="34" charset="0"/>
                <a:ea typeface="CiscoSansTT Light" charset="0"/>
                <a:cs typeface="CiscoSansTT ExtraLight" panose="020B0303020201020303" pitchFamily="34" charset="0"/>
              </a:defRPr>
            </a:lvl1pPr>
          </a:lstStyle>
          <a:p>
            <a:pPr defTabSz="609570"/>
            <a:r>
              <a:rPr lang="en-US" err="1">
                <a:solidFill>
                  <a:schemeClr val="bg2"/>
                </a:solidFill>
              </a:rPr>
              <a:t>Webex</a:t>
            </a:r>
            <a:r>
              <a:rPr lang="en-US">
                <a:solidFill>
                  <a:schemeClr val="bg2"/>
                </a:solidFill>
              </a:rPr>
              <a:t> Board 55S</a:t>
            </a:r>
          </a:p>
        </p:txBody>
      </p:sp>
      <p:pic>
        <p:nvPicPr>
          <p:cNvPr id="152" name="Picture 151" descr="A picture containing table&#10;&#10;Description automatically generated">
            <a:extLst>
              <a:ext uri="{FF2B5EF4-FFF2-40B4-BE49-F238E27FC236}">
                <a16:creationId xmlns:a16="http://schemas.microsoft.com/office/drawing/2014/main" id="{1CD382F2-1FAD-0145-A1DC-84DC8E72DA34}"/>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10282593" y="1970743"/>
            <a:ext cx="1226491" cy="833416"/>
          </a:xfrm>
          <a:prstGeom prst="rect">
            <a:avLst/>
          </a:prstGeom>
        </p:spPr>
      </p:pic>
      <p:sp>
        <p:nvSpPr>
          <p:cNvPr id="153" name="TextBox 152">
            <a:extLst>
              <a:ext uri="{FF2B5EF4-FFF2-40B4-BE49-F238E27FC236}">
                <a16:creationId xmlns:a16="http://schemas.microsoft.com/office/drawing/2014/main" id="{5263A140-B171-9543-834A-24D2C29C61FC}"/>
              </a:ext>
            </a:extLst>
          </p:cNvPr>
          <p:cNvSpPr txBox="1"/>
          <p:nvPr/>
        </p:nvSpPr>
        <p:spPr>
          <a:xfrm>
            <a:off x="10352663" y="2805420"/>
            <a:ext cx="1123995" cy="235899"/>
          </a:xfrm>
          <a:prstGeom prst="rect">
            <a:avLst/>
          </a:prstGeom>
          <a:noFill/>
        </p:spPr>
        <p:txBody>
          <a:bodyPr wrap="square" rtlCol="0" anchor="t" anchorCtr="0">
            <a:noAutofit/>
          </a:bodyPr>
          <a:lstStyle>
            <a:defPPr>
              <a:defRPr lang="en-US"/>
            </a:defPPr>
            <a:lvl1pPr algn="ctr" defTabSz="609585" fontAlgn="base">
              <a:spcBef>
                <a:spcPct val="0"/>
              </a:spcBef>
              <a:spcAft>
                <a:spcPct val="0"/>
              </a:spcAft>
              <a:defRPr sz="933">
                <a:solidFill>
                  <a:schemeClr val="bg1"/>
                </a:solidFill>
                <a:latin typeface="CiscoSansTT ExtraLight" panose="020B0303020201020303" pitchFamily="34" charset="0"/>
                <a:ea typeface="CiscoSansTT Light" charset="0"/>
                <a:cs typeface="CiscoSansTT ExtraLight" panose="020B0303020201020303" pitchFamily="34" charset="0"/>
              </a:defRPr>
            </a:lvl1pPr>
          </a:lstStyle>
          <a:p>
            <a:pPr defTabSz="609570"/>
            <a:r>
              <a:rPr lang="en-US" err="1">
                <a:solidFill>
                  <a:schemeClr val="bg2"/>
                </a:solidFill>
              </a:rPr>
              <a:t>Webex</a:t>
            </a:r>
            <a:r>
              <a:rPr lang="en-US">
                <a:solidFill>
                  <a:schemeClr val="bg2"/>
                </a:solidFill>
              </a:rPr>
              <a:t> Board 85S</a:t>
            </a:r>
          </a:p>
        </p:txBody>
      </p:sp>
      <p:pic>
        <p:nvPicPr>
          <p:cNvPr id="160" name="Picture 159">
            <a:extLst>
              <a:ext uri="{FF2B5EF4-FFF2-40B4-BE49-F238E27FC236}">
                <a16:creationId xmlns:a16="http://schemas.microsoft.com/office/drawing/2014/main" id="{0EFF4412-798B-4548-808D-67DB0DD0E684}"/>
              </a:ext>
            </a:extLst>
          </p:cNvPr>
          <p:cNvPicPr>
            <a:picLocks/>
          </p:cNvPicPr>
          <p:nvPr/>
        </p:nvPicPr>
        <p:blipFill>
          <a:blip r:embed="rId20" cstate="print">
            <a:extLst>
              <a:ext uri="{28A0092B-C50C-407E-A947-70E740481C1C}">
                <a14:useLocalDpi xmlns:a14="http://schemas.microsoft.com/office/drawing/2010/main"/>
              </a:ext>
            </a:extLst>
          </a:blip>
          <a:stretch>
            <a:fillRect/>
          </a:stretch>
        </p:blipFill>
        <p:spPr>
          <a:xfrm>
            <a:off x="9418991" y="5575816"/>
            <a:ext cx="941488" cy="641043"/>
          </a:xfrm>
          <a:prstGeom prst="rect">
            <a:avLst/>
          </a:prstGeom>
        </p:spPr>
      </p:pic>
      <p:pic>
        <p:nvPicPr>
          <p:cNvPr id="2" name="Picture 1">
            <a:extLst>
              <a:ext uri="{FF2B5EF4-FFF2-40B4-BE49-F238E27FC236}">
                <a16:creationId xmlns:a16="http://schemas.microsoft.com/office/drawing/2014/main" id="{19ED54B9-53D9-E647-A070-C98BAF83FC0F}"/>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5369342" y="5446057"/>
            <a:ext cx="1056943" cy="792000"/>
          </a:xfrm>
          <a:prstGeom prst="rect">
            <a:avLst/>
          </a:prstGeom>
        </p:spPr>
      </p:pic>
    </p:spTree>
    <p:extLst>
      <p:ext uri="{BB962C8B-B14F-4D97-AF65-F5344CB8AC3E}">
        <p14:creationId xmlns:p14="http://schemas.microsoft.com/office/powerpoint/2010/main" val="201645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398F-FDF1-46A9-8C8F-C7796E92E8F5}"/>
              </a:ext>
            </a:extLst>
          </p:cNvPr>
          <p:cNvSpPr>
            <a:spLocks noGrp="1"/>
          </p:cNvSpPr>
          <p:nvPr>
            <p:ph type="ctrTitle"/>
          </p:nvPr>
        </p:nvSpPr>
        <p:spPr>
          <a:xfrm>
            <a:off x="5813854" y="2437618"/>
            <a:ext cx="6378145" cy="2026561"/>
          </a:xfrm>
        </p:spPr>
        <p:txBody>
          <a:bodyPr/>
          <a:lstStyle/>
          <a:p>
            <a:r>
              <a:rPr lang="en-US">
                <a:solidFill>
                  <a:schemeClr val="accent5"/>
                </a:solidFill>
              </a:rPr>
              <a:t>Secure, reliable and scalable </a:t>
            </a:r>
          </a:p>
        </p:txBody>
      </p:sp>
      <p:sp>
        <p:nvSpPr>
          <p:cNvPr id="3" name="Title 1">
            <a:extLst>
              <a:ext uri="{FF2B5EF4-FFF2-40B4-BE49-F238E27FC236}">
                <a16:creationId xmlns:a16="http://schemas.microsoft.com/office/drawing/2014/main" id="{9035F08D-1A82-4E9F-802B-C17A6026B9D6}"/>
              </a:ext>
            </a:extLst>
          </p:cNvPr>
          <p:cNvSpPr txBox="1">
            <a:spLocks/>
          </p:cNvSpPr>
          <p:nvPr/>
        </p:nvSpPr>
        <p:spPr bwMode="auto">
          <a:xfrm>
            <a:off x="5813855" y="4592785"/>
            <a:ext cx="387774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u="none" kern="1200" spc="0" baseline="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6133" b="0" i="0" u="none" strike="noStrike" kern="1200" cap="none" spc="0" normalizeH="0" baseline="0" noProof="0">
              <a:ln>
                <a:noFill/>
              </a:ln>
              <a:solidFill>
                <a:srgbClr val="00BCEB"/>
              </a:solidFill>
              <a:effectLst/>
              <a:uLnTx/>
              <a:uFillTx/>
              <a:latin typeface="CiscoSansTT ExtraLight"/>
              <a:cs typeface="CiscoSansTT Thin" charset="0"/>
            </a:endParaRPr>
          </a:p>
        </p:txBody>
      </p:sp>
      <p:sp>
        <p:nvSpPr>
          <p:cNvPr id="8" name="Rectangle 7">
            <a:extLst>
              <a:ext uri="{FF2B5EF4-FFF2-40B4-BE49-F238E27FC236}">
                <a16:creationId xmlns:a16="http://schemas.microsoft.com/office/drawing/2014/main" id="{58F0BE23-033D-C248-A1EA-088A001B337E}"/>
              </a:ext>
            </a:extLst>
          </p:cNvPr>
          <p:cNvSpPr/>
          <p:nvPr/>
        </p:nvSpPr>
        <p:spPr>
          <a:xfrm>
            <a:off x="5897629" y="4592785"/>
            <a:ext cx="5300198" cy="1200329"/>
          </a:xfrm>
          <a:prstGeom prst="rect">
            <a:avLst/>
          </a:prstGeom>
        </p:spPr>
        <p:txBody>
          <a:bodyPr wrap="square">
            <a:spAutoFit/>
          </a:bodyPr>
          <a:lstStyle/>
          <a:p>
            <a:pPr defTabSz="228589" fontAlgn="base">
              <a:spcBef>
                <a:spcPts val="1600"/>
              </a:spcBef>
              <a:spcAft>
                <a:spcPct val="0"/>
              </a:spcAft>
            </a:pPr>
            <a:r>
              <a:rPr lang="en-IE" sz="2400">
                <a:solidFill>
                  <a:srgbClr val="FFFFFF"/>
                </a:solidFill>
                <a:ea typeface="ＭＳ Ｐゴシック" charset="0"/>
              </a:rPr>
              <a:t>The </a:t>
            </a:r>
            <a:r>
              <a:rPr lang="en-US" sz="2400"/>
              <a:t>most secure, most reliable and most scalable collaboration solution on the planet.</a:t>
            </a:r>
          </a:p>
        </p:txBody>
      </p:sp>
      <p:pic>
        <p:nvPicPr>
          <p:cNvPr id="10" name="Picture 9">
            <a:extLst>
              <a:ext uri="{FF2B5EF4-FFF2-40B4-BE49-F238E27FC236}">
                <a16:creationId xmlns:a16="http://schemas.microsoft.com/office/drawing/2014/main" id="{784FD48C-01AF-9F48-92B0-1E6D6138CC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94654" y="2841298"/>
            <a:ext cx="1219200" cy="1219200"/>
          </a:xfrm>
          <a:prstGeom prst="ellipse">
            <a:avLst/>
          </a:prstGeom>
          <a:ln w="19050">
            <a:noFill/>
          </a:ln>
        </p:spPr>
      </p:pic>
    </p:spTree>
    <p:extLst>
      <p:ext uri="{BB962C8B-B14F-4D97-AF65-F5344CB8AC3E}">
        <p14:creationId xmlns:p14="http://schemas.microsoft.com/office/powerpoint/2010/main" val="15751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BA9563-2EC6-D043-B66B-604EDA745C80}"/>
              </a:ext>
            </a:extLst>
          </p:cNvPr>
          <p:cNvSpPr>
            <a:spLocks noGrp="1"/>
          </p:cNvSpPr>
          <p:nvPr>
            <p:ph type="body" sz="quarter" idx="10"/>
          </p:nvPr>
        </p:nvSpPr>
        <p:spPr/>
        <p:txBody>
          <a:bodyPr anchor="t"/>
          <a:lstStyle/>
          <a:p>
            <a:pPr marL="0" indent="0">
              <a:buNone/>
            </a:pPr>
            <a:r>
              <a:rPr lang="en-US" b="1" dirty="0"/>
              <a:t>Three Security </a:t>
            </a:r>
            <a:r>
              <a:rPr lang="en-US" b="1"/>
              <a:t>Principles</a:t>
            </a:r>
            <a:r>
              <a:rPr lang="en-US" b="1" dirty="0"/>
              <a:t>:</a:t>
            </a:r>
          </a:p>
          <a:p>
            <a:pPr marL="0" indent="0">
              <a:buNone/>
            </a:pPr>
            <a:r>
              <a:rPr lang="en-US" sz="2000" dirty="0"/>
              <a:t>Privacy, Security and Transparency</a:t>
            </a:r>
          </a:p>
          <a:p>
            <a:pPr marL="0" indent="0">
              <a:buNone/>
            </a:pPr>
            <a:endParaRPr lang="en-US" sz="2000" dirty="0"/>
          </a:p>
          <a:p>
            <a:pPr marL="457200" indent="-457200">
              <a:spcBef>
                <a:spcPts val="1200"/>
              </a:spcBef>
              <a:spcAft>
                <a:spcPts val="2400"/>
              </a:spcAft>
              <a:buFont typeface="+mj-lt"/>
              <a:buAutoNum type="arabicPeriod"/>
            </a:pPr>
            <a:r>
              <a:rPr lang="en-US" sz="2400"/>
              <a:t>Committed to the </a:t>
            </a:r>
            <a:r>
              <a:rPr lang="en-US" sz="2400" b="1">
                <a:solidFill>
                  <a:schemeClr val="tx2"/>
                </a:solidFill>
              </a:rPr>
              <a:t>privacy</a:t>
            </a:r>
            <a:r>
              <a:rPr lang="en-US" sz="2400"/>
              <a:t> of your data</a:t>
            </a:r>
          </a:p>
          <a:p>
            <a:pPr marL="457200" indent="-457200">
              <a:spcBef>
                <a:spcPts val="1200"/>
              </a:spcBef>
              <a:spcAft>
                <a:spcPts val="2400"/>
              </a:spcAft>
              <a:buFont typeface="+mj-lt"/>
              <a:buAutoNum type="arabicPeriod"/>
            </a:pPr>
            <a:r>
              <a:rPr lang="en-US" sz="2400"/>
              <a:t>Secure </a:t>
            </a:r>
            <a:r>
              <a:rPr lang="en-US" sz="2400" b="1">
                <a:solidFill>
                  <a:schemeClr val="tx2"/>
                </a:solidFill>
              </a:rPr>
              <a:t>by design </a:t>
            </a:r>
            <a:r>
              <a:rPr lang="en-US" sz="2400"/>
              <a:t>and </a:t>
            </a:r>
            <a:r>
              <a:rPr lang="en-US" sz="2400" b="1">
                <a:solidFill>
                  <a:schemeClr val="tx2"/>
                </a:solidFill>
              </a:rPr>
              <a:t>by default</a:t>
            </a:r>
          </a:p>
          <a:p>
            <a:pPr marL="457200" indent="-457200">
              <a:spcBef>
                <a:spcPts val="1200"/>
              </a:spcBef>
              <a:spcAft>
                <a:spcPts val="2400"/>
              </a:spcAft>
              <a:buFont typeface="+mj-lt"/>
              <a:buAutoNum type="arabicPeriod"/>
            </a:pPr>
            <a:r>
              <a:rPr lang="en-US" sz="2400" b="1">
                <a:solidFill>
                  <a:schemeClr val="tx2"/>
                </a:solidFill>
              </a:rPr>
              <a:t>Transparent</a:t>
            </a:r>
            <a:r>
              <a:rPr lang="en-US" sz="2400">
                <a:solidFill>
                  <a:schemeClr val="tx2"/>
                </a:solidFill>
              </a:rPr>
              <a:t> </a:t>
            </a:r>
            <a:r>
              <a:rPr lang="en-US" sz="2400"/>
              <a:t>about security</a:t>
            </a:r>
          </a:p>
        </p:txBody>
      </p:sp>
      <p:sp>
        <p:nvSpPr>
          <p:cNvPr id="4" name="Title 3">
            <a:extLst>
              <a:ext uri="{FF2B5EF4-FFF2-40B4-BE49-F238E27FC236}">
                <a16:creationId xmlns:a16="http://schemas.microsoft.com/office/drawing/2014/main" id="{DC1AAC75-8238-0C4B-9293-DA7164B4AC97}"/>
              </a:ext>
            </a:extLst>
          </p:cNvPr>
          <p:cNvSpPr>
            <a:spLocks noGrp="1"/>
          </p:cNvSpPr>
          <p:nvPr>
            <p:ph type="title"/>
          </p:nvPr>
        </p:nvSpPr>
        <p:spPr>
          <a:xfrm>
            <a:off x="558801" y="551622"/>
            <a:ext cx="5103284" cy="5219490"/>
          </a:xfrm>
          <a:prstGeom prst="rect">
            <a:avLst/>
          </a:prstGeom>
        </p:spPr>
        <p:txBody>
          <a:bodyPr wrap="square">
            <a:spAutoFit/>
          </a:bodyPr>
          <a:lstStyle/>
          <a:p>
            <a:pPr defTabSz="609585" fontAlgn="base">
              <a:spcBef>
                <a:spcPct val="0"/>
              </a:spcBef>
              <a:spcAft>
                <a:spcPct val="0"/>
              </a:spcAft>
            </a:pPr>
            <a:r>
              <a:rPr lang="en-US" sz="3733" i="1" dirty="0">
                <a:solidFill>
                  <a:schemeClr val="bg1"/>
                </a:solidFill>
                <a:latin typeface="CiscoSansTT Light"/>
                <a:ea typeface="ＭＳ Ｐゴシック" charset="0"/>
                <a:cs typeface="CiscoSansTT" panose="020B0503020201020303" pitchFamily="34" charset="0"/>
              </a:rPr>
              <a:t>“Privacy is a fundamental human right, and we need security and transparency to protect it.”</a:t>
            </a:r>
            <a:br>
              <a:rPr lang="en-US" sz="3733" i="1" dirty="0">
                <a:solidFill>
                  <a:schemeClr val="bg1"/>
                </a:solidFill>
                <a:latin typeface="CiscoSansTT Light"/>
                <a:ea typeface="ＭＳ Ｐゴシック" charset="0"/>
                <a:cs typeface="CiscoSansTT" panose="020B0503020201020303" pitchFamily="34" charset="0"/>
              </a:rPr>
            </a:br>
            <a:br>
              <a:rPr lang="en-US" sz="3733" i="1" dirty="0">
                <a:solidFill>
                  <a:schemeClr val="bg1"/>
                </a:solidFill>
                <a:latin typeface="CiscoSansTT Light"/>
                <a:ea typeface="ＭＳ Ｐゴシック" charset="0"/>
                <a:cs typeface="CiscoSansTT" panose="020B0503020201020303" pitchFamily="34" charset="0"/>
              </a:rPr>
            </a:br>
            <a:br>
              <a:rPr lang="en-US" sz="3733" dirty="0">
                <a:solidFill>
                  <a:schemeClr val="bg1"/>
                </a:solidFill>
                <a:latin typeface="CiscoSansTT Heavy" panose="020B0903020201020303" pitchFamily="34" charset="0"/>
                <a:ea typeface="ＭＳ Ｐゴシック" charset="0"/>
                <a:cs typeface="CiscoSansTT Heavy" panose="020B0903020201020303" pitchFamily="34" charset="0"/>
              </a:rPr>
            </a:br>
            <a:endParaRPr lang="en-US" sz="3733" dirty="0">
              <a:solidFill>
                <a:schemeClr val="bg1"/>
              </a:solidFill>
              <a:latin typeface="CiscoSansTT Heavy" panose="020B0903020201020303" pitchFamily="34" charset="0"/>
              <a:ea typeface="ＭＳ Ｐゴシック" charset="0"/>
              <a:cs typeface="CiscoSansTT Heavy" panose="020B0903020201020303" pitchFamily="34" charset="0"/>
            </a:endParaRPr>
          </a:p>
          <a:p>
            <a:pPr algn="r" defTabSz="609585" fontAlgn="base">
              <a:spcBef>
                <a:spcPct val="0"/>
              </a:spcBef>
              <a:spcAft>
                <a:spcPct val="0"/>
              </a:spcAft>
            </a:pPr>
            <a:r>
              <a:rPr lang="en-US" sz="1867" dirty="0">
                <a:solidFill>
                  <a:schemeClr val="bg1"/>
                </a:solidFill>
                <a:latin typeface="CiscoSansTT Light"/>
                <a:ea typeface="ＭＳ Ｐゴシック" charset="0"/>
                <a:cs typeface="CiscoSansTT Heavy" panose="020B0903020201020303" pitchFamily="34" charset="0"/>
              </a:rPr>
              <a:t>Chuck Robbins</a:t>
            </a:r>
          </a:p>
          <a:p>
            <a:pPr algn="r" defTabSz="609585" fontAlgn="base">
              <a:spcBef>
                <a:spcPct val="0"/>
              </a:spcBef>
              <a:spcAft>
                <a:spcPct val="0"/>
              </a:spcAft>
            </a:pPr>
            <a:r>
              <a:rPr lang="en-US" sz="1867" dirty="0">
                <a:solidFill>
                  <a:schemeClr val="bg1"/>
                </a:solidFill>
                <a:latin typeface="CiscoSansTT Light"/>
                <a:ea typeface="ＭＳ Ｐゴシック" charset="0"/>
                <a:cs typeface="CiscoSansTT Heavy" panose="020B0903020201020303" pitchFamily="34" charset="0"/>
              </a:rPr>
              <a:t>Chairman and CEO, Cisco</a:t>
            </a:r>
          </a:p>
          <a:p>
            <a:pPr algn="r" defTabSz="609585" fontAlgn="base">
              <a:spcBef>
                <a:spcPct val="0"/>
              </a:spcBef>
              <a:spcAft>
                <a:spcPct val="0"/>
              </a:spcAft>
            </a:pPr>
            <a:r>
              <a:rPr lang="en-US" sz="1867" dirty="0">
                <a:solidFill>
                  <a:schemeClr val="bg1"/>
                </a:solidFill>
                <a:latin typeface="CiscoSansTT Light"/>
                <a:ea typeface="ＭＳ Ｐゴシック" charset="0"/>
                <a:cs typeface="CiscoSansTT Heavy" panose="020B0903020201020303" pitchFamily="34" charset="0"/>
              </a:rPr>
              <a:t>February 7, 2019</a:t>
            </a:r>
          </a:p>
        </p:txBody>
      </p:sp>
      <p:pic>
        <p:nvPicPr>
          <p:cNvPr id="5" name="Picture 4">
            <a:extLst>
              <a:ext uri="{FF2B5EF4-FFF2-40B4-BE49-F238E27FC236}">
                <a16:creationId xmlns:a16="http://schemas.microsoft.com/office/drawing/2014/main" id="{9BD87154-8863-F94B-8D43-2078C2F1B8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0399" y="3795603"/>
            <a:ext cx="1756008" cy="1975509"/>
          </a:xfrm>
          <a:prstGeom prst="rect">
            <a:avLst/>
          </a:prstGeom>
          <a:ln w="19050">
            <a:solidFill>
              <a:schemeClr val="bg1"/>
            </a:solidFill>
          </a:ln>
        </p:spPr>
      </p:pic>
    </p:spTree>
    <p:extLst>
      <p:ext uri="{BB962C8B-B14F-4D97-AF65-F5344CB8AC3E}">
        <p14:creationId xmlns:p14="http://schemas.microsoft.com/office/powerpoint/2010/main" val="242419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129">
            <a:extLst>
              <a:ext uri="{FF2B5EF4-FFF2-40B4-BE49-F238E27FC236}">
                <a16:creationId xmlns:a16="http://schemas.microsoft.com/office/drawing/2014/main" id="{FAA9AAD4-937E-4C55-B1E0-7DA3A88014BC}"/>
              </a:ext>
            </a:extLst>
          </p:cNvPr>
          <p:cNvSpPr>
            <a:spLocks/>
          </p:cNvSpPr>
          <p:nvPr/>
        </p:nvSpPr>
        <p:spPr bwMode="auto">
          <a:xfrm>
            <a:off x="1401535" y="4686460"/>
            <a:ext cx="12700"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55">
              <a:defRPr/>
            </a:pPr>
            <a:endParaRPr lang="en-US" sz="1600"/>
          </a:p>
        </p:txBody>
      </p:sp>
      <p:sp>
        <p:nvSpPr>
          <p:cNvPr id="3" name="Title 2">
            <a:extLst>
              <a:ext uri="{FF2B5EF4-FFF2-40B4-BE49-F238E27FC236}">
                <a16:creationId xmlns:a16="http://schemas.microsoft.com/office/drawing/2014/main" id="{43842418-860C-144B-8D20-347553474323}"/>
              </a:ext>
            </a:extLst>
          </p:cNvPr>
          <p:cNvSpPr>
            <a:spLocks noGrp="1"/>
          </p:cNvSpPr>
          <p:nvPr>
            <p:ph type="title"/>
          </p:nvPr>
        </p:nvSpPr>
        <p:spPr>
          <a:xfrm>
            <a:off x="599495" y="344025"/>
            <a:ext cx="11127317" cy="975783"/>
          </a:xfrm>
        </p:spPr>
        <p:txBody>
          <a:bodyPr/>
          <a:lstStyle/>
          <a:p>
            <a:r>
              <a:rPr lang="en-US"/>
              <a:t>Single Platform Advantage: Security and Compliance</a:t>
            </a:r>
          </a:p>
        </p:txBody>
      </p:sp>
      <p:sp>
        <p:nvSpPr>
          <p:cNvPr id="37" name="Rectangle: Rounded Corners 30">
            <a:extLst>
              <a:ext uri="{FF2B5EF4-FFF2-40B4-BE49-F238E27FC236}">
                <a16:creationId xmlns:a16="http://schemas.microsoft.com/office/drawing/2014/main" id="{D151DB48-DCFA-D44E-9A03-CF6395BAABDE}"/>
              </a:ext>
            </a:extLst>
          </p:cNvPr>
          <p:cNvSpPr/>
          <p:nvPr/>
        </p:nvSpPr>
        <p:spPr>
          <a:xfrm>
            <a:off x="2513355" y="5570211"/>
            <a:ext cx="1962796" cy="995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55">
              <a:defRPr/>
            </a:pPr>
            <a:r>
              <a:rPr lang="en-US" sz="1600">
                <a:solidFill>
                  <a:schemeClr val="tx1"/>
                </a:solidFill>
              </a:rPr>
              <a:t>Secure user identity and access</a:t>
            </a:r>
          </a:p>
        </p:txBody>
      </p:sp>
      <p:sp>
        <p:nvSpPr>
          <p:cNvPr id="38" name="Rectangle: Rounded Corners 31">
            <a:extLst>
              <a:ext uri="{FF2B5EF4-FFF2-40B4-BE49-F238E27FC236}">
                <a16:creationId xmlns:a16="http://schemas.microsoft.com/office/drawing/2014/main" id="{B305EBA7-0783-FC43-A2A0-FB2DD5274EEA}"/>
              </a:ext>
            </a:extLst>
          </p:cNvPr>
          <p:cNvSpPr/>
          <p:nvPr/>
        </p:nvSpPr>
        <p:spPr>
          <a:xfrm>
            <a:off x="1414235" y="3460866"/>
            <a:ext cx="1962796" cy="995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55">
              <a:defRPr/>
            </a:pPr>
            <a:r>
              <a:rPr lang="en-US" sz="1600">
                <a:solidFill>
                  <a:schemeClr val="tx1"/>
                </a:solidFill>
              </a:rPr>
              <a:t>Encrypted Media Streams</a:t>
            </a:r>
          </a:p>
        </p:txBody>
      </p:sp>
      <p:sp>
        <p:nvSpPr>
          <p:cNvPr id="39" name="Rectangle: Rounded Corners 32">
            <a:extLst>
              <a:ext uri="{FF2B5EF4-FFF2-40B4-BE49-F238E27FC236}">
                <a16:creationId xmlns:a16="http://schemas.microsoft.com/office/drawing/2014/main" id="{893BEBB8-7AFB-B341-8481-E8339ED846F5}"/>
              </a:ext>
            </a:extLst>
          </p:cNvPr>
          <p:cNvSpPr/>
          <p:nvPr/>
        </p:nvSpPr>
        <p:spPr>
          <a:xfrm>
            <a:off x="2433767" y="1647647"/>
            <a:ext cx="1962796" cy="7315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55">
              <a:defRPr/>
            </a:pPr>
            <a:br>
              <a:rPr lang="en-US" sz="1600">
                <a:solidFill>
                  <a:schemeClr val="tx1"/>
                </a:solidFill>
              </a:rPr>
            </a:br>
            <a:r>
              <a:rPr lang="en-US" sz="1600">
                <a:solidFill>
                  <a:schemeClr val="tx1"/>
                </a:solidFill>
              </a:rPr>
              <a:t>Global DDoS with Active Scrubbing</a:t>
            </a:r>
          </a:p>
        </p:txBody>
      </p:sp>
      <p:sp>
        <p:nvSpPr>
          <p:cNvPr id="41" name="Rectangle: Rounded Corners 33">
            <a:extLst>
              <a:ext uri="{FF2B5EF4-FFF2-40B4-BE49-F238E27FC236}">
                <a16:creationId xmlns:a16="http://schemas.microsoft.com/office/drawing/2014/main" id="{EE1595B3-CFD6-0144-BBD5-770B2D482C66}"/>
              </a:ext>
            </a:extLst>
          </p:cNvPr>
          <p:cNvSpPr/>
          <p:nvPr/>
        </p:nvSpPr>
        <p:spPr>
          <a:xfrm>
            <a:off x="8033197" y="1802171"/>
            <a:ext cx="1492456" cy="7315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55">
              <a:defRPr/>
            </a:pPr>
            <a:r>
              <a:rPr lang="en-US" sz="1600">
                <a:solidFill>
                  <a:schemeClr val="tx1"/>
                </a:solidFill>
              </a:rPr>
              <a:t>Encryption of Data at Rest</a:t>
            </a:r>
          </a:p>
        </p:txBody>
      </p:sp>
      <p:sp>
        <p:nvSpPr>
          <p:cNvPr id="42" name="Rectangle: Rounded Corners 34">
            <a:extLst>
              <a:ext uri="{FF2B5EF4-FFF2-40B4-BE49-F238E27FC236}">
                <a16:creationId xmlns:a16="http://schemas.microsoft.com/office/drawing/2014/main" id="{83DA180E-95CC-8449-BB44-A4D0396E88D1}"/>
              </a:ext>
            </a:extLst>
          </p:cNvPr>
          <p:cNvSpPr/>
          <p:nvPr/>
        </p:nvSpPr>
        <p:spPr>
          <a:xfrm>
            <a:off x="8903331" y="3597561"/>
            <a:ext cx="1874432" cy="995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55">
              <a:defRPr/>
            </a:pPr>
            <a:r>
              <a:rPr lang="en-US" sz="1600">
                <a:solidFill>
                  <a:schemeClr val="tx1"/>
                </a:solidFill>
              </a:rPr>
              <a:t>eDiscovery and Legal Hold</a:t>
            </a:r>
          </a:p>
        </p:txBody>
      </p:sp>
      <p:sp>
        <p:nvSpPr>
          <p:cNvPr id="44" name="Rectangle: Rounded Corners 35">
            <a:extLst>
              <a:ext uri="{FF2B5EF4-FFF2-40B4-BE49-F238E27FC236}">
                <a16:creationId xmlns:a16="http://schemas.microsoft.com/office/drawing/2014/main" id="{39B7F256-6CF0-C641-8FE5-DB332112B873}"/>
              </a:ext>
            </a:extLst>
          </p:cNvPr>
          <p:cNvSpPr/>
          <p:nvPr/>
        </p:nvSpPr>
        <p:spPr>
          <a:xfrm>
            <a:off x="8053502" y="5249613"/>
            <a:ext cx="2057028" cy="7298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55">
              <a:defRPr/>
            </a:pPr>
            <a:r>
              <a:rPr lang="en-US" sz="1600">
                <a:solidFill>
                  <a:schemeClr val="tx1"/>
                </a:solidFill>
              </a:rPr>
              <a:t>Powerful Host Controls</a:t>
            </a:r>
          </a:p>
        </p:txBody>
      </p:sp>
      <p:grpSp>
        <p:nvGrpSpPr>
          <p:cNvPr id="2" name="Group 1">
            <a:extLst>
              <a:ext uri="{FF2B5EF4-FFF2-40B4-BE49-F238E27FC236}">
                <a16:creationId xmlns:a16="http://schemas.microsoft.com/office/drawing/2014/main" id="{C1CA951D-2B97-4A46-862E-D28D52D5802C}"/>
              </a:ext>
            </a:extLst>
          </p:cNvPr>
          <p:cNvGrpSpPr/>
          <p:nvPr/>
        </p:nvGrpSpPr>
        <p:grpSpPr>
          <a:xfrm>
            <a:off x="3510238" y="1784996"/>
            <a:ext cx="5171527" cy="4300169"/>
            <a:chOff x="2401204" y="1073152"/>
            <a:chExt cx="4341593" cy="3610072"/>
          </a:xfrm>
        </p:grpSpPr>
        <p:pic>
          <p:nvPicPr>
            <p:cNvPr id="4" name="Picture 3">
              <a:extLst>
                <a:ext uri="{FF2B5EF4-FFF2-40B4-BE49-F238E27FC236}">
                  <a16:creationId xmlns:a16="http://schemas.microsoft.com/office/drawing/2014/main" id="{0E67152E-07C3-41C1-9BF4-8142D3C7D8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0654" y="1746842"/>
              <a:ext cx="2262693" cy="2262693"/>
            </a:xfrm>
            <a:prstGeom prst="ellipse">
              <a:avLst/>
            </a:prstGeom>
          </p:spPr>
        </p:pic>
        <p:sp>
          <p:nvSpPr>
            <p:cNvPr id="46" name="Oval 45">
              <a:extLst>
                <a:ext uri="{FF2B5EF4-FFF2-40B4-BE49-F238E27FC236}">
                  <a16:creationId xmlns:a16="http://schemas.microsoft.com/office/drawing/2014/main" id="{368AC5F8-C341-0F42-A542-180B1BA8404D}"/>
                </a:ext>
              </a:extLst>
            </p:cNvPr>
            <p:cNvSpPr/>
            <p:nvPr/>
          </p:nvSpPr>
          <p:spPr>
            <a:xfrm>
              <a:off x="2766964" y="1073152"/>
              <a:ext cx="3610072" cy="3610072"/>
            </a:xfrm>
            <a:prstGeom prst="ellipse">
              <a:avLst/>
            </a:prstGeom>
            <a:noFill/>
            <a:ln w="19050">
              <a:solidFill>
                <a:schemeClr val="tx1">
                  <a:alpha val="5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defRPr/>
              </a:pPr>
              <a:endParaRPr lang="en-US" sz="1600">
                <a:solidFill>
                  <a:schemeClr val="tx1"/>
                </a:solidFill>
              </a:endParaRPr>
            </a:p>
          </p:txBody>
        </p:sp>
        <p:pic>
          <p:nvPicPr>
            <p:cNvPr id="21" name="Picture 20">
              <a:extLst>
                <a:ext uri="{FF2B5EF4-FFF2-40B4-BE49-F238E27FC236}">
                  <a16:creationId xmlns:a16="http://schemas.microsoft.com/office/drawing/2014/main" id="{D7F15BB9-4205-6749-A45C-09764AFB0E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0147" y="3951704"/>
              <a:ext cx="731520" cy="731520"/>
            </a:xfrm>
            <a:prstGeom prst="ellipse">
              <a:avLst/>
            </a:prstGeom>
            <a:ln w="28575">
              <a:solidFill>
                <a:schemeClr val="tx1"/>
              </a:solidFill>
            </a:ln>
          </p:spPr>
        </p:pic>
        <p:pic>
          <p:nvPicPr>
            <p:cNvPr id="22" name="Picture 21">
              <a:extLst>
                <a:ext uri="{FF2B5EF4-FFF2-40B4-BE49-F238E27FC236}">
                  <a16:creationId xmlns:a16="http://schemas.microsoft.com/office/drawing/2014/main" id="{34ECF364-C101-BB49-9FCD-7AD3716B6B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6794" y="1292903"/>
              <a:ext cx="731520" cy="731520"/>
            </a:xfrm>
            <a:prstGeom prst="ellipse">
              <a:avLst/>
            </a:prstGeom>
            <a:ln w="28575">
              <a:solidFill>
                <a:schemeClr val="tx1"/>
              </a:solidFill>
            </a:ln>
          </p:spPr>
        </p:pic>
        <p:pic>
          <p:nvPicPr>
            <p:cNvPr id="23" name="Picture 22">
              <a:extLst>
                <a:ext uri="{FF2B5EF4-FFF2-40B4-BE49-F238E27FC236}">
                  <a16:creationId xmlns:a16="http://schemas.microsoft.com/office/drawing/2014/main" id="{CFBE5C26-70F5-E842-865E-9E07EB1372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1204" y="2550549"/>
              <a:ext cx="731520" cy="731520"/>
            </a:xfrm>
            <a:prstGeom prst="ellipse">
              <a:avLst/>
            </a:prstGeom>
            <a:ln w="28575">
              <a:solidFill>
                <a:schemeClr val="tx1"/>
              </a:solidFill>
            </a:ln>
          </p:spPr>
        </p:pic>
        <p:pic>
          <p:nvPicPr>
            <p:cNvPr id="25" name="Picture 24">
              <a:extLst>
                <a:ext uri="{FF2B5EF4-FFF2-40B4-BE49-F238E27FC236}">
                  <a16:creationId xmlns:a16="http://schemas.microsoft.com/office/drawing/2014/main" id="{478FB3A9-BCB8-5247-A190-6FEABD25FA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5900" y="3930290"/>
              <a:ext cx="731520" cy="731520"/>
            </a:xfrm>
            <a:prstGeom prst="ellipse">
              <a:avLst/>
            </a:prstGeom>
            <a:ln w="28575">
              <a:solidFill>
                <a:schemeClr val="tx1"/>
              </a:solidFill>
            </a:ln>
          </p:spPr>
        </p:pic>
        <p:pic>
          <p:nvPicPr>
            <p:cNvPr id="26" name="Picture 25">
              <a:extLst>
                <a:ext uri="{FF2B5EF4-FFF2-40B4-BE49-F238E27FC236}">
                  <a16:creationId xmlns:a16="http://schemas.microsoft.com/office/drawing/2014/main" id="{3517EC83-533F-FC4A-81DE-81B69FAC63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1277" y="2647155"/>
              <a:ext cx="731520" cy="731520"/>
            </a:xfrm>
            <a:prstGeom prst="ellipse">
              <a:avLst/>
            </a:prstGeom>
            <a:ln w="28575">
              <a:solidFill>
                <a:schemeClr val="tx1"/>
              </a:solidFill>
            </a:ln>
          </p:spPr>
        </p:pic>
        <p:pic>
          <p:nvPicPr>
            <p:cNvPr id="45" name="Picture 44">
              <a:extLst>
                <a:ext uri="{FF2B5EF4-FFF2-40B4-BE49-F238E27FC236}">
                  <a16:creationId xmlns:a16="http://schemas.microsoft.com/office/drawing/2014/main" id="{CD115775-93AE-E040-A96D-D724E83C9C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96192" y="1264908"/>
              <a:ext cx="731520" cy="731520"/>
            </a:xfrm>
            <a:prstGeom prst="ellipse">
              <a:avLst/>
            </a:prstGeom>
            <a:ln w="28575">
              <a:solidFill>
                <a:schemeClr val="tx1"/>
              </a:solidFill>
            </a:ln>
          </p:spPr>
        </p:pic>
      </p:grpSp>
      <p:pic>
        <p:nvPicPr>
          <p:cNvPr id="19" name="Picture 18">
            <a:extLst>
              <a:ext uri="{FF2B5EF4-FFF2-40B4-BE49-F238E27FC236}">
                <a16:creationId xmlns:a16="http://schemas.microsoft.com/office/drawing/2014/main" id="{FF634243-76AB-F444-8275-E3AC17BFDF5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51028" y="5517432"/>
            <a:ext cx="975784" cy="975784"/>
          </a:xfrm>
          <a:prstGeom prst="rect">
            <a:avLst/>
          </a:prstGeom>
        </p:spPr>
      </p:pic>
      <p:grpSp>
        <p:nvGrpSpPr>
          <p:cNvPr id="24" name="Group 23">
            <a:extLst>
              <a:ext uri="{FF2B5EF4-FFF2-40B4-BE49-F238E27FC236}">
                <a16:creationId xmlns:a16="http://schemas.microsoft.com/office/drawing/2014/main" id="{1B1BBEB5-0514-144A-8504-39061D25F0B5}"/>
              </a:ext>
            </a:extLst>
          </p:cNvPr>
          <p:cNvGrpSpPr/>
          <p:nvPr/>
        </p:nvGrpSpPr>
        <p:grpSpPr>
          <a:xfrm>
            <a:off x="1752026" y="2626633"/>
            <a:ext cx="1810887" cy="446887"/>
            <a:chOff x="872687" y="3471146"/>
            <a:chExt cx="2670999" cy="659141"/>
          </a:xfrm>
        </p:grpSpPr>
        <p:pic>
          <p:nvPicPr>
            <p:cNvPr id="27" name="Picture 26">
              <a:extLst>
                <a:ext uri="{FF2B5EF4-FFF2-40B4-BE49-F238E27FC236}">
                  <a16:creationId xmlns:a16="http://schemas.microsoft.com/office/drawing/2014/main" id="{9F26E1B0-6683-0A46-BD63-59D6C2166B0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72687" y="3471146"/>
              <a:ext cx="881019" cy="659141"/>
            </a:xfrm>
            <a:prstGeom prst="rect">
              <a:avLst/>
            </a:prstGeom>
          </p:spPr>
        </p:pic>
        <p:pic>
          <p:nvPicPr>
            <p:cNvPr id="28" name="Picture 27">
              <a:extLst>
                <a:ext uri="{FF2B5EF4-FFF2-40B4-BE49-F238E27FC236}">
                  <a16:creationId xmlns:a16="http://schemas.microsoft.com/office/drawing/2014/main" id="{EA37E76C-8AAD-404F-BEA4-A1EBCCDB97F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37558" y="3572383"/>
              <a:ext cx="1806128" cy="456666"/>
            </a:xfrm>
            <a:prstGeom prst="rect">
              <a:avLst/>
            </a:prstGeom>
          </p:spPr>
        </p:pic>
      </p:grpSp>
      <p:grpSp>
        <p:nvGrpSpPr>
          <p:cNvPr id="29" name="Group 28">
            <a:extLst>
              <a:ext uri="{FF2B5EF4-FFF2-40B4-BE49-F238E27FC236}">
                <a16:creationId xmlns:a16="http://schemas.microsoft.com/office/drawing/2014/main" id="{0E11CEC9-7C31-A24E-98CD-DF6EFF7B976C}"/>
              </a:ext>
            </a:extLst>
          </p:cNvPr>
          <p:cNvGrpSpPr/>
          <p:nvPr/>
        </p:nvGrpSpPr>
        <p:grpSpPr>
          <a:xfrm>
            <a:off x="1858625" y="4956094"/>
            <a:ext cx="1874432" cy="585764"/>
            <a:chOff x="6651792" y="1650870"/>
            <a:chExt cx="1933907" cy="604350"/>
          </a:xfrm>
        </p:grpSpPr>
        <p:pic>
          <p:nvPicPr>
            <p:cNvPr id="30" name="Google Shape;4870;p816">
              <a:extLst>
                <a:ext uri="{FF2B5EF4-FFF2-40B4-BE49-F238E27FC236}">
                  <a16:creationId xmlns:a16="http://schemas.microsoft.com/office/drawing/2014/main" id="{BC86D7C3-7686-AF47-B80C-6C02BE9D222F}"/>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6651792" y="1650870"/>
              <a:ext cx="419340" cy="604350"/>
            </a:xfrm>
            <a:prstGeom prst="rect">
              <a:avLst/>
            </a:prstGeom>
            <a:noFill/>
            <a:ln>
              <a:noFill/>
            </a:ln>
          </p:spPr>
        </p:pic>
        <p:pic>
          <p:nvPicPr>
            <p:cNvPr id="31" name="Google Shape;4870;p816">
              <a:extLst>
                <a:ext uri="{FF2B5EF4-FFF2-40B4-BE49-F238E27FC236}">
                  <a16:creationId xmlns:a16="http://schemas.microsoft.com/office/drawing/2014/main" id="{83FE99E2-5A2D-9D49-BD33-5777E56F6283}"/>
                </a:ext>
              </a:extLst>
            </p:cNvPr>
            <p:cNvPicPr preferRelativeResize="0"/>
            <p:nvPr/>
          </p:nvPicPr>
          <p:blipFill rotWithShape="1">
            <a:blip r:embed="rId14" cstate="print">
              <a:alphaModFix/>
              <a:biLevel thresh="25000"/>
              <a:extLst>
                <a:ext uri="{28A0092B-C50C-407E-A947-70E740481C1C}">
                  <a14:useLocalDpi xmlns:a14="http://schemas.microsoft.com/office/drawing/2010/main"/>
                </a:ext>
              </a:extLst>
            </a:blip>
            <a:srcRect r="-1333"/>
            <a:stretch/>
          </p:blipFill>
          <p:spPr>
            <a:xfrm>
              <a:off x="7108597" y="1650870"/>
              <a:ext cx="1477102" cy="602568"/>
            </a:xfrm>
            <a:prstGeom prst="rect">
              <a:avLst/>
            </a:prstGeom>
            <a:noFill/>
            <a:ln>
              <a:noFill/>
            </a:ln>
          </p:spPr>
        </p:pic>
      </p:grpSp>
      <p:grpSp>
        <p:nvGrpSpPr>
          <p:cNvPr id="32" name="Group 31">
            <a:extLst>
              <a:ext uri="{FF2B5EF4-FFF2-40B4-BE49-F238E27FC236}">
                <a16:creationId xmlns:a16="http://schemas.microsoft.com/office/drawing/2014/main" id="{C68676CD-A7E2-DE46-A447-127D9F1F6EA9}"/>
              </a:ext>
            </a:extLst>
          </p:cNvPr>
          <p:cNvGrpSpPr/>
          <p:nvPr/>
        </p:nvGrpSpPr>
        <p:grpSpPr>
          <a:xfrm>
            <a:off x="8670643" y="2595977"/>
            <a:ext cx="1872935" cy="902365"/>
            <a:chOff x="6900618" y="3286810"/>
            <a:chExt cx="1877975" cy="904794"/>
          </a:xfrm>
        </p:grpSpPr>
        <p:pic>
          <p:nvPicPr>
            <p:cNvPr id="33" name="Picture 32">
              <a:extLst>
                <a:ext uri="{FF2B5EF4-FFF2-40B4-BE49-F238E27FC236}">
                  <a16:creationId xmlns:a16="http://schemas.microsoft.com/office/drawing/2014/main" id="{36FAE8B4-AA07-5343-8205-5033D1D4484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65291" y="3286810"/>
              <a:ext cx="813302" cy="805169"/>
            </a:xfrm>
            <a:prstGeom prst="rect">
              <a:avLst/>
            </a:prstGeom>
            <a:solidFill>
              <a:schemeClr val="bg2">
                <a:lumMod val="75000"/>
              </a:schemeClr>
            </a:solidFill>
          </p:spPr>
        </p:pic>
        <p:sp>
          <p:nvSpPr>
            <p:cNvPr id="34" name="TextBox 33">
              <a:extLst>
                <a:ext uri="{FF2B5EF4-FFF2-40B4-BE49-F238E27FC236}">
                  <a16:creationId xmlns:a16="http://schemas.microsoft.com/office/drawing/2014/main" id="{65920F00-D178-3040-BDDF-AF1E55DC9111}"/>
                </a:ext>
              </a:extLst>
            </p:cNvPr>
            <p:cNvSpPr txBox="1"/>
            <p:nvPr/>
          </p:nvSpPr>
          <p:spPr>
            <a:xfrm>
              <a:off x="6900618" y="3323910"/>
              <a:ext cx="1306646" cy="867694"/>
            </a:xfrm>
            <a:prstGeom prst="rect">
              <a:avLst/>
            </a:prstGeom>
            <a:noFill/>
          </p:spPr>
          <p:txBody>
            <a:bodyPr wrap="square" rtlCol="0">
              <a:spAutoFit/>
            </a:bodyPr>
            <a:lstStyle/>
            <a:p>
              <a:pPr defTabSz="609570">
                <a:lnSpc>
                  <a:spcPts val="1467"/>
                </a:lnSpc>
                <a:defRPr/>
              </a:pPr>
              <a:r>
                <a:rPr lang="en-US" sz="1600">
                  <a:cs typeface="Times New Roman" panose="02020603050405020304" pitchFamily="18" charset="0"/>
                </a:rPr>
                <a:t>General Data</a:t>
              </a:r>
            </a:p>
            <a:p>
              <a:pPr defTabSz="609570">
                <a:lnSpc>
                  <a:spcPts val="1467"/>
                </a:lnSpc>
                <a:defRPr/>
              </a:pPr>
              <a:r>
                <a:rPr lang="en-US" sz="1600">
                  <a:cs typeface="Times New Roman" panose="02020603050405020304" pitchFamily="18" charset="0"/>
                </a:rPr>
                <a:t>Protection</a:t>
              </a:r>
            </a:p>
            <a:p>
              <a:pPr defTabSz="609570">
                <a:lnSpc>
                  <a:spcPts val="1467"/>
                </a:lnSpc>
                <a:defRPr/>
              </a:pPr>
              <a:r>
                <a:rPr lang="en-US" sz="1600">
                  <a:cs typeface="Times New Roman" panose="02020603050405020304" pitchFamily="18" charset="0"/>
                </a:rPr>
                <a:t>Regulation</a:t>
              </a:r>
            </a:p>
          </p:txBody>
        </p:sp>
      </p:grpSp>
      <p:cxnSp>
        <p:nvCxnSpPr>
          <p:cNvPr id="6" name="Elbow Connector 5">
            <a:extLst>
              <a:ext uri="{FF2B5EF4-FFF2-40B4-BE49-F238E27FC236}">
                <a16:creationId xmlns:a16="http://schemas.microsoft.com/office/drawing/2014/main" id="{CEF97EEF-EDED-B744-9CFD-9B366C3A6D10}"/>
              </a:ext>
            </a:extLst>
          </p:cNvPr>
          <p:cNvCxnSpPr>
            <a:cxnSpLocks/>
          </p:cNvCxnSpPr>
          <p:nvPr/>
        </p:nvCxnSpPr>
        <p:spPr>
          <a:xfrm rot="10800000" flipV="1">
            <a:off x="8077746" y="2801363"/>
            <a:ext cx="565197" cy="349820"/>
          </a:xfrm>
          <a:prstGeom prst="bentConnector3">
            <a:avLst>
              <a:gd name="adj1" fmla="val 50000"/>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D9824D9E-FFC6-D940-83FE-BB8F61DF7EA3}"/>
              </a:ext>
            </a:extLst>
          </p:cNvPr>
          <p:cNvCxnSpPr>
            <a:cxnSpLocks/>
          </p:cNvCxnSpPr>
          <p:nvPr/>
        </p:nvCxnSpPr>
        <p:spPr>
          <a:xfrm>
            <a:off x="3590621" y="2850075"/>
            <a:ext cx="478776" cy="369375"/>
          </a:xfrm>
          <a:prstGeom prst="bentConnector3">
            <a:avLst>
              <a:gd name="adj1" fmla="val 50000"/>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D2C41EFD-AED4-644A-8B88-7F5CBFF5C101}"/>
              </a:ext>
            </a:extLst>
          </p:cNvPr>
          <p:cNvCxnSpPr>
            <a:cxnSpLocks/>
          </p:cNvCxnSpPr>
          <p:nvPr/>
        </p:nvCxnSpPr>
        <p:spPr>
          <a:xfrm flipV="1">
            <a:off x="3790219" y="5024771"/>
            <a:ext cx="449271" cy="268676"/>
          </a:xfrm>
          <a:prstGeom prst="bentConnector3">
            <a:avLst>
              <a:gd name="adj1" fmla="val 50000"/>
            </a:avLst>
          </a:prstGeom>
          <a:ln>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063585C-F96C-5E4A-A3AF-2B8A110B103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621809" y="5545704"/>
            <a:ext cx="968273" cy="968273"/>
          </a:xfrm>
          <a:prstGeom prst="rect">
            <a:avLst/>
          </a:prstGeom>
        </p:spPr>
      </p:pic>
      <p:pic>
        <p:nvPicPr>
          <p:cNvPr id="36" name="Picture 35">
            <a:extLst>
              <a:ext uri="{FF2B5EF4-FFF2-40B4-BE49-F238E27FC236}">
                <a16:creationId xmlns:a16="http://schemas.microsoft.com/office/drawing/2014/main" id="{1C69D200-9B6D-A147-AD3C-79CFF82818C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680467" y="1194332"/>
            <a:ext cx="965373" cy="965373"/>
          </a:xfrm>
          <a:prstGeom prst="rect">
            <a:avLst/>
          </a:prstGeom>
          <a:ln>
            <a:noFill/>
          </a:ln>
        </p:spPr>
      </p:pic>
      <p:sp>
        <p:nvSpPr>
          <p:cNvPr id="48" name="Rectangle: Rounded Corners 33">
            <a:extLst>
              <a:ext uri="{FF2B5EF4-FFF2-40B4-BE49-F238E27FC236}">
                <a16:creationId xmlns:a16="http://schemas.microsoft.com/office/drawing/2014/main" id="{E44A854B-5FAC-6543-9B5F-B46036EE3098}"/>
              </a:ext>
            </a:extLst>
          </p:cNvPr>
          <p:cNvSpPr/>
          <p:nvPr/>
        </p:nvSpPr>
        <p:spPr>
          <a:xfrm>
            <a:off x="6764087" y="1168904"/>
            <a:ext cx="2072952" cy="65706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55">
              <a:defRPr/>
            </a:pPr>
            <a:r>
              <a:rPr lang="en-US" sz="1600">
                <a:solidFill>
                  <a:schemeClr val="tx1"/>
                </a:solidFill>
              </a:rPr>
              <a:t>Protect against malware</a:t>
            </a:r>
          </a:p>
        </p:txBody>
      </p:sp>
      <p:pic>
        <p:nvPicPr>
          <p:cNvPr id="47" name="Picture 46">
            <a:extLst>
              <a:ext uri="{FF2B5EF4-FFF2-40B4-BE49-F238E27FC236}">
                <a16:creationId xmlns:a16="http://schemas.microsoft.com/office/drawing/2014/main" id="{58306FFD-5D49-AC42-9AA1-74FB94C6CA26}"/>
              </a:ext>
            </a:extLst>
          </p:cNvPr>
          <p:cNvPicPr>
            <a:picLocks noChangeAspect="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86779" y="5373976"/>
            <a:ext cx="1340437" cy="1340437"/>
          </a:xfrm>
          <a:prstGeom prst="rect">
            <a:avLst/>
          </a:prstGeom>
        </p:spPr>
      </p:pic>
      <p:sp>
        <p:nvSpPr>
          <p:cNvPr id="49" name="Rectangle: Rounded Corners 32">
            <a:extLst>
              <a:ext uri="{FF2B5EF4-FFF2-40B4-BE49-F238E27FC236}">
                <a16:creationId xmlns:a16="http://schemas.microsoft.com/office/drawing/2014/main" id="{FF8E732D-B000-5640-9FA7-EBBDB945EC54}"/>
              </a:ext>
            </a:extLst>
          </p:cNvPr>
          <p:cNvSpPr/>
          <p:nvPr/>
        </p:nvSpPr>
        <p:spPr>
          <a:xfrm>
            <a:off x="6379157" y="5927495"/>
            <a:ext cx="1962796" cy="7315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09555">
              <a:defRPr/>
            </a:pPr>
            <a:br>
              <a:rPr lang="en-US" sz="1600">
                <a:solidFill>
                  <a:schemeClr val="tx1"/>
                </a:solidFill>
              </a:rPr>
            </a:br>
            <a:r>
              <a:rPr lang="en-US" sz="1600">
                <a:solidFill>
                  <a:schemeClr val="tx1"/>
                </a:solidFill>
              </a:rPr>
              <a:t>Secure Search </a:t>
            </a:r>
          </a:p>
        </p:txBody>
      </p:sp>
    </p:spTree>
    <p:extLst>
      <p:ext uri="{BB962C8B-B14F-4D97-AF65-F5344CB8AC3E}">
        <p14:creationId xmlns:p14="http://schemas.microsoft.com/office/powerpoint/2010/main" val="105460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Webex security included with license</a:t>
            </a:r>
          </a:p>
        </p:txBody>
      </p:sp>
      <p:sp>
        <p:nvSpPr>
          <p:cNvPr id="9" name="Rounded Rectangle 8"/>
          <p:cNvSpPr>
            <a:spLocks/>
          </p:cNvSpPr>
          <p:nvPr/>
        </p:nvSpPr>
        <p:spPr>
          <a:xfrm>
            <a:off x="435288" y="1602317"/>
            <a:ext cx="11538997" cy="4651727"/>
          </a:xfrm>
          <a:prstGeom prst="roundRect">
            <a:avLst>
              <a:gd name="adj" fmla="val 3354"/>
            </a:avLst>
          </a:prstGeom>
          <a:solidFill>
            <a:schemeClr val="bg2">
              <a:lumMod val="85000"/>
            </a:schemeClr>
          </a:solidFill>
          <a:ln w="76200" cap="flat" cmpd="sng" algn="ctr">
            <a:noFill/>
            <a:prstDash val="solid"/>
          </a:ln>
          <a:effectLst/>
        </p:spPr>
        <p:txBody>
          <a:bodyPr wrap="none" lIns="0" tIns="25731" rIns="0" bIns="25731" anchor="ctr"/>
          <a:lstStyle/>
          <a:p>
            <a:pPr algn="ctr" defTabSz="457283">
              <a:defRPr sz="1800"/>
            </a:pPr>
            <a:endParaRPr lang="en-US" sz="1600" b="1" kern="0">
              <a:solidFill>
                <a:srgbClr val="FFFFFF"/>
              </a:solidFill>
              <a:latin typeface="CiscoSansTT" charset="0"/>
              <a:ea typeface="CiscoSansTT" charset="0"/>
              <a:cs typeface="CiscoSansTT" charset="0"/>
              <a:sym typeface="CiscoSansTT Light"/>
            </a:endParaRPr>
          </a:p>
        </p:txBody>
      </p:sp>
      <p:sp>
        <p:nvSpPr>
          <p:cNvPr id="2" name="Rectangle 1"/>
          <p:cNvSpPr/>
          <p:nvPr/>
        </p:nvSpPr>
        <p:spPr>
          <a:xfrm>
            <a:off x="435289" y="1721312"/>
            <a:ext cx="4682703" cy="687432"/>
          </a:xfrm>
          <a:prstGeom prst="rect">
            <a:avLst/>
          </a:prstGeom>
        </p:spPr>
        <p:txBody>
          <a:bodyPr wrap="square">
            <a:spAutoFit/>
          </a:bodyPr>
          <a:lstStyle/>
          <a:p>
            <a:pPr algn="ctr" defTabSz="609570">
              <a:defRPr/>
            </a:pPr>
            <a:r>
              <a:rPr lang="en-US" sz="2400" dirty="0">
                <a:latin typeface="CiscoSansTT" panose="020B0503020201020303" pitchFamily="34" charset="0"/>
                <a:ea typeface="CiscoSansTT" charset="0"/>
                <a:cs typeface="CiscoSansTT" panose="020B0503020201020303" pitchFamily="34" charset="0"/>
              </a:rPr>
              <a:t>Webex Control Hub</a:t>
            </a:r>
          </a:p>
          <a:p>
            <a:pPr algn="ctr" defTabSz="609570">
              <a:defRPr/>
            </a:pPr>
            <a:r>
              <a:rPr lang="en-US" sz="1467" dirty="0">
                <a:ea typeface="CiscoSansTT" charset="0"/>
                <a:cs typeface="CiscoSansTT" panose="020B0503020201020303" pitchFamily="34" charset="0"/>
              </a:rPr>
              <a:t>Full lifecycle management and security (Existing)</a:t>
            </a:r>
          </a:p>
        </p:txBody>
      </p:sp>
      <p:sp>
        <p:nvSpPr>
          <p:cNvPr id="19" name="Rounded Rectangle 18"/>
          <p:cNvSpPr>
            <a:spLocks/>
          </p:cNvSpPr>
          <p:nvPr/>
        </p:nvSpPr>
        <p:spPr>
          <a:xfrm>
            <a:off x="583689" y="2572924"/>
            <a:ext cx="4171156" cy="475077"/>
          </a:xfrm>
          <a:prstGeom prst="roundRect">
            <a:avLst>
              <a:gd name="adj" fmla="val 50000"/>
            </a:avLst>
          </a:prstGeom>
          <a:solidFill>
            <a:schemeClr val="accent2"/>
          </a:solidFill>
          <a:ln w="76200" cap="flat" cmpd="sng" algn="ctr">
            <a:noFill/>
            <a:prstDash val="solid"/>
          </a:ln>
          <a:effectLst/>
        </p:spPr>
        <p:txBody>
          <a:bodyPr wrap="none" lIns="0" tIns="25731" rIns="0" bIns="25731" anchor="ctr"/>
          <a:lstStyle/>
          <a:p>
            <a:pPr algn="ctr" defTabSz="457283">
              <a:defRPr sz="1800"/>
            </a:pPr>
            <a:r>
              <a:rPr lang="en-US" sz="1867" kern="0">
                <a:solidFill>
                  <a:schemeClr val="bg1"/>
                </a:solidFill>
                <a:ea typeface="CiscoSansTT" charset="0"/>
                <a:cs typeface="CiscoSansTT" panose="020B0503020201020303" pitchFamily="34" charset="0"/>
                <a:sym typeface="CiscoSansTT Light"/>
              </a:rPr>
              <a:t>Provisioning</a:t>
            </a:r>
          </a:p>
        </p:txBody>
      </p:sp>
      <p:sp>
        <p:nvSpPr>
          <p:cNvPr id="15" name="Rounded Rectangle 14">
            <a:extLst>
              <a:ext uri="{FF2B5EF4-FFF2-40B4-BE49-F238E27FC236}">
                <a16:creationId xmlns:a16="http://schemas.microsoft.com/office/drawing/2014/main" id="{E325A720-1205-6147-8157-DBCF57CC9623}"/>
              </a:ext>
            </a:extLst>
          </p:cNvPr>
          <p:cNvSpPr>
            <a:spLocks/>
          </p:cNvSpPr>
          <p:nvPr/>
        </p:nvSpPr>
        <p:spPr>
          <a:xfrm>
            <a:off x="583685" y="3134105"/>
            <a:ext cx="4171156" cy="475079"/>
          </a:xfrm>
          <a:prstGeom prst="roundRect">
            <a:avLst>
              <a:gd name="adj" fmla="val 50000"/>
            </a:avLst>
          </a:prstGeom>
          <a:solidFill>
            <a:schemeClr val="accent2"/>
          </a:solidFill>
          <a:ln w="76200" cap="flat" cmpd="sng" algn="ctr">
            <a:noFill/>
            <a:prstDash val="solid"/>
          </a:ln>
          <a:effectLst/>
        </p:spPr>
        <p:txBody>
          <a:bodyPr wrap="none" lIns="0" tIns="25731" rIns="0" bIns="25731" anchor="ctr"/>
          <a:lstStyle/>
          <a:p>
            <a:pPr algn="ctr" defTabSz="457283">
              <a:defRPr sz="1800"/>
            </a:pPr>
            <a:r>
              <a:rPr lang="en-US" sz="1867" kern="0">
                <a:solidFill>
                  <a:schemeClr val="bg1"/>
                </a:solidFill>
                <a:ea typeface="CiscoSansTT" charset="0"/>
                <a:cs typeface="CiscoSansTT" panose="020B0503020201020303" pitchFamily="34" charset="0"/>
                <a:sym typeface="CiscoSansTT Light"/>
              </a:rPr>
              <a:t>Administration</a:t>
            </a:r>
          </a:p>
        </p:txBody>
      </p:sp>
      <p:sp>
        <p:nvSpPr>
          <p:cNvPr id="16" name="Rounded Rectangle 15">
            <a:extLst>
              <a:ext uri="{FF2B5EF4-FFF2-40B4-BE49-F238E27FC236}">
                <a16:creationId xmlns:a16="http://schemas.microsoft.com/office/drawing/2014/main" id="{86CD1644-36B1-6F4D-9CB2-C756E94A6F9C}"/>
              </a:ext>
            </a:extLst>
          </p:cNvPr>
          <p:cNvSpPr>
            <a:spLocks/>
          </p:cNvSpPr>
          <p:nvPr/>
        </p:nvSpPr>
        <p:spPr>
          <a:xfrm>
            <a:off x="583685" y="3708041"/>
            <a:ext cx="4171156" cy="475079"/>
          </a:xfrm>
          <a:prstGeom prst="roundRect">
            <a:avLst>
              <a:gd name="adj" fmla="val 50000"/>
            </a:avLst>
          </a:prstGeom>
          <a:solidFill>
            <a:schemeClr val="accent2"/>
          </a:solidFill>
          <a:ln w="76200" cap="flat" cmpd="sng" algn="ctr">
            <a:noFill/>
            <a:prstDash val="solid"/>
          </a:ln>
          <a:effectLst/>
        </p:spPr>
        <p:txBody>
          <a:bodyPr wrap="none" lIns="0" tIns="25731" rIns="0" bIns="25731" anchor="ctr"/>
          <a:lstStyle/>
          <a:p>
            <a:pPr algn="ctr" defTabSz="457283">
              <a:defRPr sz="1800"/>
            </a:pPr>
            <a:r>
              <a:rPr lang="en-US" sz="1867" kern="0">
                <a:solidFill>
                  <a:schemeClr val="bg1"/>
                </a:solidFill>
                <a:ea typeface="CiscoSansTT" charset="0"/>
                <a:cs typeface="CiscoSansTT" panose="020B0503020201020303" pitchFamily="34" charset="0"/>
                <a:sym typeface="CiscoSansTT Light"/>
              </a:rPr>
              <a:t>Management</a:t>
            </a:r>
          </a:p>
        </p:txBody>
      </p:sp>
      <p:sp>
        <p:nvSpPr>
          <p:cNvPr id="22" name="Rounded Rectangle 21">
            <a:extLst>
              <a:ext uri="{FF2B5EF4-FFF2-40B4-BE49-F238E27FC236}">
                <a16:creationId xmlns:a16="http://schemas.microsoft.com/office/drawing/2014/main" id="{709BAE90-7298-6244-99A6-8D9073E486BB}"/>
              </a:ext>
            </a:extLst>
          </p:cNvPr>
          <p:cNvSpPr>
            <a:spLocks/>
          </p:cNvSpPr>
          <p:nvPr/>
        </p:nvSpPr>
        <p:spPr>
          <a:xfrm>
            <a:off x="583683" y="4281976"/>
            <a:ext cx="4171156" cy="475077"/>
          </a:xfrm>
          <a:prstGeom prst="roundRect">
            <a:avLst>
              <a:gd name="adj" fmla="val 50000"/>
            </a:avLst>
          </a:prstGeom>
          <a:solidFill>
            <a:schemeClr val="accent2"/>
          </a:solidFill>
          <a:ln w="76200" cap="flat" cmpd="sng" algn="ctr">
            <a:noFill/>
            <a:prstDash val="solid"/>
          </a:ln>
          <a:effectLst/>
        </p:spPr>
        <p:txBody>
          <a:bodyPr wrap="none" lIns="0" tIns="25731" rIns="0" bIns="25731" anchor="ctr"/>
          <a:lstStyle/>
          <a:p>
            <a:pPr algn="ctr" defTabSz="457283">
              <a:defRPr sz="1800"/>
            </a:pPr>
            <a:r>
              <a:rPr lang="en-US" sz="1867" kern="0">
                <a:solidFill>
                  <a:schemeClr val="bg1"/>
                </a:solidFill>
                <a:ea typeface="CiscoSansTT" charset="0"/>
                <a:cs typeface="CiscoSansTT" panose="020B0503020201020303" pitchFamily="34" charset="0"/>
                <a:sym typeface="CiscoSansTT Light"/>
              </a:rPr>
              <a:t>Compliance</a:t>
            </a:r>
          </a:p>
        </p:txBody>
      </p:sp>
      <p:sp>
        <p:nvSpPr>
          <p:cNvPr id="23" name="Rounded Rectangle 22">
            <a:extLst>
              <a:ext uri="{FF2B5EF4-FFF2-40B4-BE49-F238E27FC236}">
                <a16:creationId xmlns:a16="http://schemas.microsoft.com/office/drawing/2014/main" id="{1AD44BAF-DB13-FA4B-80B6-F00DAD244575}"/>
              </a:ext>
            </a:extLst>
          </p:cNvPr>
          <p:cNvSpPr>
            <a:spLocks/>
          </p:cNvSpPr>
          <p:nvPr/>
        </p:nvSpPr>
        <p:spPr>
          <a:xfrm>
            <a:off x="583682" y="4855911"/>
            <a:ext cx="4171156" cy="475077"/>
          </a:xfrm>
          <a:prstGeom prst="roundRect">
            <a:avLst>
              <a:gd name="adj" fmla="val 50000"/>
            </a:avLst>
          </a:prstGeom>
          <a:solidFill>
            <a:schemeClr val="accent2"/>
          </a:solidFill>
          <a:ln w="76200" cap="flat" cmpd="sng" algn="ctr">
            <a:noFill/>
            <a:prstDash val="solid"/>
          </a:ln>
          <a:effectLst/>
        </p:spPr>
        <p:txBody>
          <a:bodyPr wrap="none" lIns="0" tIns="25731" rIns="0" bIns="25731" anchor="ctr"/>
          <a:lstStyle/>
          <a:p>
            <a:pPr algn="ctr" defTabSz="457283">
              <a:defRPr sz="1800"/>
            </a:pPr>
            <a:r>
              <a:rPr lang="en-US" sz="1867" kern="0">
                <a:solidFill>
                  <a:schemeClr val="bg1"/>
                </a:solidFill>
                <a:ea typeface="CiscoSansTT" charset="0"/>
                <a:cs typeface="CiscoSansTT" panose="020B0503020201020303" pitchFamily="34" charset="0"/>
                <a:sym typeface="CiscoSansTT Light"/>
              </a:rPr>
              <a:t>Analytics</a:t>
            </a:r>
          </a:p>
        </p:txBody>
      </p:sp>
      <p:sp>
        <p:nvSpPr>
          <p:cNvPr id="24" name="Rounded Rectangle 23">
            <a:extLst>
              <a:ext uri="{FF2B5EF4-FFF2-40B4-BE49-F238E27FC236}">
                <a16:creationId xmlns:a16="http://schemas.microsoft.com/office/drawing/2014/main" id="{E4F22519-F842-104C-A4AC-A59F06F0C3F8}"/>
              </a:ext>
            </a:extLst>
          </p:cNvPr>
          <p:cNvSpPr>
            <a:spLocks/>
          </p:cNvSpPr>
          <p:nvPr/>
        </p:nvSpPr>
        <p:spPr>
          <a:xfrm>
            <a:off x="583681" y="5427962"/>
            <a:ext cx="4171156" cy="475079"/>
          </a:xfrm>
          <a:prstGeom prst="roundRect">
            <a:avLst>
              <a:gd name="adj" fmla="val 50000"/>
            </a:avLst>
          </a:prstGeom>
          <a:solidFill>
            <a:schemeClr val="accent2"/>
          </a:solidFill>
          <a:ln w="76200" cap="flat" cmpd="sng" algn="ctr">
            <a:noFill/>
            <a:prstDash val="solid"/>
          </a:ln>
          <a:effectLst/>
        </p:spPr>
        <p:txBody>
          <a:bodyPr wrap="none" lIns="0" tIns="25731" rIns="0" bIns="25731" anchor="ctr"/>
          <a:lstStyle/>
          <a:p>
            <a:pPr algn="ctr" defTabSz="457283">
              <a:defRPr sz="1800"/>
            </a:pPr>
            <a:r>
              <a:rPr lang="en-US" sz="1867" kern="0">
                <a:solidFill>
                  <a:schemeClr val="bg1"/>
                </a:solidFill>
                <a:ea typeface="CiscoSansTT" charset="0"/>
                <a:cs typeface="CiscoSansTT" panose="020B0503020201020303" pitchFamily="34" charset="0"/>
                <a:sym typeface="CiscoSansTT Light"/>
              </a:rPr>
              <a:t>Security</a:t>
            </a:r>
          </a:p>
        </p:txBody>
      </p:sp>
      <p:graphicFrame>
        <p:nvGraphicFramePr>
          <p:cNvPr id="13" name="Table 12">
            <a:extLst>
              <a:ext uri="{FF2B5EF4-FFF2-40B4-BE49-F238E27FC236}">
                <a16:creationId xmlns:a16="http://schemas.microsoft.com/office/drawing/2014/main" id="{26F69362-D551-4D49-8E22-93E4D00D8EA2}"/>
              </a:ext>
            </a:extLst>
          </p:cNvPr>
          <p:cNvGraphicFramePr>
            <a:graphicFrameLocks noGrp="1"/>
          </p:cNvGraphicFramePr>
          <p:nvPr>
            <p:extLst>
              <p:ext uri="{D42A27DB-BD31-4B8C-83A1-F6EECF244321}">
                <p14:modId xmlns:p14="http://schemas.microsoft.com/office/powerpoint/2010/main" val="3503898360"/>
              </p:ext>
            </p:extLst>
          </p:nvPr>
        </p:nvGraphicFramePr>
        <p:xfrm>
          <a:off x="5601632" y="1602316"/>
          <a:ext cx="5580814" cy="4660418"/>
        </p:xfrm>
        <a:graphic>
          <a:graphicData uri="http://schemas.openxmlformats.org/drawingml/2006/table">
            <a:tbl>
              <a:tblPr/>
              <a:tblGrid>
                <a:gridCol w="1961923">
                  <a:extLst>
                    <a:ext uri="{9D8B030D-6E8A-4147-A177-3AD203B41FA5}">
                      <a16:colId xmlns:a16="http://schemas.microsoft.com/office/drawing/2014/main" val="1448403898"/>
                    </a:ext>
                  </a:extLst>
                </a:gridCol>
                <a:gridCol w="1817511">
                  <a:extLst>
                    <a:ext uri="{9D8B030D-6E8A-4147-A177-3AD203B41FA5}">
                      <a16:colId xmlns:a16="http://schemas.microsoft.com/office/drawing/2014/main" val="553742387"/>
                    </a:ext>
                  </a:extLst>
                </a:gridCol>
                <a:gridCol w="1801380">
                  <a:extLst>
                    <a:ext uri="{9D8B030D-6E8A-4147-A177-3AD203B41FA5}">
                      <a16:colId xmlns:a16="http://schemas.microsoft.com/office/drawing/2014/main" val="4195969362"/>
                    </a:ext>
                  </a:extLst>
                </a:gridCol>
              </a:tblGrid>
              <a:tr h="2412607">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endParaRPr kumimoji="0" lang="en-US" sz="1900" b="0" i="0" u="none" strike="noStrike" cap="none" normalizeH="0" baseline="0">
                        <a:ln>
                          <a:noFill/>
                        </a:ln>
                        <a:solidFill>
                          <a:schemeClr val="tx1"/>
                        </a:solidFill>
                        <a:effectLst/>
                        <a:latin typeface="+mn-lt"/>
                        <a:ea typeface="ＭＳ Ｐゴシック" pitchFamily="34"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endParaRPr kumimoji="0" lang="en-US" sz="1900" b="0" i="0" u="none" strike="noStrike" cap="none" normalizeH="0" baseline="0">
                        <a:ln>
                          <a:noFill/>
                        </a:ln>
                        <a:solidFill>
                          <a:schemeClr val="tx1"/>
                        </a:solidFill>
                        <a:effectLst/>
                        <a:latin typeface="+mn-lt"/>
                        <a:ea typeface="ＭＳ Ｐゴシック" pitchFamily="34"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endParaRPr kumimoji="0" lang="en-US" sz="1900" b="0" i="0" u="none" strike="noStrike" cap="none" normalizeH="0" baseline="0">
                        <a:ln>
                          <a:noFill/>
                        </a:ln>
                        <a:solidFill>
                          <a:schemeClr val="tx1"/>
                        </a:solidFill>
                        <a:effectLst/>
                        <a:latin typeface="+mn-lt"/>
                        <a:ea typeface="ＭＳ Ｐゴシック" pitchFamily="34" charset="-128"/>
                      </a:endParaRPr>
                    </a:p>
                    <a:p>
                      <a:pPr marL="0" marR="0" lvl="0" indent="0" algn="ctr" rtl="0" eaLnBrk="1" fontAlgn="base" latinLnBrk="0" hangingPunct="1">
                        <a:lnSpc>
                          <a:spcPct val="95000"/>
                        </a:lnSpc>
                        <a:spcBef>
                          <a:spcPct val="50000"/>
                        </a:spcBef>
                        <a:spcAft>
                          <a:spcPct val="0"/>
                        </a:spcAft>
                        <a:buFont typeface="Arial" panose="020B0604020202020204" pitchFamily="34" charset="0"/>
                        <a:buNone/>
                      </a:pPr>
                      <a:br>
                        <a:rPr kumimoji="0" lang="en-US" sz="1900" b="0" i="0" u="none" strike="noStrike" cap="none" normalizeH="0" baseline="0">
                          <a:ln>
                            <a:noFill/>
                          </a:ln>
                          <a:solidFill>
                            <a:srgbClr val="FFFFFF"/>
                          </a:solidFill>
                          <a:effectLst/>
                          <a:latin typeface="+mn-lt"/>
                          <a:ea typeface="ＭＳ Ｐゴシック"/>
                        </a:rPr>
                      </a:br>
                      <a:r>
                        <a:rPr lang="en-US" sz="1900" b="0" i="0" u="none" strike="noStrike" cap="none" normalizeH="0" baseline="0">
                          <a:ln>
                            <a:noFill/>
                          </a:ln>
                          <a:solidFill>
                            <a:schemeClr val="tx1"/>
                          </a:solidFill>
                          <a:effectLst/>
                          <a:latin typeface="+mn-lt"/>
                          <a:ea typeface="ＭＳ Ｐゴシック"/>
                        </a:rPr>
                        <a:t>Strong</a:t>
                      </a:r>
                      <a:br>
                        <a:rPr lang="en-US" sz="1900" b="0" i="0" u="none" strike="noStrike" cap="none" normalizeH="0" baseline="0">
                          <a:ln>
                            <a:noFill/>
                          </a:ln>
                          <a:solidFill>
                            <a:srgbClr val="FFFFFF"/>
                          </a:solidFill>
                          <a:effectLst/>
                          <a:latin typeface="+mn-lt"/>
                          <a:ea typeface="ＭＳ Ｐゴシック"/>
                        </a:rPr>
                      </a:br>
                      <a:r>
                        <a:rPr lang="en-US" sz="1900" b="0" i="0" u="none" strike="noStrike" cap="none" normalizeH="0" baseline="0">
                          <a:ln>
                            <a:noFill/>
                          </a:ln>
                          <a:solidFill>
                            <a:schemeClr val="tx1"/>
                          </a:solidFill>
                          <a:effectLst/>
                          <a:latin typeface="+mn-lt"/>
                          <a:ea typeface="ＭＳ Ｐゴシック"/>
                        </a:rPr>
                        <a:t> </a:t>
                      </a:r>
                      <a:r>
                        <a:rPr kumimoji="0" lang="en-US" sz="1900" b="0" i="0" u="none" strike="noStrike" cap="none" normalizeH="0" baseline="0">
                          <a:ln>
                            <a:noFill/>
                          </a:ln>
                          <a:solidFill>
                            <a:schemeClr val="tx1"/>
                          </a:solidFill>
                          <a:effectLst/>
                          <a:latin typeface="+mn-lt"/>
                          <a:ea typeface="ＭＳ Ｐゴシック"/>
                        </a:rPr>
                        <a:t>encryption</a:t>
                      </a:r>
                    </a:p>
                  </a:txBody>
                  <a:tcPr marL="110664" marR="110664" marT="121920" marB="41059"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75000"/>
                        </a:schemeClr>
                      </a:solidFill>
                      <a:prstDash val="solid"/>
                      <a:round/>
                      <a:headEnd type="none" w="med" len="med"/>
                      <a:tailEnd type="none" w="med" len="med"/>
                    </a:lnB>
                    <a:lnTlToBr>
                      <a:noFill/>
                    </a:lnTlToBr>
                    <a:lnBlToTr>
                      <a:noFill/>
                    </a:lnBlToTr>
                    <a:noFill/>
                  </a:tcPr>
                </a:tc>
                <a:tc>
                  <a:txBody>
                    <a:bodyPr/>
                    <a:lstStyle/>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br>
                        <a:rPr lang="en-US" sz="1900">
                          <a:latin typeface="+mn-lt"/>
                        </a:rPr>
                      </a:br>
                      <a:r>
                        <a:rPr lang="en-US" sz="1900">
                          <a:latin typeface="+mn-lt"/>
                        </a:rPr>
                        <a:t>Fast, simple secure search</a:t>
                      </a:r>
                    </a:p>
                  </a:txBody>
                  <a:tcPr marL="110664" marR="110664" marT="121920" marB="41059"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75000"/>
                        </a:schemeClr>
                      </a:solidFill>
                      <a:prstDash val="solid"/>
                      <a:round/>
                      <a:headEnd type="none" w="med" len="med"/>
                      <a:tailEnd type="none" w="med" len="med"/>
                    </a:lnB>
                    <a:lnTlToBr>
                      <a:noFill/>
                    </a:lnTlToBr>
                    <a:lnBlToTr>
                      <a:noFill/>
                    </a:lnBlToTr>
                    <a:noFill/>
                  </a:tcPr>
                </a:tc>
                <a:tc>
                  <a:txBody>
                    <a:bodyPr/>
                    <a:lstStyle/>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r>
                        <a:rPr lang="en-US" sz="1900">
                          <a:latin typeface="+mn-lt"/>
                        </a:rPr>
                        <a:t>User Identity and access</a:t>
                      </a:r>
                    </a:p>
                  </a:txBody>
                  <a:tcPr marL="110664" marR="110664" marT="121920" marB="41059"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536142"/>
                  </a:ext>
                </a:extLst>
              </a:tr>
              <a:tr h="2211235">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endParaRPr kumimoji="0" lang="en-US" sz="1900" b="0" i="0" u="none" strike="noStrike" cap="none" normalizeH="0" baseline="0">
                        <a:ln>
                          <a:noFill/>
                        </a:ln>
                        <a:solidFill>
                          <a:schemeClr val="tx1"/>
                        </a:solidFill>
                        <a:effectLst/>
                        <a:latin typeface="+mn-lt"/>
                        <a:ea typeface="ＭＳ Ｐゴシック" pitchFamily="34"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endParaRPr kumimoji="0" lang="en-US" sz="1900" b="0" i="0" u="none" strike="noStrike" cap="none" normalizeH="0" baseline="0">
                        <a:ln>
                          <a:noFill/>
                        </a:ln>
                        <a:solidFill>
                          <a:schemeClr val="tx1"/>
                        </a:solidFill>
                        <a:effectLst/>
                        <a:latin typeface="+mn-lt"/>
                        <a:ea typeface="ＭＳ Ｐゴシック" pitchFamily="34"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endParaRPr kumimoji="0" lang="en-US" sz="1900" b="0" i="0" u="none" strike="noStrike" cap="none" normalizeH="0" baseline="0">
                        <a:ln>
                          <a:noFill/>
                        </a:ln>
                        <a:solidFill>
                          <a:schemeClr val="tx1"/>
                        </a:solidFill>
                        <a:effectLst/>
                        <a:latin typeface="+mn-lt"/>
                        <a:ea typeface="ＭＳ Ｐゴシック" pitchFamily="34"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Arial" panose="020B0604020202020204" pitchFamily="34" charset="0"/>
                        <a:buNone/>
                        <a:tabLst/>
                      </a:pPr>
                      <a:r>
                        <a:rPr kumimoji="0" lang="en-US" sz="1900" b="0" i="0" u="none" strike="noStrike" cap="none" normalizeH="0" baseline="0">
                          <a:ln>
                            <a:noFill/>
                          </a:ln>
                          <a:solidFill>
                            <a:schemeClr val="tx1"/>
                          </a:solidFill>
                          <a:effectLst/>
                          <a:latin typeface="+mn-lt"/>
                          <a:ea typeface="ＭＳ Ｐゴシック"/>
                        </a:rPr>
                        <a:t>Device and Browser Protection</a:t>
                      </a:r>
                    </a:p>
                  </a:txBody>
                  <a:tcPr marL="110664" marR="110664" marT="121920" marB="41059"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75000"/>
                        </a:schemeClr>
                      </a:solidFill>
                      <a:prstDash val="solid"/>
                      <a:round/>
                      <a:headEnd type="none" w="med" len="med"/>
                      <a:tailEnd type="none" w="med" len="med"/>
                    </a:lnT>
                    <a:lnB w="3175" cap="flat" cmpd="sng" algn="ctr">
                      <a:solidFill>
                        <a:schemeClr val="tx2">
                          <a:lumMod val="75000"/>
                        </a:schemeClr>
                      </a:solidFill>
                      <a:prstDash val="solid"/>
                      <a:round/>
                      <a:headEnd type="none" w="med" len="med"/>
                      <a:tailEnd type="none" w="med" len="med"/>
                    </a:lnB>
                    <a:lnTlToBr>
                      <a:noFill/>
                    </a:lnTlToBr>
                    <a:lnBlToTr>
                      <a:noFill/>
                    </a:lnBlToTr>
                    <a:noFill/>
                  </a:tcPr>
                </a:tc>
                <a:tc>
                  <a:txBody>
                    <a:bodyPr/>
                    <a:lstStyle/>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endParaRPr lang="en-US" sz="1900">
                        <a:latin typeface="+mn-lt"/>
                      </a:endParaRPr>
                    </a:p>
                    <a:p>
                      <a:pPr marL="0" indent="0" algn="ctr">
                        <a:buFont typeface="Arial" panose="020B0604020202020204" pitchFamily="34" charset="0"/>
                        <a:buNone/>
                      </a:pPr>
                      <a:r>
                        <a:rPr lang="en-US" sz="1900">
                          <a:latin typeface="+mn-lt"/>
                        </a:rPr>
                        <a:t>Flexible Retention and Archiving</a:t>
                      </a:r>
                      <a:endParaRPr kumimoji="0" lang="en-US" sz="1900" b="0" i="0" u="none" strike="noStrike" kern="1200" cap="none" normalizeH="0" baseline="0">
                        <a:ln>
                          <a:noFill/>
                        </a:ln>
                        <a:solidFill>
                          <a:schemeClr val="tx1"/>
                        </a:solidFill>
                        <a:effectLst/>
                        <a:latin typeface="+mn-lt"/>
                        <a:ea typeface="ＭＳ Ｐゴシック" pitchFamily="34" charset="-128"/>
                        <a:cs typeface="+mn-cs"/>
                      </a:endParaRPr>
                    </a:p>
                  </a:txBody>
                  <a:tcPr marL="110664" marR="110664" marT="121920" marB="41059"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75000"/>
                        </a:schemeClr>
                      </a:solidFill>
                      <a:prstDash val="solid"/>
                      <a:round/>
                      <a:headEnd type="none" w="med" len="med"/>
                      <a:tailEnd type="none" w="med" len="med"/>
                    </a:lnT>
                    <a:lnB w="3175" cap="flat" cmpd="sng" algn="ctr">
                      <a:solidFill>
                        <a:schemeClr val="tx2">
                          <a:lumMod val="75000"/>
                        </a:schemeClr>
                      </a:solidFill>
                      <a:prstDash val="solid"/>
                      <a:round/>
                      <a:headEnd type="none" w="med" len="med"/>
                      <a:tailEnd type="none" w="med" len="med"/>
                    </a:lnB>
                    <a:lnTlToBr>
                      <a:noFill/>
                    </a:lnTlToBr>
                    <a:lnBlToTr>
                      <a:noFill/>
                    </a:lnBlToTr>
                    <a:noFill/>
                  </a:tcPr>
                </a:tc>
                <a:tc>
                  <a:txBody>
                    <a:bodyPr/>
                    <a:lstStyle/>
                    <a:p>
                      <a:pPr marL="0" indent="0" algn="ctr">
                        <a:buFont typeface="Arial" panose="020B0604020202020204" pitchFamily="34" charset="0"/>
                        <a:buNone/>
                      </a:pPr>
                      <a:endParaRPr kumimoji="0" lang="en-US" sz="1900" b="0" i="0" u="none" strike="noStrike" kern="1200" cap="none" normalizeH="0" baseline="0">
                        <a:ln>
                          <a:noFill/>
                        </a:ln>
                        <a:solidFill>
                          <a:schemeClr val="tx1"/>
                        </a:solidFill>
                        <a:effectLst/>
                        <a:latin typeface="+mn-lt"/>
                        <a:ea typeface="ＭＳ Ｐゴシック" pitchFamily="34" charset="-128"/>
                        <a:cs typeface="+mn-cs"/>
                      </a:endParaRPr>
                    </a:p>
                    <a:p>
                      <a:pPr marL="0" indent="0" algn="ctr">
                        <a:buFont typeface="Arial" panose="020B0604020202020204" pitchFamily="34" charset="0"/>
                        <a:buNone/>
                      </a:pPr>
                      <a:endParaRPr kumimoji="0" lang="en-US" sz="1900" b="0" i="0" u="none" strike="noStrike" kern="1200" cap="none" normalizeH="0" baseline="0">
                        <a:ln>
                          <a:noFill/>
                        </a:ln>
                        <a:solidFill>
                          <a:schemeClr val="tx1"/>
                        </a:solidFill>
                        <a:effectLst/>
                        <a:latin typeface="+mn-lt"/>
                        <a:ea typeface="ＭＳ Ｐゴシック" pitchFamily="34" charset="-128"/>
                        <a:cs typeface="+mn-cs"/>
                      </a:endParaRPr>
                    </a:p>
                    <a:p>
                      <a:pPr marL="0" indent="0" algn="ctr">
                        <a:buFont typeface="Arial" panose="020B0604020202020204" pitchFamily="34" charset="0"/>
                        <a:buNone/>
                      </a:pPr>
                      <a:endParaRPr kumimoji="0" lang="en-US" sz="1900" b="0" i="0" u="none" strike="noStrike" kern="1200" cap="none" normalizeH="0" baseline="0">
                        <a:ln>
                          <a:noFill/>
                        </a:ln>
                        <a:solidFill>
                          <a:schemeClr val="tx1"/>
                        </a:solidFill>
                        <a:effectLst/>
                        <a:latin typeface="+mn-lt"/>
                        <a:ea typeface="ＭＳ Ｐゴシック" pitchFamily="34" charset="-128"/>
                        <a:cs typeface="+mn-cs"/>
                      </a:endParaRPr>
                    </a:p>
                    <a:p>
                      <a:pPr marL="0" indent="0" algn="ctr">
                        <a:buFont typeface="Arial" panose="020B0604020202020204" pitchFamily="34" charset="0"/>
                        <a:buNone/>
                      </a:pPr>
                      <a:endParaRPr kumimoji="0" lang="en-US" sz="1900" b="0" i="0" u="none" strike="noStrike" kern="1200" cap="none" normalizeH="0" baseline="0">
                        <a:ln>
                          <a:noFill/>
                        </a:ln>
                        <a:solidFill>
                          <a:schemeClr val="tx1"/>
                        </a:solidFill>
                        <a:effectLst/>
                        <a:latin typeface="+mn-lt"/>
                        <a:ea typeface="ＭＳ Ｐゴシック" pitchFamily="34" charset="-128"/>
                        <a:cs typeface="+mn-cs"/>
                      </a:endParaRPr>
                    </a:p>
                    <a:p>
                      <a:pPr marL="0" indent="0" algn="ctr">
                        <a:buFont typeface="Arial" panose="020B0604020202020204" pitchFamily="34" charset="0"/>
                        <a:buNone/>
                      </a:pPr>
                      <a:endParaRPr kumimoji="0" lang="en-US" sz="1900" b="0" i="0" u="none" strike="noStrike" kern="1200" cap="none" normalizeH="0" baseline="0">
                        <a:ln>
                          <a:noFill/>
                        </a:ln>
                        <a:solidFill>
                          <a:schemeClr val="tx1"/>
                        </a:solidFill>
                        <a:effectLst/>
                        <a:latin typeface="+mn-lt"/>
                        <a:ea typeface="ＭＳ Ｐゴシック" pitchFamily="34" charset="-128"/>
                        <a:cs typeface="+mn-cs"/>
                      </a:endParaRPr>
                    </a:p>
                    <a:p>
                      <a:pPr marL="0" indent="0" algn="ctr">
                        <a:buFont typeface="Arial" panose="020B0604020202020204" pitchFamily="34" charset="0"/>
                        <a:buNone/>
                      </a:pPr>
                      <a:r>
                        <a:rPr kumimoji="0" lang="en-US" sz="1900" b="0" i="0" u="none" strike="noStrike" kern="1200" cap="none" normalizeH="0" baseline="0">
                          <a:ln>
                            <a:noFill/>
                          </a:ln>
                          <a:solidFill>
                            <a:schemeClr val="tx1"/>
                          </a:solidFill>
                          <a:effectLst/>
                          <a:latin typeface="+mn-lt"/>
                          <a:ea typeface="ＭＳ Ｐゴシック"/>
                          <a:cs typeface="+mn-cs"/>
                        </a:rPr>
                        <a:t>eDiscovery</a:t>
                      </a:r>
                    </a:p>
                  </a:txBody>
                  <a:tcPr marL="110664" marR="110664" marT="121920" marB="41059"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2">
                          <a:lumMod val="75000"/>
                        </a:schemeClr>
                      </a:solidFill>
                      <a:prstDash val="solid"/>
                      <a:round/>
                      <a:headEnd type="none" w="med" len="med"/>
                      <a:tailEnd type="none" w="med" len="med"/>
                    </a:lnT>
                    <a:lnB w="3175" cap="flat" cmpd="sng" algn="ctr">
                      <a:solidFill>
                        <a:schemeClr val="tx2">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8352031"/>
                  </a:ext>
                </a:extLst>
              </a:tr>
            </a:tbl>
          </a:graphicData>
        </a:graphic>
      </p:graphicFrame>
      <p:pic>
        <p:nvPicPr>
          <p:cNvPr id="12" name="Picture 11">
            <a:extLst>
              <a:ext uri="{FF2B5EF4-FFF2-40B4-BE49-F238E27FC236}">
                <a16:creationId xmlns:a16="http://schemas.microsoft.com/office/drawing/2014/main" id="{D6E42B08-C44C-B748-925D-EEC2BBD373F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128153" y="1963551"/>
            <a:ext cx="1071143" cy="1071143"/>
          </a:xfrm>
          <a:prstGeom prst="rect">
            <a:avLst/>
          </a:prstGeom>
        </p:spPr>
      </p:pic>
      <p:pic>
        <p:nvPicPr>
          <p:cNvPr id="17" name="Picture 16">
            <a:extLst>
              <a:ext uri="{FF2B5EF4-FFF2-40B4-BE49-F238E27FC236}">
                <a16:creationId xmlns:a16="http://schemas.microsoft.com/office/drawing/2014/main" id="{CC077CA9-0A02-424F-A6FC-D45239C5544C}"/>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606580" y="1797100"/>
            <a:ext cx="1480977" cy="1480977"/>
          </a:xfrm>
          <a:prstGeom prst="rect">
            <a:avLst/>
          </a:prstGeom>
        </p:spPr>
      </p:pic>
      <p:pic>
        <p:nvPicPr>
          <p:cNvPr id="33" name="Picture 32">
            <a:extLst>
              <a:ext uri="{FF2B5EF4-FFF2-40B4-BE49-F238E27FC236}">
                <a16:creationId xmlns:a16="http://schemas.microsoft.com/office/drawing/2014/main" id="{BA04C852-E375-6C4B-A3BC-FB36AD694196}"/>
              </a:ext>
            </a:extLst>
          </p:cNvPr>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 uri="{28A0092B-C50C-407E-A947-70E740481C1C}">
                <a14:useLocalDpi xmlns:a14="http://schemas.microsoft.com/office/drawing/2010/main"/>
              </a:ext>
            </a:extLst>
          </a:blip>
          <a:stretch>
            <a:fillRect/>
          </a:stretch>
        </p:blipFill>
        <p:spPr>
          <a:xfrm>
            <a:off x="6037799" y="4131129"/>
            <a:ext cx="1251848" cy="1251848"/>
          </a:xfrm>
          <a:prstGeom prst="rect">
            <a:avLst/>
          </a:prstGeom>
        </p:spPr>
      </p:pic>
      <p:pic>
        <p:nvPicPr>
          <p:cNvPr id="35" name="Picture 34">
            <a:extLst>
              <a:ext uri="{FF2B5EF4-FFF2-40B4-BE49-F238E27FC236}">
                <a16:creationId xmlns:a16="http://schemas.microsoft.com/office/drawing/2014/main" id="{64984FD1-C60B-724B-B7D2-D79771AEAC4B}"/>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204241" y="1603369"/>
            <a:ext cx="1718888" cy="1718888"/>
          </a:xfrm>
          <a:prstGeom prst="rect">
            <a:avLst/>
          </a:prstGeom>
        </p:spPr>
      </p:pic>
      <p:pic>
        <p:nvPicPr>
          <p:cNvPr id="37" name="Picture 36">
            <a:extLst>
              <a:ext uri="{FF2B5EF4-FFF2-40B4-BE49-F238E27FC236}">
                <a16:creationId xmlns:a16="http://schemas.microsoft.com/office/drawing/2014/main" id="{8DCB73DD-0892-3140-B6A6-F75804780432}"/>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14813" y="4183119"/>
            <a:ext cx="960203" cy="960203"/>
          </a:xfrm>
          <a:prstGeom prst="rect">
            <a:avLst/>
          </a:prstGeom>
        </p:spPr>
      </p:pic>
      <p:pic>
        <p:nvPicPr>
          <p:cNvPr id="39" name="Picture 38">
            <a:extLst>
              <a:ext uri="{FF2B5EF4-FFF2-40B4-BE49-F238E27FC236}">
                <a16:creationId xmlns:a16="http://schemas.microsoft.com/office/drawing/2014/main" id="{D3AF1E65-069F-874C-8737-DABAE1679FCD}"/>
              </a:ext>
            </a:extLst>
          </p:cNvPr>
          <p:cNvPicPr>
            <a:picLocks noChangeAspect="1"/>
          </p:cNvPicPr>
          <p:nvPr/>
        </p:nvPicPr>
        <p:blipFill>
          <a:blip r:embed="rId9"/>
          <a:stretch>
            <a:fillRect/>
          </a:stretch>
        </p:blipFill>
        <p:spPr>
          <a:xfrm>
            <a:off x="9341710" y="4086147"/>
            <a:ext cx="1835245" cy="1816893"/>
          </a:xfrm>
          <a:prstGeom prst="rect">
            <a:avLst/>
          </a:prstGeom>
        </p:spPr>
      </p:pic>
    </p:spTree>
    <p:extLst>
      <p:ext uri="{BB962C8B-B14F-4D97-AF65-F5344CB8AC3E}">
        <p14:creationId xmlns:p14="http://schemas.microsoft.com/office/powerpoint/2010/main" val="85285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468C8C4B-D6BE-4541-9542-C6117950054C}"/>
              </a:ext>
            </a:extLst>
          </p:cNvPr>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53704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descr="A screenshot of a computer&#10;&#10;Description automatically generated">
            <a:extLst>
              <a:ext uri="{FF2B5EF4-FFF2-40B4-BE49-F238E27FC236}">
                <a16:creationId xmlns:a16="http://schemas.microsoft.com/office/drawing/2014/main" id="{D5D2A268-6F50-C64C-99B2-89060B7D59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659768"/>
            <a:ext cx="6051840" cy="5188226"/>
          </a:xfrm>
          <a:prstGeom prst="rect">
            <a:avLst/>
          </a:prstGeom>
        </p:spPr>
      </p:pic>
      <p:pic>
        <p:nvPicPr>
          <p:cNvPr id="38" name="Picture 37" descr="A screenshot of a cell phone&#10;&#10;Description automatically generated">
            <a:extLst>
              <a:ext uri="{FF2B5EF4-FFF2-40B4-BE49-F238E27FC236}">
                <a16:creationId xmlns:a16="http://schemas.microsoft.com/office/drawing/2014/main" id="{894ED2AE-3E0F-BC44-91EA-9569FF0D0C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3147" y="3757052"/>
            <a:ext cx="1185941" cy="2295625"/>
          </a:xfrm>
          <a:prstGeom prst="rect">
            <a:avLst/>
          </a:prstGeom>
        </p:spPr>
      </p:pic>
      <p:pic>
        <p:nvPicPr>
          <p:cNvPr id="33" name="Picture 32" descr="A picture containing electronics, photo, monitor, different&#10;&#10;Description automatically generated">
            <a:extLst>
              <a:ext uri="{FF2B5EF4-FFF2-40B4-BE49-F238E27FC236}">
                <a16:creationId xmlns:a16="http://schemas.microsoft.com/office/drawing/2014/main" id="{500B0634-8D5D-394C-866B-2BCE443431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629" y="1119566"/>
            <a:ext cx="7308573" cy="5481430"/>
          </a:xfrm>
          <a:prstGeom prst="rect">
            <a:avLst/>
          </a:prstGeom>
        </p:spPr>
      </p:pic>
      <p:sp>
        <p:nvSpPr>
          <p:cNvPr id="18" name="Title 17">
            <a:extLst>
              <a:ext uri="{FF2B5EF4-FFF2-40B4-BE49-F238E27FC236}">
                <a16:creationId xmlns:a16="http://schemas.microsoft.com/office/drawing/2014/main" id="{AAF49857-F873-EE4D-80D7-594AE9B2286D}"/>
              </a:ext>
            </a:extLst>
          </p:cNvPr>
          <p:cNvSpPr>
            <a:spLocks noGrp="1"/>
          </p:cNvSpPr>
          <p:nvPr>
            <p:ph type="title"/>
          </p:nvPr>
        </p:nvSpPr>
        <p:spPr/>
        <p:txBody>
          <a:bodyPr/>
          <a:lstStyle/>
          <a:p>
            <a:r>
              <a:rPr lang="en-US"/>
              <a:t>…this is also Webex</a:t>
            </a:r>
          </a:p>
        </p:txBody>
      </p:sp>
      <p:pic>
        <p:nvPicPr>
          <p:cNvPr id="6" name="Picture 5">
            <a:extLst>
              <a:ext uri="{FF2B5EF4-FFF2-40B4-BE49-F238E27FC236}">
                <a16:creationId xmlns:a16="http://schemas.microsoft.com/office/drawing/2014/main" id="{25D576EB-E398-3141-AE69-FEAABD04B90D}"/>
              </a:ext>
            </a:extLst>
          </p:cNvPr>
          <p:cNvPicPr>
            <a:picLocks noChangeAspect="1"/>
          </p:cNvPicPr>
          <p:nvPr/>
        </p:nvPicPr>
        <p:blipFill>
          <a:blip r:embed="rId5"/>
          <a:stretch>
            <a:fillRect/>
          </a:stretch>
        </p:blipFill>
        <p:spPr>
          <a:xfrm rot="15663933">
            <a:off x="8315777" y="4137325"/>
            <a:ext cx="3200378" cy="3200378"/>
          </a:xfrm>
          <a:prstGeom prst="rect">
            <a:avLst/>
          </a:prstGeom>
        </p:spPr>
      </p:pic>
      <p:grpSp>
        <p:nvGrpSpPr>
          <p:cNvPr id="23" name="Group 22">
            <a:extLst>
              <a:ext uri="{FF2B5EF4-FFF2-40B4-BE49-F238E27FC236}">
                <a16:creationId xmlns:a16="http://schemas.microsoft.com/office/drawing/2014/main" id="{BF8AD02B-AFCB-7D40-9FBB-7090659A4DA1}"/>
              </a:ext>
            </a:extLst>
          </p:cNvPr>
          <p:cNvGrpSpPr/>
          <p:nvPr/>
        </p:nvGrpSpPr>
        <p:grpSpPr>
          <a:xfrm>
            <a:off x="2039154" y="2852942"/>
            <a:ext cx="5848237" cy="4254288"/>
            <a:chOff x="7426412" y="3620531"/>
            <a:chExt cx="4284594" cy="3116819"/>
          </a:xfrm>
        </p:grpSpPr>
        <p:grpSp>
          <p:nvGrpSpPr>
            <p:cNvPr id="24" name="Group 23">
              <a:extLst>
                <a:ext uri="{FF2B5EF4-FFF2-40B4-BE49-F238E27FC236}">
                  <a16:creationId xmlns:a16="http://schemas.microsoft.com/office/drawing/2014/main" id="{E3A621D2-3835-2C45-A38A-853D3B6871F3}"/>
                </a:ext>
              </a:extLst>
            </p:cNvPr>
            <p:cNvGrpSpPr/>
            <p:nvPr/>
          </p:nvGrpSpPr>
          <p:grpSpPr>
            <a:xfrm>
              <a:off x="7426412" y="3620531"/>
              <a:ext cx="4284594" cy="3116819"/>
              <a:chOff x="1517203" y="0"/>
              <a:chExt cx="9157594" cy="6858000"/>
            </a:xfrm>
          </p:grpSpPr>
          <p:pic>
            <p:nvPicPr>
              <p:cNvPr id="26" name="Picture 25">
                <a:extLst>
                  <a:ext uri="{FF2B5EF4-FFF2-40B4-BE49-F238E27FC236}">
                    <a16:creationId xmlns:a16="http://schemas.microsoft.com/office/drawing/2014/main" id="{E5DF6F2A-7BB8-304C-8D90-14B61B4EC7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7203" y="0"/>
                <a:ext cx="9157594" cy="6858000"/>
              </a:xfrm>
              <a:prstGeom prst="rect">
                <a:avLst/>
              </a:prstGeom>
            </p:spPr>
          </p:pic>
          <p:pic>
            <p:nvPicPr>
              <p:cNvPr id="27" name="Picture 26">
                <a:extLst>
                  <a:ext uri="{FF2B5EF4-FFF2-40B4-BE49-F238E27FC236}">
                    <a16:creationId xmlns:a16="http://schemas.microsoft.com/office/drawing/2014/main" id="{30DE8F0B-B4DF-E244-8D59-CB0EFA3576A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00797" y="169727"/>
                <a:ext cx="6963844" cy="4480263"/>
              </a:xfrm>
              <a:prstGeom prst="rect">
                <a:avLst/>
              </a:prstGeom>
            </p:spPr>
          </p:pic>
        </p:grpSp>
        <p:pic>
          <p:nvPicPr>
            <p:cNvPr id="25" name="Picture 24">
              <a:extLst>
                <a:ext uri="{FF2B5EF4-FFF2-40B4-BE49-F238E27FC236}">
                  <a16:creationId xmlns:a16="http://schemas.microsoft.com/office/drawing/2014/main" id="{1D887737-11F5-274B-AC52-4D3E281C315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940462" y="3699113"/>
              <a:ext cx="3256665" cy="2035416"/>
            </a:xfrm>
            <a:prstGeom prst="rect">
              <a:avLst/>
            </a:prstGeom>
            <a:ln>
              <a:solidFill>
                <a:schemeClr val="bg2">
                  <a:lumMod val="75000"/>
                </a:schemeClr>
              </a:solidFill>
            </a:ln>
          </p:spPr>
        </p:pic>
      </p:grpSp>
      <p:sp>
        <p:nvSpPr>
          <p:cNvPr id="2" name="Rectangle 1">
            <a:extLst>
              <a:ext uri="{FF2B5EF4-FFF2-40B4-BE49-F238E27FC236}">
                <a16:creationId xmlns:a16="http://schemas.microsoft.com/office/drawing/2014/main" id="{E1C54C3A-ACB3-2E41-A373-30FCE74BAF65}"/>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363885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09D72A-3686-6641-B0D1-C01ECAF76DB9}"/>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a:stretch/>
        </p:blipFill>
        <p:spPr>
          <a:xfrm>
            <a:off x="15653" y="0"/>
            <a:ext cx="12176347" cy="6858002"/>
          </a:xfrm>
          <a:prstGeom prst="rect">
            <a:avLst/>
          </a:prstGeom>
        </p:spPr>
      </p:pic>
      <p:sp>
        <p:nvSpPr>
          <p:cNvPr id="19" name="Freeform: Shape 6">
            <a:extLst>
              <a:ext uri="{FF2B5EF4-FFF2-40B4-BE49-F238E27FC236}">
                <a16:creationId xmlns:a16="http://schemas.microsoft.com/office/drawing/2014/main" id="{DF6B50E5-31D7-0240-821D-B7A07A441899}"/>
              </a:ext>
            </a:extLst>
          </p:cNvPr>
          <p:cNvSpPr/>
          <p:nvPr/>
        </p:nvSpPr>
        <p:spPr>
          <a:xfrm rot="16200000" flipH="1">
            <a:off x="4619949" y="-714046"/>
            <a:ext cx="2952096" cy="12192000"/>
          </a:xfrm>
          <a:custGeom>
            <a:avLst/>
            <a:gdLst>
              <a:gd name="connsiteX0" fmla="*/ 0 w 5374966"/>
              <a:gd name="connsiteY0" fmla="*/ 0 h 5143500"/>
              <a:gd name="connsiteX1" fmla="*/ 5374966 w 5374966"/>
              <a:gd name="connsiteY1" fmla="*/ 0 h 5143500"/>
              <a:gd name="connsiteX2" fmla="*/ 5374966 w 5374966"/>
              <a:gd name="connsiteY2" fmla="*/ 5143500 h 5143500"/>
              <a:gd name="connsiteX3" fmla="*/ 0 w 5374966"/>
              <a:gd name="connsiteY3" fmla="*/ 5143500 h 5143500"/>
              <a:gd name="connsiteX4" fmla="*/ 49822 w 5374966"/>
              <a:gd name="connsiteY4" fmla="*/ 5076874 h 5143500"/>
              <a:gd name="connsiteX5" fmla="*/ 815031 w 5374966"/>
              <a:gd name="connsiteY5" fmla="*/ 2571750 h 5143500"/>
              <a:gd name="connsiteX6" fmla="*/ 49822 w 5374966"/>
              <a:gd name="connsiteY6" fmla="*/ 66626 h 5143500"/>
              <a:gd name="connsiteX0" fmla="*/ 0 w 6014611"/>
              <a:gd name="connsiteY0" fmla="*/ 8165 h 5151665"/>
              <a:gd name="connsiteX1" fmla="*/ 6014611 w 6014611"/>
              <a:gd name="connsiteY1" fmla="*/ 0 h 5151665"/>
              <a:gd name="connsiteX2" fmla="*/ 5374966 w 6014611"/>
              <a:gd name="connsiteY2" fmla="*/ 5151665 h 5151665"/>
              <a:gd name="connsiteX3" fmla="*/ 0 w 6014611"/>
              <a:gd name="connsiteY3" fmla="*/ 5151665 h 5151665"/>
              <a:gd name="connsiteX4" fmla="*/ 49822 w 6014611"/>
              <a:gd name="connsiteY4" fmla="*/ 5085039 h 5151665"/>
              <a:gd name="connsiteX5" fmla="*/ 815031 w 6014611"/>
              <a:gd name="connsiteY5" fmla="*/ 2579915 h 5151665"/>
              <a:gd name="connsiteX6" fmla="*/ 49822 w 6014611"/>
              <a:gd name="connsiteY6" fmla="*/ 74791 h 5151665"/>
              <a:gd name="connsiteX7" fmla="*/ 0 w 6014611"/>
              <a:gd name="connsiteY7" fmla="*/ 8165 h 5151665"/>
              <a:gd name="connsiteX0" fmla="*/ 0 w 6014611"/>
              <a:gd name="connsiteY0" fmla="*/ 8165 h 5184323"/>
              <a:gd name="connsiteX1" fmla="*/ 6014611 w 6014611"/>
              <a:gd name="connsiteY1" fmla="*/ 0 h 5184323"/>
              <a:gd name="connsiteX2" fmla="*/ 6014611 w 6014611"/>
              <a:gd name="connsiteY2" fmla="*/ 5184323 h 5184323"/>
              <a:gd name="connsiteX3" fmla="*/ 0 w 6014611"/>
              <a:gd name="connsiteY3" fmla="*/ 5151665 h 5184323"/>
              <a:gd name="connsiteX4" fmla="*/ 49822 w 6014611"/>
              <a:gd name="connsiteY4" fmla="*/ 5085039 h 5184323"/>
              <a:gd name="connsiteX5" fmla="*/ 815031 w 6014611"/>
              <a:gd name="connsiteY5" fmla="*/ 2579915 h 5184323"/>
              <a:gd name="connsiteX6" fmla="*/ 49822 w 6014611"/>
              <a:gd name="connsiteY6" fmla="*/ 74791 h 5184323"/>
              <a:gd name="connsiteX7" fmla="*/ 0 w 6014611"/>
              <a:gd name="connsiteY7" fmla="*/ 8165 h 5184323"/>
              <a:gd name="connsiteX0" fmla="*/ 7897 w 6022508"/>
              <a:gd name="connsiteY0" fmla="*/ 8165 h 5184323"/>
              <a:gd name="connsiteX1" fmla="*/ 6022508 w 6022508"/>
              <a:gd name="connsiteY1" fmla="*/ 0 h 5184323"/>
              <a:gd name="connsiteX2" fmla="*/ 6022508 w 6022508"/>
              <a:gd name="connsiteY2" fmla="*/ 5184323 h 5184323"/>
              <a:gd name="connsiteX3" fmla="*/ 0 w 6022508"/>
              <a:gd name="connsiteY3" fmla="*/ 5176158 h 5184323"/>
              <a:gd name="connsiteX4" fmla="*/ 57719 w 6022508"/>
              <a:gd name="connsiteY4" fmla="*/ 5085039 h 5184323"/>
              <a:gd name="connsiteX5" fmla="*/ 822928 w 6022508"/>
              <a:gd name="connsiteY5" fmla="*/ 2579915 h 5184323"/>
              <a:gd name="connsiteX6" fmla="*/ 57719 w 6022508"/>
              <a:gd name="connsiteY6" fmla="*/ 74791 h 5184323"/>
              <a:gd name="connsiteX7" fmla="*/ 7897 w 6022508"/>
              <a:gd name="connsiteY7" fmla="*/ 8165 h 518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2508" h="5184323">
                <a:moveTo>
                  <a:pt x="7897" y="8165"/>
                </a:moveTo>
                <a:lnTo>
                  <a:pt x="6022508" y="0"/>
                </a:lnTo>
                <a:lnTo>
                  <a:pt x="6022508" y="5184323"/>
                </a:lnTo>
                <a:lnTo>
                  <a:pt x="0" y="5176158"/>
                </a:lnTo>
                <a:lnTo>
                  <a:pt x="57719" y="5085039"/>
                </a:lnTo>
                <a:cubicBezTo>
                  <a:pt x="540832" y="4369937"/>
                  <a:pt x="822928" y="3507870"/>
                  <a:pt x="822928" y="2579915"/>
                </a:cubicBezTo>
                <a:cubicBezTo>
                  <a:pt x="822928" y="1651961"/>
                  <a:pt x="540832" y="789893"/>
                  <a:pt x="57719" y="74791"/>
                </a:cubicBezTo>
                <a:lnTo>
                  <a:pt x="7897" y="8165"/>
                </a:lnTo>
                <a:close/>
              </a:path>
            </a:pathLst>
          </a:custGeom>
          <a:solidFill>
            <a:srgbClr val="000000">
              <a:alpha val="39000"/>
            </a:srgbClr>
          </a:solidFill>
          <a:ln w="12700" cap="flat" cmpd="sng" algn="ctr">
            <a:noFill/>
            <a:prstDash val="solid"/>
            <a:miter lim="800000"/>
          </a:ln>
          <a:effectLst/>
        </p:spPr>
        <p:txBody>
          <a:bodyPr rtlCol="0" anchor="ctr"/>
          <a:lstStyle/>
          <a:p>
            <a:pPr algn="ctr" defTabSz="1219170">
              <a:defRPr/>
            </a:pPr>
            <a:endParaRPr lang="en-US" sz="2400" kern="0">
              <a:solidFill>
                <a:srgbClr val="0D274D"/>
              </a:solidFill>
              <a:latin typeface="CiscoSansTT ExtraLight"/>
            </a:endParaRPr>
          </a:p>
        </p:txBody>
      </p:sp>
      <p:sp>
        <p:nvSpPr>
          <p:cNvPr id="25" name="Rectangle 24">
            <a:extLst>
              <a:ext uri="{FF2B5EF4-FFF2-40B4-BE49-F238E27FC236}">
                <a16:creationId xmlns:a16="http://schemas.microsoft.com/office/drawing/2014/main" id="{DE3A18CC-BA0D-1B43-A539-8D4184DE00AA}"/>
              </a:ext>
            </a:extLst>
          </p:cNvPr>
          <p:cNvSpPr/>
          <p:nvPr/>
        </p:nvSpPr>
        <p:spPr>
          <a:xfrm>
            <a:off x="584819" y="4337826"/>
            <a:ext cx="2767980" cy="1241622"/>
          </a:xfrm>
          <a:prstGeom prst="rect">
            <a:avLst/>
          </a:prstGeom>
        </p:spPr>
        <p:txBody>
          <a:bodyPr wrap="square">
            <a:spAutoFit/>
          </a:bodyPr>
          <a:lstStyle/>
          <a:p>
            <a:pPr defTabSz="914377"/>
            <a:r>
              <a:rPr lang="en-GB" sz="1867" dirty="0">
                <a:solidFill>
                  <a:schemeClr val="tx2"/>
                </a:solidFill>
                <a:latin typeface="CiscoSansTT ExtraLight"/>
              </a:rPr>
              <a:t>Webex is the World’s </a:t>
            </a:r>
            <a:r>
              <a:rPr lang="en-GB" sz="1867" b="1" dirty="0">
                <a:latin typeface="CiscoSans" panose="020B0503020201020303" pitchFamily="34" charset="0"/>
              </a:rPr>
              <a:t>#1 collaboration platform</a:t>
            </a:r>
            <a:r>
              <a:rPr lang="en-GB" sz="1867" dirty="0">
                <a:latin typeface="CiscoSansTT ExtraLight"/>
              </a:rPr>
              <a:t> </a:t>
            </a:r>
            <a:r>
              <a:rPr lang="en-GB" sz="1867" dirty="0">
                <a:solidFill>
                  <a:schemeClr val="tx2"/>
                </a:solidFill>
                <a:latin typeface="CiscoSansTT ExtraLight"/>
              </a:rPr>
              <a:t>that powers the </a:t>
            </a:r>
            <a:r>
              <a:rPr lang="en-GB" sz="1867" b="1" dirty="0">
                <a:solidFill>
                  <a:schemeClr val="tx2"/>
                </a:solidFill>
                <a:latin typeface="CiscoSans" panose="020B0503020201020303" pitchFamily="34" charset="0"/>
              </a:rPr>
              <a:t>present</a:t>
            </a:r>
            <a:r>
              <a:rPr lang="en-GB" sz="1867" dirty="0">
                <a:solidFill>
                  <a:schemeClr val="tx2"/>
                </a:solidFill>
                <a:latin typeface="CiscoSansTT ExtraLight"/>
              </a:rPr>
              <a:t> and </a:t>
            </a:r>
            <a:r>
              <a:rPr lang="en-GB" sz="1867" b="1" dirty="0">
                <a:solidFill>
                  <a:schemeClr val="tx2"/>
                </a:solidFill>
                <a:latin typeface="CiscoSans" panose="020B0503020201020303" pitchFamily="34" charset="0"/>
              </a:rPr>
              <a:t>future of work. </a:t>
            </a:r>
          </a:p>
        </p:txBody>
      </p:sp>
      <p:sp>
        <p:nvSpPr>
          <p:cNvPr id="26" name="Rectangle 25">
            <a:extLst>
              <a:ext uri="{FF2B5EF4-FFF2-40B4-BE49-F238E27FC236}">
                <a16:creationId xmlns:a16="http://schemas.microsoft.com/office/drawing/2014/main" id="{FBA40DFD-24C4-D44A-BF77-D4E731B9097D}"/>
              </a:ext>
            </a:extLst>
          </p:cNvPr>
          <p:cNvSpPr/>
          <p:nvPr/>
        </p:nvSpPr>
        <p:spPr>
          <a:xfrm>
            <a:off x="3413137" y="4626060"/>
            <a:ext cx="2411023" cy="1241622"/>
          </a:xfrm>
          <a:prstGeom prst="rect">
            <a:avLst/>
          </a:prstGeom>
        </p:spPr>
        <p:txBody>
          <a:bodyPr wrap="square">
            <a:spAutoFit/>
          </a:bodyPr>
          <a:lstStyle/>
          <a:p>
            <a:pPr defTabSz="914377"/>
            <a:r>
              <a:rPr lang="en-GB" sz="1867">
                <a:solidFill>
                  <a:schemeClr val="tx2"/>
                </a:solidFill>
                <a:latin typeface="CiscoSansTT ExtraLight"/>
              </a:rPr>
              <a:t>Webex is the most </a:t>
            </a:r>
            <a:r>
              <a:rPr lang="en-GB" sz="1867" b="1">
                <a:latin typeface="CiscoSans" panose="020B0503020201020303" pitchFamily="34" charset="0"/>
              </a:rPr>
              <a:t>secure,</a:t>
            </a:r>
            <a:r>
              <a:rPr lang="en-GB" sz="1867">
                <a:latin typeface="CiscoSansTT ExtraLight"/>
              </a:rPr>
              <a:t> </a:t>
            </a:r>
            <a:r>
              <a:rPr lang="en-GB" sz="1867">
                <a:solidFill>
                  <a:schemeClr val="tx2"/>
                </a:solidFill>
                <a:latin typeface="CiscoSansTT ExtraLight"/>
              </a:rPr>
              <a:t>most </a:t>
            </a:r>
            <a:r>
              <a:rPr lang="en-GB" sz="1867" b="1">
                <a:latin typeface="CiscoSans" panose="020B0503020201020303" pitchFamily="34" charset="0"/>
              </a:rPr>
              <a:t>reliable,</a:t>
            </a:r>
            <a:r>
              <a:rPr lang="en-GB" sz="1867">
                <a:latin typeface="CiscoSansTT ExtraLight"/>
              </a:rPr>
              <a:t> </a:t>
            </a:r>
            <a:r>
              <a:rPr lang="en-GB" sz="1867">
                <a:solidFill>
                  <a:schemeClr val="tx2"/>
                </a:solidFill>
                <a:latin typeface="CiscoSansTT ExtraLight"/>
              </a:rPr>
              <a:t>most </a:t>
            </a:r>
            <a:r>
              <a:rPr lang="en-GB" sz="1867" b="1">
                <a:latin typeface="CiscoSans" panose="020B0503020201020303" pitchFamily="34" charset="0"/>
              </a:rPr>
              <a:t>scalable platform </a:t>
            </a:r>
            <a:r>
              <a:rPr lang="en-GB" sz="1867">
                <a:solidFill>
                  <a:schemeClr val="tx2"/>
                </a:solidFill>
                <a:latin typeface="CiscoSansTT ExtraLight"/>
              </a:rPr>
              <a:t>in the world.</a:t>
            </a:r>
          </a:p>
        </p:txBody>
      </p:sp>
      <p:sp>
        <p:nvSpPr>
          <p:cNvPr id="3" name="Title 2">
            <a:extLst>
              <a:ext uri="{FF2B5EF4-FFF2-40B4-BE49-F238E27FC236}">
                <a16:creationId xmlns:a16="http://schemas.microsoft.com/office/drawing/2014/main" id="{34FED2FA-96DC-44DA-B35C-A2077F45DF5C}"/>
              </a:ext>
            </a:extLst>
          </p:cNvPr>
          <p:cNvSpPr>
            <a:spLocks noGrp="1"/>
          </p:cNvSpPr>
          <p:nvPr>
            <p:ph type="title"/>
          </p:nvPr>
        </p:nvSpPr>
        <p:spPr>
          <a:xfrm>
            <a:off x="2183108" y="977169"/>
            <a:ext cx="7841435" cy="975783"/>
          </a:xfrm>
        </p:spPr>
        <p:txBody>
          <a:bodyPr/>
          <a:lstStyle/>
          <a:p>
            <a:pPr algn="ctr">
              <a:lnSpc>
                <a:spcPct val="100000"/>
              </a:lnSpc>
            </a:pPr>
            <a:r>
              <a:rPr lang="en-US" sz="3600" dirty="0">
                <a:solidFill>
                  <a:schemeClr val="tx1"/>
                </a:solidFill>
              </a:rPr>
              <a:t>Webex is here when the world needs to </a:t>
            </a:r>
            <a:r>
              <a:rPr lang="en-US" sz="3600" b="1" dirty="0">
                <a:solidFill>
                  <a:schemeClr val="tx1"/>
                </a:solidFill>
                <a:latin typeface="CiscoSans"/>
              </a:rPr>
              <a:t>connect, communicate, </a:t>
            </a:r>
            <a:r>
              <a:rPr lang="en-US" sz="3600" dirty="0">
                <a:solidFill>
                  <a:schemeClr val="tx1"/>
                </a:solidFill>
              </a:rPr>
              <a:t>and</a:t>
            </a:r>
            <a:r>
              <a:rPr lang="en-US" sz="3600" b="1" dirty="0">
                <a:solidFill>
                  <a:schemeClr val="tx1"/>
                </a:solidFill>
                <a:latin typeface="CiscoSans"/>
              </a:rPr>
              <a:t> collaborate</a:t>
            </a:r>
            <a:endParaRPr lang="en-US" sz="4000" b="1" dirty="0">
              <a:solidFill>
                <a:schemeClr val="tx1"/>
              </a:solidFill>
              <a:latin typeface="CiscoSans"/>
            </a:endParaRPr>
          </a:p>
        </p:txBody>
      </p:sp>
      <p:sp>
        <p:nvSpPr>
          <p:cNvPr id="27" name="Rectangle 26">
            <a:extLst>
              <a:ext uri="{FF2B5EF4-FFF2-40B4-BE49-F238E27FC236}">
                <a16:creationId xmlns:a16="http://schemas.microsoft.com/office/drawing/2014/main" id="{CB38F546-BCE5-F44A-994B-49474A365F07}"/>
              </a:ext>
            </a:extLst>
          </p:cNvPr>
          <p:cNvSpPr/>
          <p:nvPr/>
        </p:nvSpPr>
        <p:spPr>
          <a:xfrm>
            <a:off x="6204407" y="4626060"/>
            <a:ext cx="2569479" cy="1816266"/>
          </a:xfrm>
          <a:prstGeom prst="rect">
            <a:avLst/>
          </a:prstGeom>
        </p:spPr>
        <p:txBody>
          <a:bodyPr wrap="square">
            <a:spAutoFit/>
          </a:bodyPr>
          <a:lstStyle/>
          <a:p>
            <a:pPr defTabSz="914377"/>
            <a:r>
              <a:rPr lang="en-GB" sz="1867">
                <a:solidFill>
                  <a:schemeClr val="tx2"/>
                </a:solidFill>
                <a:latin typeface="CiscoSansTT ExtraLight"/>
              </a:rPr>
              <a:t>Webex is where governments</a:t>
            </a:r>
            <a:r>
              <a:rPr lang="en-GB" sz="1867" b="1">
                <a:solidFill>
                  <a:schemeClr val="tx2"/>
                </a:solidFill>
                <a:latin typeface="CiscoSans" panose="020B0503020201020303" pitchFamily="34" charset="0"/>
              </a:rPr>
              <a:t> </a:t>
            </a:r>
            <a:r>
              <a:rPr lang="en-GB" sz="1867" b="1">
                <a:latin typeface="CiscoSans" panose="020B0503020201020303" pitchFamily="34" charset="0"/>
              </a:rPr>
              <a:t>serve,</a:t>
            </a:r>
            <a:r>
              <a:rPr lang="en-GB" sz="1867" b="1">
                <a:solidFill>
                  <a:schemeClr val="tx2"/>
                </a:solidFill>
                <a:latin typeface="CiscoSans" panose="020B0503020201020303" pitchFamily="34" charset="0"/>
              </a:rPr>
              <a:t> </a:t>
            </a:r>
            <a:r>
              <a:rPr lang="en-GB" sz="1867">
                <a:solidFill>
                  <a:schemeClr val="tx2"/>
                </a:solidFill>
                <a:latin typeface="CiscoSansTT ExtraLight"/>
              </a:rPr>
              <a:t>doctors</a:t>
            </a:r>
            <a:r>
              <a:rPr lang="en-GB" sz="1867" b="1">
                <a:solidFill>
                  <a:schemeClr val="tx2"/>
                </a:solidFill>
                <a:latin typeface="CiscoSans" panose="020B0503020201020303" pitchFamily="34" charset="0"/>
              </a:rPr>
              <a:t> </a:t>
            </a:r>
            <a:r>
              <a:rPr lang="en-GB" sz="1867" b="1">
                <a:latin typeface="CiscoSans" panose="020B0503020201020303" pitchFamily="34" charset="0"/>
              </a:rPr>
              <a:t>save,</a:t>
            </a:r>
            <a:r>
              <a:rPr lang="en-GB" sz="1867" b="1">
                <a:solidFill>
                  <a:schemeClr val="tx2"/>
                </a:solidFill>
                <a:latin typeface="CiscoSans" panose="020B0503020201020303" pitchFamily="34" charset="0"/>
              </a:rPr>
              <a:t> </a:t>
            </a:r>
            <a:r>
              <a:rPr lang="en-GB" sz="1867">
                <a:solidFill>
                  <a:schemeClr val="tx2"/>
                </a:solidFill>
                <a:latin typeface="CiscoSansTT ExtraLight"/>
              </a:rPr>
              <a:t>military</a:t>
            </a:r>
            <a:r>
              <a:rPr lang="en-GB" sz="1867" b="1">
                <a:solidFill>
                  <a:schemeClr val="tx2"/>
                </a:solidFill>
                <a:latin typeface="CiscoSans" panose="020B0503020201020303" pitchFamily="34" charset="0"/>
              </a:rPr>
              <a:t> </a:t>
            </a:r>
            <a:r>
              <a:rPr lang="en-GB" sz="1867">
                <a:solidFill>
                  <a:schemeClr val="tx2"/>
                </a:solidFill>
                <a:latin typeface="CiscoSansTT ExtraLight"/>
              </a:rPr>
              <a:t>and</a:t>
            </a:r>
            <a:r>
              <a:rPr lang="en-GB" sz="1867" b="1">
                <a:solidFill>
                  <a:schemeClr val="tx2"/>
                </a:solidFill>
                <a:latin typeface="CiscoSans" panose="020B0503020201020303" pitchFamily="34" charset="0"/>
              </a:rPr>
              <a:t> </a:t>
            </a:r>
            <a:r>
              <a:rPr lang="en-GB" sz="1867">
                <a:solidFill>
                  <a:schemeClr val="tx2"/>
                </a:solidFill>
                <a:latin typeface="CiscoSansTT ExtraLight"/>
              </a:rPr>
              <a:t>police</a:t>
            </a:r>
            <a:r>
              <a:rPr lang="en-GB" sz="1867" b="1">
                <a:solidFill>
                  <a:schemeClr val="tx2"/>
                </a:solidFill>
                <a:latin typeface="CiscoSans" panose="020B0503020201020303" pitchFamily="34" charset="0"/>
              </a:rPr>
              <a:t> </a:t>
            </a:r>
            <a:r>
              <a:rPr lang="en-GB" sz="1867" b="1">
                <a:latin typeface="CiscoSans" panose="020B0503020201020303" pitchFamily="34" charset="0"/>
              </a:rPr>
              <a:t>protect,</a:t>
            </a:r>
            <a:r>
              <a:rPr lang="en-GB" sz="1867" b="1">
                <a:solidFill>
                  <a:schemeClr val="tx2"/>
                </a:solidFill>
                <a:latin typeface="CiscoSans" panose="020B0503020201020303" pitchFamily="34" charset="0"/>
              </a:rPr>
              <a:t> </a:t>
            </a:r>
            <a:r>
              <a:rPr lang="en-GB" sz="1867">
                <a:solidFill>
                  <a:schemeClr val="tx2"/>
                </a:solidFill>
                <a:latin typeface="CiscoSansTT ExtraLight"/>
              </a:rPr>
              <a:t>media</a:t>
            </a:r>
            <a:r>
              <a:rPr lang="en-GB" sz="1867" b="1">
                <a:solidFill>
                  <a:schemeClr val="tx2"/>
                </a:solidFill>
                <a:latin typeface="CiscoSans" panose="020B0503020201020303" pitchFamily="34" charset="0"/>
              </a:rPr>
              <a:t> </a:t>
            </a:r>
            <a:r>
              <a:rPr lang="en-GB" sz="1867" b="1">
                <a:latin typeface="CiscoSans" panose="020B0503020201020303" pitchFamily="34" charset="0"/>
              </a:rPr>
              <a:t>reports</a:t>
            </a:r>
            <a:r>
              <a:rPr lang="en-GB" sz="1867" b="1">
                <a:solidFill>
                  <a:schemeClr val="tx2"/>
                </a:solidFill>
                <a:latin typeface="CiscoSans" panose="020B0503020201020303" pitchFamily="34" charset="0"/>
              </a:rPr>
              <a:t> </a:t>
            </a:r>
            <a:r>
              <a:rPr lang="en-GB" sz="1867">
                <a:solidFill>
                  <a:schemeClr val="tx2"/>
                </a:solidFill>
                <a:latin typeface="CiscoSansTT ExtraLight"/>
              </a:rPr>
              <a:t>and</a:t>
            </a:r>
            <a:r>
              <a:rPr lang="en-GB" sz="1867" b="1">
                <a:solidFill>
                  <a:schemeClr val="tx2"/>
                </a:solidFill>
                <a:latin typeface="CiscoSans" panose="020B0503020201020303" pitchFamily="34" charset="0"/>
              </a:rPr>
              <a:t> </a:t>
            </a:r>
            <a:r>
              <a:rPr lang="en-GB" sz="1867">
                <a:solidFill>
                  <a:schemeClr val="tx2"/>
                </a:solidFill>
                <a:latin typeface="CiscoSansTT ExtraLight"/>
              </a:rPr>
              <a:t>employees</a:t>
            </a:r>
            <a:r>
              <a:rPr lang="en-GB" sz="1867" b="1">
                <a:solidFill>
                  <a:schemeClr val="tx2"/>
                </a:solidFill>
                <a:latin typeface="CiscoSans" panose="020B0503020201020303" pitchFamily="34" charset="0"/>
              </a:rPr>
              <a:t> </a:t>
            </a:r>
            <a:r>
              <a:rPr lang="en-GB" sz="1867" b="1">
                <a:latin typeface="CiscoSans" panose="020B0503020201020303" pitchFamily="34" charset="0"/>
              </a:rPr>
              <a:t>produce.</a:t>
            </a:r>
          </a:p>
        </p:txBody>
      </p:sp>
      <p:sp>
        <p:nvSpPr>
          <p:cNvPr id="29" name="Rectangle 28">
            <a:extLst>
              <a:ext uri="{FF2B5EF4-FFF2-40B4-BE49-F238E27FC236}">
                <a16:creationId xmlns:a16="http://schemas.microsoft.com/office/drawing/2014/main" id="{96BCB14F-DB26-7F4A-9532-52E2313E2FAE}"/>
              </a:ext>
            </a:extLst>
          </p:cNvPr>
          <p:cNvSpPr/>
          <p:nvPr/>
        </p:nvSpPr>
        <p:spPr>
          <a:xfrm>
            <a:off x="9046029" y="4480385"/>
            <a:ext cx="2438399" cy="954300"/>
          </a:xfrm>
          <a:prstGeom prst="rect">
            <a:avLst/>
          </a:prstGeom>
        </p:spPr>
        <p:txBody>
          <a:bodyPr wrap="square">
            <a:spAutoFit/>
          </a:bodyPr>
          <a:lstStyle/>
          <a:p>
            <a:pPr defTabSz="914377"/>
            <a:r>
              <a:rPr lang="en-GB" sz="1867">
                <a:solidFill>
                  <a:schemeClr val="tx2"/>
                </a:solidFill>
                <a:latin typeface="CiscoSansTT ExtraLight"/>
              </a:rPr>
              <a:t>Webex is a </a:t>
            </a:r>
            <a:r>
              <a:rPr lang="en-GB" sz="1867" b="1">
                <a:latin typeface="CiscoSans" panose="020B0503020201020303" pitchFamily="34" charset="0"/>
              </a:rPr>
              <a:t>business brand. </a:t>
            </a:r>
            <a:r>
              <a:rPr lang="en-GB" sz="1867">
                <a:solidFill>
                  <a:schemeClr val="tx2"/>
                </a:solidFill>
                <a:latin typeface="CiscoSansTT ExtraLight"/>
              </a:rPr>
              <a:t>The world </a:t>
            </a:r>
            <a:r>
              <a:rPr lang="en-GB" sz="1867" b="1">
                <a:latin typeface="CiscoSans" panose="020B0503020201020303" pitchFamily="34" charset="0"/>
              </a:rPr>
              <a:t>runs on Webex</a:t>
            </a:r>
            <a:r>
              <a:rPr lang="en-GB" sz="1867">
                <a:latin typeface="CiscoSansTT ExtraLight"/>
              </a:rPr>
              <a:t>.</a:t>
            </a:r>
          </a:p>
        </p:txBody>
      </p:sp>
      <p:pic>
        <p:nvPicPr>
          <p:cNvPr id="2" name="Picture 1">
            <a:extLst>
              <a:ext uri="{FF2B5EF4-FFF2-40B4-BE49-F238E27FC236}">
                <a16:creationId xmlns:a16="http://schemas.microsoft.com/office/drawing/2014/main" id="{285BDD44-E892-4844-9D27-FD635F4ACA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111" y="3905903"/>
            <a:ext cx="286247" cy="286247"/>
          </a:xfrm>
          <a:prstGeom prst="rect">
            <a:avLst/>
          </a:prstGeom>
        </p:spPr>
      </p:pic>
      <p:pic>
        <p:nvPicPr>
          <p:cNvPr id="20" name="Picture 19">
            <a:extLst>
              <a:ext uri="{FF2B5EF4-FFF2-40B4-BE49-F238E27FC236}">
                <a16:creationId xmlns:a16="http://schemas.microsoft.com/office/drawing/2014/main" id="{F2B767C2-84FA-8343-BABB-1FAD764BB3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2162" y="4194138"/>
            <a:ext cx="286247" cy="286247"/>
          </a:xfrm>
          <a:prstGeom prst="rect">
            <a:avLst/>
          </a:prstGeom>
        </p:spPr>
      </p:pic>
      <p:pic>
        <p:nvPicPr>
          <p:cNvPr id="21" name="Picture 20">
            <a:extLst>
              <a:ext uri="{FF2B5EF4-FFF2-40B4-BE49-F238E27FC236}">
                <a16:creationId xmlns:a16="http://schemas.microsoft.com/office/drawing/2014/main" id="{C425A4CF-C29B-C141-A162-4709DBC3D1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9199" y="4194138"/>
            <a:ext cx="286247" cy="286247"/>
          </a:xfrm>
          <a:prstGeom prst="rect">
            <a:avLst/>
          </a:prstGeom>
        </p:spPr>
      </p:pic>
      <p:pic>
        <p:nvPicPr>
          <p:cNvPr id="24" name="Picture 23">
            <a:extLst>
              <a:ext uri="{FF2B5EF4-FFF2-40B4-BE49-F238E27FC236}">
                <a16:creationId xmlns:a16="http://schemas.microsoft.com/office/drawing/2014/main" id="{AD4CF698-C037-CF45-A5C9-D4FDA570F5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52834" y="4048463"/>
            <a:ext cx="286247" cy="286247"/>
          </a:xfrm>
          <a:prstGeom prst="rect">
            <a:avLst/>
          </a:prstGeom>
        </p:spPr>
      </p:pic>
    </p:spTree>
    <p:extLst>
      <p:ext uri="{BB962C8B-B14F-4D97-AF65-F5344CB8AC3E}">
        <p14:creationId xmlns:p14="http://schemas.microsoft.com/office/powerpoint/2010/main" val="4250123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4A2C2C1-9F7E-7048-A0A3-C89BC62E28A7}"/>
              </a:ext>
            </a:extLst>
          </p:cNvPr>
          <p:cNvSpPr txBox="1"/>
          <p:nvPr/>
        </p:nvSpPr>
        <p:spPr>
          <a:xfrm>
            <a:off x="9215046" y="2216710"/>
            <a:ext cx="2727340" cy="3728907"/>
          </a:xfrm>
          <a:prstGeom prst="round2SameRect">
            <a:avLst/>
          </a:prstGeom>
          <a:solidFill>
            <a:schemeClr val="bg2">
              <a:lumMod val="50000"/>
            </a:schemeClr>
          </a:solidFill>
        </p:spPr>
        <p:txBody>
          <a:bodyPr wrap="square" lIns="335955" rIns="143981" rtlCol="0" anchor="ctr">
            <a:noAutofit/>
          </a:bodyPr>
          <a:lstStyle/>
          <a:p>
            <a:pPr marL="8466" defTabSz="228589" fontAlgn="base">
              <a:spcBef>
                <a:spcPts val="2133"/>
              </a:spcBef>
              <a:spcAft>
                <a:spcPct val="0"/>
              </a:spcAft>
              <a:buSzPct val="80000"/>
            </a:pPr>
            <a:endParaRPr lang="en-US" sz="2133">
              <a:solidFill>
                <a:srgbClr val="FFFFFF"/>
              </a:solidFill>
              <a:latin typeface="CiscoSansTT ExtraLight"/>
              <a:ea typeface="ＭＳ Ｐゴシック" charset="0"/>
              <a:cs typeface="CiscoSansTT Light" panose="020B0503020201020303" pitchFamily="34" charset="0"/>
            </a:endParaRPr>
          </a:p>
        </p:txBody>
      </p:sp>
      <p:sp>
        <p:nvSpPr>
          <p:cNvPr id="15" name="TextBox 14">
            <a:extLst>
              <a:ext uri="{FF2B5EF4-FFF2-40B4-BE49-F238E27FC236}">
                <a16:creationId xmlns:a16="http://schemas.microsoft.com/office/drawing/2014/main" id="{1F81835A-2BE1-4A4A-B0C4-1674173857E9}"/>
              </a:ext>
            </a:extLst>
          </p:cNvPr>
          <p:cNvSpPr txBox="1"/>
          <p:nvPr/>
        </p:nvSpPr>
        <p:spPr>
          <a:xfrm>
            <a:off x="3367219" y="2235559"/>
            <a:ext cx="2727340" cy="3710060"/>
          </a:xfrm>
          <a:prstGeom prst="round2SameRect">
            <a:avLst/>
          </a:prstGeom>
          <a:solidFill>
            <a:schemeClr val="bg2">
              <a:lumMod val="50000"/>
            </a:schemeClr>
          </a:solidFill>
        </p:spPr>
        <p:txBody>
          <a:bodyPr wrap="square" lIns="335955" rIns="143981" rtlCol="0" anchor="ctr">
            <a:noAutofit/>
          </a:bodyPr>
          <a:lstStyle/>
          <a:p>
            <a:pPr marL="8466" defTabSz="228589" fontAlgn="base">
              <a:spcBef>
                <a:spcPts val="2133"/>
              </a:spcBef>
              <a:spcAft>
                <a:spcPct val="0"/>
              </a:spcAft>
              <a:buSzPct val="80000"/>
            </a:pPr>
            <a:endParaRPr lang="en-US" sz="2133">
              <a:solidFill>
                <a:srgbClr val="FFFFFF"/>
              </a:solidFill>
              <a:latin typeface="CiscoSansTT ExtraLight"/>
              <a:ea typeface="ＭＳ Ｐゴシック" charset="0"/>
              <a:cs typeface="CiscoSansTT Light" panose="020B0503020201020303" pitchFamily="34" charset="0"/>
            </a:endParaRPr>
          </a:p>
        </p:txBody>
      </p:sp>
      <p:sp>
        <p:nvSpPr>
          <p:cNvPr id="18" name="Rectangle 17">
            <a:extLst>
              <a:ext uri="{FF2B5EF4-FFF2-40B4-BE49-F238E27FC236}">
                <a16:creationId xmlns:a16="http://schemas.microsoft.com/office/drawing/2014/main" id="{E3FD4913-7F42-CD40-AB96-1B5774571EE0}"/>
              </a:ext>
            </a:extLst>
          </p:cNvPr>
          <p:cNvSpPr/>
          <p:nvPr/>
        </p:nvSpPr>
        <p:spPr>
          <a:xfrm>
            <a:off x="9469720" y="2812625"/>
            <a:ext cx="2217989" cy="707886"/>
          </a:xfrm>
          <a:prstGeom prst="rect">
            <a:avLst/>
          </a:prstGeom>
        </p:spPr>
        <p:txBody>
          <a:bodyPr wrap="square">
            <a:spAutoFit/>
          </a:bodyPr>
          <a:lstStyle/>
          <a:p>
            <a:pPr algn="ctr" defTabSz="228589" fontAlgn="base">
              <a:spcBef>
                <a:spcPct val="0"/>
              </a:spcBef>
              <a:spcAft>
                <a:spcPct val="0"/>
              </a:spcAft>
            </a:pPr>
            <a:r>
              <a:rPr lang="en-IE" sz="2000" b="1">
                <a:solidFill>
                  <a:srgbClr val="FBAB18"/>
                </a:solidFill>
                <a:latin typeface="CiscoSansTT" charset="0"/>
                <a:ea typeface="CiscoSansTT" charset="0"/>
                <a:cs typeface="CiscoSansTT" charset="0"/>
              </a:rPr>
              <a:t>Secure, reliable and scalable </a:t>
            </a:r>
            <a:endParaRPr lang="en-IE" sz="2000" b="1">
              <a:solidFill>
                <a:srgbClr val="00BCEB"/>
              </a:solidFill>
              <a:latin typeface="CiscoSansTT" charset="0"/>
              <a:ea typeface="ＭＳ Ｐゴシック" charset="0"/>
              <a:cs typeface="CiscoSansTT" charset="0"/>
            </a:endParaRPr>
          </a:p>
        </p:txBody>
      </p:sp>
      <p:sp>
        <p:nvSpPr>
          <p:cNvPr id="19" name="Rectangle 18">
            <a:extLst>
              <a:ext uri="{FF2B5EF4-FFF2-40B4-BE49-F238E27FC236}">
                <a16:creationId xmlns:a16="http://schemas.microsoft.com/office/drawing/2014/main" id="{4B99D36E-44AD-7644-B9BE-C2A4504943F7}"/>
              </a:ext>
            </a:extLst>
          </p:cNvPr>
          <p:cNvSpPr/>
          <p:nvPr/>
        </p:nvSpPr>
        <p:spPr>
          <a:xfrm>
            <a:off x="3601595" y="2812627"/>
            <a:ext cx="2258588" cy="738664"/>
          </a:xfrm>
          <a:prstGeom prst="rect">
            <a:avLst/>
          </a:prstGeom>
        </p:spPr>
        <p:txBody>
          <a:bodyPr wrap="square">
            <a:spAutoFit/>
          </a:bodyPr>
          <a:lstStyle/>
          <a:p>
            <a:pPr algn="ctr" defTabSz="228589" fontAlgn="base">
              <a:spcBef>
                <a:spcPct val="0"/>
              </a:spcBef>
              <a:spcAft>
                <a:spcPct val="0"/>
              </a:spcAft>
            </a:pPr>
            <a:r>
              <a:rPr lang="en-IE" sz="2000" b="1">
                <a:solidFill>
                  <a:schemeClr val="accent6"/>
                </a:solidFill>
                <a:latin typeface="CiscoSansTT" charset="0"/>
                <a:ea typeface="CiscoSansTT" charset="0"/>
                <a:cs typeface="CiscoSansTT" charset="0"/>
              </a:rPr>
              <a:t>Easy to Manage</a:t>
            </a:r>
          </a:p>
          <a:p>
            <a:pPr algn="ctr" defTabSz="228589" fontAlgn="base">
              <a:spcBef>
                <a:spcPct val="0"/>
              </a:spcBef>
              <a:spcAft>
                <a:spcPct val="0"/>
              </a:spcAft>
            </a:pPr>
            <a:r>
              <a:rPr lang="en-IE" sz="2200" b="1">
                <a:solidFill>
                  <a:srgbClr val="CDEBF9"/>
                </a:solidFill>
                <a:latin typeface="CiscoSansTT" charset="0"/>
                <a:ea typeface="CiscoSansTT" charset="0"/>
                <a:cs typeface="CiscoSansTT" charset="0"/>
              </a:rPr>
              <a:t> </a:t>
            </a:r>
            <a:r>
              <a:rPr lang="en-IE" sz="1600">
                <a:solidFill>
                  <a:srgbClr val="FFFFFF"/>
                </a:solidFill>
                <a:ea typeface="ＭＳ Ｐゴシック" charset="0"/>
              </a:rPr>
              <a:t> </a:t>
            </a:r>
            <a:endParaRPr lang="en-IE" sz="2400">
              <a:solidFill>
                <a:srgbClr val="FFFFFF"/>
              </a:solidFill>
              <a:latin typeface="CiscoSansTT ExtraLight"/>
              <a:ea typeface="ＭＳ Ｐゴシック" charset="0"/>
            </a:endParaRPr>
          </a:p>
        </p:txBody>
      </p:sp>
      <p:sp>
        <p:nvSpPr>
          <p:cNvPr id="13" name="TextBox 12">
            <a:extLst>
              <a:ext uri="{FF2B5EF4-FFF2-40B4-BE49-F238E27FC236}">
                <a16:creationId xmlns:a16="http://schemas.microsoft.com/office/drawing/2014/main" id="{5352DF02-6923-B349-891A-E7960286DB84}"/>
              </a:ext>
            </a:extLst>
          </p:cNvPr>
          <p:cNvSpPr txBox="1"/>
          <p:nvPr/>
        </p:nvSpPr>
        <p:spPr>
          <a:xfrm>
            <a:off x="6328138" y="2216711"/>
            <a:ext cx="2727340" cy="3718553"/>
          </a:xfrm>
          <a:prstGeom prst="round2SameRect">
            <a:avLst/>
          </a:prstGeom>
          <a:solidFill>
            <a:schemeClr val="bg2">
              <a:lumMod val="50000"/>
            </a:schemeClr>
          </a:solidFill>
        </p:spPr>
        <p:txBody>
          <a:bodyPr wrap="square" lIns="335955" rIns="143981" rtlCol="0" anchor="ctr">
            <a:noAutofit/>
          </a:bodyPr>
          <a:lstStyle/>
          <a:p>
            <a:pPr marL="8466" defTabSz="228589" fontAlgn="base">
              <a:spcBef>
                <a:spcPts val="2133"/>
              </a:spcBef>
              <a:spcAft>
                <a:spcPct val="0"/>
              </a:spcAft>
              <a:buSzPct val="80000"/>
            </a:pPr>
            <a:endParaRPr lang="en-US" sz="2133">
              <a:solidFill>
                <a:srgbClr val="FFFFFF"/>
              </a:solidFill>
              <a:latin typeface="CiscoSansTT ExtraLight"/>
              <a:ea typeface="ＭＳ Ｐゴシック" charset="0"/>
              <a:cs typeface="CiscoSansTT Light" panose="020B0503020201020303" pitchFamily="34" charset="0"/>
            </a:endParaRPr>
          </a:p>
        </p:txBody>
      </p:sp>
      <p:sp>
        <p:nvSpPr>
          <p:cNvPr id="16" name="Rectangle 15">
            <a:extLst>
              <a:ext uri="{FF2B5EF4-FFF2-40B4-BE49-F238E27FC236}">
                <a16:creationId xmlns:a16="http://schemas.microsoft.com/office/drawing/2014/main" id="{81B34F7C-6042-904D-B20C-2F863AF032F6}"/>
              </a:ext>
            </a:extLst>
          </p:cNvPr>
          <p:cNvSpPr/>
          <p:nvPr/>
        </p:nvSpPr>
        <p:spPr>
          <a:xfrm>
            <a:off x="6512389" y="2812626"/>
            <a:ext cx="2253175" cy="846386"/>
          </a:xfrm>
          <a:prstGeom prst="rect">
            <a:avLst/>
          </a:prstGeom>
        </p:spPr>
        <p:txBody>
          <a:bodyPr wrap="square">
            <a:spAutoFit/>
          </a:bodyPr>
          <a:lstStyle/>
          <a:p>
            <a:pPr algn="ctr" defTabSz="228589" fontAlgn="base">
              <a:spcBef>
                <a:spcPct val="0"/>
              </a:spcBef>
              <a:spcAft>
                <a:spcPct val="0"/>
              </a:spcAft>
            </a:pPr>
            <a:r>
              <a:rPr lang="en-IE" sz="2000" b="1">
                <a:solidFill>
                  <a:srgbClr val="6EBE4A"/>
                </a:solidFill>
                <a:latin typeface="CiscoSansTT" charset="0"/>
                <a:ea typeface="CiscoSansTT" charset="0"/>
                <a:cs typeface="CiscoSansTT" charset="0"/>
              </a:rPr>
              <a:t>Platform Advantage</a:t>
            </a:r>
          </a:p>
          <a:p>
            <a:pPr algn="ctr" defTabSz="228589" fontAlgn="base">
              <a:spcBef>
                <a:spcPct val="0"/>
              </a:spcBef>
              <a:spcAft>
                <a:spcPct val="0"/>
              </a:spcAft>
            </a:pPr>
            <a:endParaRPr lang="en-IE" sz="900">
              <a:solidFill>
                <a:srgbClr val="6EBE4A"/>
              </a:solidFill>
              <a:latin typeface="CiscoSansTT ExtraLight"/>
              <a:ea typeface="ＭＳ Ｐゴシック" charset="0"/>
            </a:endParaRPr>
          </a:p>
        </p:txBody>
      </p:sp>
      <p:pic>
        <p:nvPicPr>
          <p:cNvPr id="17" name="Graphic 16">
            <a:extLst>
              <a:ext uri="{FF2B5EF4-FFF2-40B4-BE49-F238E27FC236}">
                <a16:creationId xmlns:a16="http://schemas.microsoft.com/office/drawing/2014/main" id="{ED560BF6-6BFC-4CAE-B031-6140853A66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4573" y="1180872"/>
            <a:ext cx="1828800" cy="1850572"/>
          </a:xfrm>
          <a:prstGeom prst="rect">
            <a:avLst/>
          </a:prstGeom>
        </p:spPr>
      </p:pic>
      <p:pic>
        <p:nvPicPr>
          <p:cNvPr id="21" name="Graphic 20">
            <a:extLst>
              <a:ext uri="{FF2B5EF4-FFF2-40B4-BE49-F238E27FC236}">
                <a16:creationId xmlns:a16="http://schemas.microsoft.com/office/drawing/2014/main" id="{3DDE8E15-BAD1-4798-82EB-FF042F0CD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6487" y="1180872"/>
            <a:ext cx="1828800" cy="1850572"/>
          </a:xfrm>
          <a:prstGeom prst="rect">
            <a:avLst/>
          </a:prstGeom>
        </p:spPr>
      </p:pic>
      <p:sp>
        <p:nvSpPr>
          <p:cNvPr id="20" name="TextBox 19">
            <a:extLst>
              <a:ext uri="{FF2B5EF4-FFF2-40B4-BE49-F238E27FC236}">
                <a16:creationId xmlns:a16="http://schemas.microsoft.com/office/drawing/2014/main" id="{2EF76245-287E-4DD8-8011-4E515C342F56}"/>
              </a:ext>
            </a:extLst>
          </p:cNvPr>
          <p:cNvSpPr txBox="1"/>
          <p:nvPr/>
        </p:nvSpPr>
        <p:spPr>
          <a:xfrm>
            <a:off x="441339" y="2216710"/>
            <a:ext cx="2727340" cy="3726464"/>
          </a:xfrm>
          <a:prstGeom prst="round2SameRect">
            <a:avLst/>
          </a:prstGeom>
          <a:solidFill>
            <a:schemeClr val="bg2">
              <a:lumMod val="50000"/>
            </a:schemeClr>
          </a:solidFill>
        </p:spPr>
        <p:txBody>
          <a:bodyPr wrap="square" lIns="335955" rIns="143981" rtlCol="0" anchor="ctr">
            <a:noAutofit/>
          </a:bodyPr>
          <a:lstStyle/>
          <a:p>
            <a:pPr marL="8466" defTabSz="228589" fontAlgn="base">
              <a:spcBef>
                <a:spcPts val="2133"/>
              </a:spcBef>
              <a:spcAft>
                <a:spcPct val="0"/>
              </a:spcAft>
              <a:buSzPct val="80000"/>
            </a:pPr>
            <a:endParaRPr lang="en-US" sz="2133">
              <a:solidFill>
                <a:srgbClr val="FFFFFF"/>
              </a:solidFill>
              <a:latin typeface="CiscoSansTT ExtraLight"/>
              <a:ea typeface="ＭＳ Ｐゴシック" charset="0"/>
              <a:cs typeface="CiscoSansTT Light" panose="020B0503020201020303" pitchFamily="34" charset="0"/>
            </a:endParaRPr>
          </a:p>
        </p:txBody>
      </p:sp>
      <p:sp>
        <p:nvSpPr>
          <p:cNvPr id="23" name="Rectangle 22">
            <a:extLst>
              <a:ext uri="{FF2B5EF4-FFF2-40B4-BE49-F238E27FC236}">
                <a16:creationId xmlns:a16="http://schemas.microsoft.com/office/drawing/2014/main" id="{6C79C6FB-E60E-48FA-8FE2-C7AFE3B739DF}"/>
              </a:ext>
            </a:extLst>
          </p:cNvPr>
          <p:cNvSpPr/>
          <p:nvPr/>
        </p:nvSpPr>
        <p:spPr>
          <a:xfrm>
            <a:off x="657037" y="2812626"/>
            <a:ext cx="2295939" cy="538609"/>
          </a:xfrm>
          <a:prstGeom prst="rect">
            <a:avLst/>
          </a:prstGeom>
        </p:spPr>
        <p:txBody>
          <a:bodyPr wrap="square">
            <a:spAutoFit/>
          </a:bodyPr>
          <a:lstStyle/>
          <a:p>
            <a:pPr algn="ctr" defTabSz="228589" fontAlgn="base">
              <a:spcBef>
                <a:spcPct val="0"/>
              </a:spcBef>
              <a:spcAft>
                <a:spcPct val="0"/>
              </a:spcAft>
            </a:pPr>
            <a:r>
              <a:rPr lang="en-IE" sz="2000" b="1">
                <a:solidFill>
                  <a:srgbClr val="00BCEB"/>
                </a:solidFill>
                <a:latin typeface="CiscoSansTT" charset="0"/>
                <a:ea typeface="CiscoSansTT" charset="0"/>
                <a:cs typeface="CiscoSansTT" charset="0"/>
              </a:rPr>
              <a:t>Easy to Use</a:t>
            </a:r>
            <a:endParaRPr lang="en-IE" sz="2400" b="1">
              <a:solidFill>
                <a:srgbClr val="00BCEB"/>
              </a:solidFill>
              <a:latin typeface="CiscoSansTT" charset="0"/>
              <a:ea typeface="CiscoSansTT" charset="0"/>
              <a:cs typeface="CiscoSansTT" charset="0"/>
            </a:endParaRPr>
          </a:p>
          <a:p>
            <a:pPr algn="ctr" defTabSz="228589" fontAlgn="base">
              <a:spcBef>
                <a:spcPct val="0"/>
              </a:spcBef>
              <a:spcAft>
                <a:spcPct val="0"/>
              </a:spcAft>
            </a:pPr>
            <a:endParaRPr lang="en-IE" sz="900">
              <a:solidFill>
                <a:srgbClr val="6EBE4A"/>
              </a:solidFill>
              <a:latin typeface="CiscoSansTT ExtraLight"/>
              <a:ea typeface="ＭＳ Ｐゴシック" charset="0"/>
            </a:endParaRPr>
          </a:p>
        </p:txBody>
      </p:sp>
      <p:pic>
        <p:nvPicPr>
          <p:cNvPr id="25" name="Graphic 24">
            <a:extLst>
              <a:ext uri="{FF2B5EF4-FFF2-40B4-BE49-F238E27FC236}">
                <a16:creationId xmlns:a16="http://schemas.microsoft.com/office/drawing/2014/main" id="{4FED8BFB-002D-47C4-B4C9-381EF48355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607" y="1180872"/>
            <a:ext cx="1828800" cy="1850572"/>
          </a:xfrm>
          <a:prstGeom prst="rect">
            <a:avLst/>
          </a:prstGeom>
        </p:spPr>
      </p:pic>
      <p:sp>
        <p:nvSpPr>
          <p:cNvPr id="28" name="Title 3">
            <a:extLst>
              <a:ext uri="{FF2B5EF4-FFF2-40B4-BE49-F238E27FC236}">
                <a16:creationId xmlns:a16="http://schemas.microsoft.com/office/drawing/2014/main" id="{3DB5286D-129E-4551-B111-A5F9F39725E0}"/>
              </a:ext>
            </a:extLst>
          </p:cNvPr>
          <p:cNvSpPr txBox="1">
            <a:spLocks/>
          </p:cNvSpPr>
          <p:nvPr/>
        </p:nvSpPr>
        <p:spPr bwMode="auto">
          <a:xfrm>
            <a:off x="420514" y="446126"/>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defTabSz="912239">
              <a:defRPr/>
            </a:pPr>
            <a:r>
              <a:rPr lang="en-IE" sz="3733">
                <a:solidFill>
                  <a:srgbClr val="00BCEB"/>
                </a:solidFill>
                <a:latin typeface="CiscoSansTT ExtraLight"/>
              </a:rPr>
              <a:t>The New Standard </a:t>
            </a:r>
            <a:endParaRPr lang="en-IE" sz="3200">
              <a:solidFill>
                <a:srgbClr val="00BCEB"/>
              </a:solidFill>
              <a:latin typeface="CiscoSansTT ExtraLight"/>
            </a:endParaRPr>
          </a:p>
        </p:txBody>
      </p:sp>
      <p:pic>
        <p:nvPicPr>
          <p:cNvPr id="29" name="Picture 28">
            <a:extLst>
              <a:ext uri="{FF2B5EF4-FFF2-40B4-BE49-F238E27FC236}">
                <a16:creationId xmlns:a16="http://schemas.microsoft.com/office/drawing/2014/main" id="{DCEBA1EA-7388-4044-BEE2-BE157CC0075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969114" y="1496558"/>
            <a:ext cx="1219200" cy="1219200"/>
          </a:xfrm>
          <a:prstGeom prst="ellipse">
            <a:avLst/>
          </a:prstGeom>
          <a:ln w="19050">
            <a:noFill/>
          </a:ln>
        </p:spPr>
      </p:pic>
      <p:sp>
        <p:nvSpPr>
          <p:cNvPr id="32" name="Rectangle 31">
            <a:extLst>
              <a:ext uri="{FF2B5EF4-FFF2-40B4-BE49-F238E27FC236}">
                <a16:creationId xmlns:a16="http://schemas.microsoft.com/office/drawing/2014/main" id="{B2EDA9D3-06B3-1743-9EA6-AA66EE7C03F2}"/>
              </a:ext>
            </a:extLst>
          </p:cNvPr>
          <p:cNvSpPr/>
          <p:nvPr/>
        </p:nvSpPr>
        <p:spPr>
          <a:xfrm>
            <a:off x="3601595" y="3685930"/>
            <a:ext cx="2258588" cy="1815882"/>
          </a:xfrm>
          <a:prstGeom prst="rect">
            <a:avLst/>
          </a:prstGeom>
        </p:spPr>
        <p:txBody>
          <a:bodyPr wrap="square">
            <a:spAutoFit/>
          </a:bodyPr>
          <a:lstStyle/>
          <a:p>
            <a:pPr lvl="0" algn="ctr" defTabSz="228589" fontAlgn="base">
              <a:spcBef>
                <a:spcPct val="0"/>
              </a:spcBef>
              <a:spcAft>
                <a:spcPct val="0"/>
              </a:spcAft>
            </a:pPr>
            <a:r>
              <a:rPr lang="en-IE" sz="1600">
                <a:solidFill>
                  <a:srgbClr val="FFFFFF"/>
                </a:solidFill>
                <a:ea typeface="ＭＳ Ｐゴシック" charset="0"/>
              </a:rPr>
              <a:t>A unified experience manageable through a single pane of glass, with real-time actionable insights to scale up or down whenever you need it. </a:t>
            </a:r>
          </a:p>
        </p:txBody>
      </p:sp>
      <p:sp>
        <p:nvSpPr>
          <p:cNvPr id="33" name="Rectangle 32">
            <a:extLst>
              <a:ext uri="{FF2B5EF4-FFF2-40B4-BE49-F238E27FC236}">
                <a16:creationId xmlns:a16="http://schemas.microsoft.com/office/drawing/2014/main" id="{10363555-3CCC-3140-BF9B-D284E62AED56}"/>
              </a:ext>
            </a:extLst>
          </p:cNvPr>
          <p:cNvSpPr/>
          <p:nvPr/>
        </p:nvSpPr>
        <p:spPr>
          <a:xfrm>
            <a:off x="578726" y="3685930"/>
            <a:ext cx="2456500" cy="1569660"/>
          </a:xfrm>
          <a:prstGeom prst="rect">
            <a:avLst/>
          </a:prstGeom>
        </p:spPr>
        <p:txBody>
          <a:bodyPr wrap="square">
            <a:spAutoFit/>
          </a:bodyPr>
          <a:lstStyle/>
          <a:p>
            <a:pPr algn="ctr" defTabSz="228589" fontAlgn="base">
              <a:spcBef>
                <a:spcPts val="933"/>
              </a:spcBef>
              <a:spcAft>
                <a:spcPct val="0"/>
              </a:spcAft>
            </a:pPr>
            <a:r>
              <a:rPr lang="en-IE" sz="1600">
                <a:solidFill>
                  <a:srgbClr val="FFFFFF"/>
                </a:solidFill>
                <a:ea typeface="ＭＳ Ｐゴシック" charset="0"/>
              </a:rPr>
              <a:t>A modern interface and experience designed to integrate calling, messaging, and meeting with the apps you use every day.</a:t>
            </a:r>
          </a:p>
        </p:txBody>
      </p:sp>
      <p:sp>
        <p:nvSpPr>
          <p:cNvPr id="34" name="Rectangle 33">
            <a:extLst>
              <a:ext uri="{FF2B5EF4-FFF2-40B4-BE49-F238E27FC236}">
                <a16:creationId xmlns:a16="http://schemas.microsoft.com/office/drawing/2014/main" id="{385EA6F1-E770-CD42-9E91-45FD5AB35A36}"/>
              </a:ext>
            </a:extLst>
          </p:cNvPr>
          <p:cNvSpPr/>
          <p:nvPr/>
        </p:nvSpPr>
        <p:spPr>
          <a:xfrm>
            <a:off x="6512389" y="3685930"/>
            <a:ext cx="2289233" cy="1323439"/>
          </a:xfrm>
          <a:prstGeom prst="rect">
            <a:avLst/>
          </a:prstGeom>
        </p:spPr>
        <p:txBody>
          <a:bodyPr wrap="square">
            <a:spAutoFit/>
          </a:bodyPr>
          <a:lstStyle/>
          <a:p>
            <a:pPr algn="ctr" defTabSz="228589" fontAlgn="base">
              <a:spcBef>
                <a:spcPts val="1600"/>
              </a:spcBef>
              <a:spcAft>
                <a:spcPct val="0"/>
              </a:spcAft>
            </a:pPr>
            <a:r>
              <a:rPr lang="en-US" sz="1600"/>
              <a:t>AI-enabled software and devices to assist calling, messaging and meeting from a single platform. </a:t>
            </a:r>
          </a:p>
        </p:txBody>
      </p:sp>
      <p:sp>
        <p:nvSpPr>
          <p:cNvPr id="35" name="Rectangle 34">
            <a:extLst>
              <a:ext uri="{FF2B5EF4-FFF2-40B4-BE49-F238E27FC236}">
                <a16:creationId xmlns:a16="http://schemas.microsoft.com/office/drawing/2014/main" id="{0EB4FE8A-4031-DC45-AAC9-05DCD086A90D}"/>
              </a:ext>
            </a:extLst>
          </p:cNvPr>
          <p:cNvSpPr/>
          <p:nvPr/>
        </p:nvSpPr>
        <p:spPr>
          <a:xfrm>
            <a:off x="9427042" y="3685930"/>
            <a:ext cx="2258588" cy="1323439"/>
          </a:xfrm>
          <a:prstGeom prst="rect">
            <a:avLst/>
          </a:prstGeom>
        </p:spPr>
        <p:txBody>
          <a:bodyPr wrap="square">
            <a:spAutoFit/>
          </a:bodyPr>
          <a:lstStyle/>
          <a:p>
            <a:pPr algn="ctr" defTabSz="228589" fontAlgn="base">
              <a:spcBef>
                <a:spcPts val="1600"/>
              </a:spcBef>
              <a:spcAft>
                <a:spcPct val="0"/>
              </a:spcAft>
            </a:pPr>
            <a:r>
              <a:rPr lang="en-IE" sz="1600">
                <a:solidFill>
                  <a:srgbClr val="FFFFFF"/>
                </a:solidFill>
                <a:ea typeface="ＭＳ Ｐゴシック" charset="0"/>
              </a:rPr>
              <a:t>The </a:t>
            </a:r>
            <a:r>
              <a:rPr lang="en-US" sz="1600"/>
              <a:t>most secure, most reliable and most scalable collaboration solution on the planet.</a:t>
            </a:r>
          </a:p>
        </p:txBody>
      </p:sp>
    </p:spTree>
    <p:extLst>
      <p:ext uri="{BB962C8B-B14F-4D97-AF65-F5344CB8AC3E}">
        <p14:creationId xmlns:p14="http://schemas.microsoft.com/office/powerpoint/2010/main" val="36360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398F-FDF1-46A9-8C8F-C7796E92E8F5}"/>
              </a:ext>
            </a:extLst>
          </p:cNvPr>
          <p:cNvSpPr>
            <a:spLocks noGrp="1"/>
          </p:cNvSpPr>
          <p:nvPr>
            <p:ph type="ctrTitle"/>
          </p:nvPr>
        </p:nvSpPr>
        <p:spPr>
          <a:xfrm>
            <a:off x="6253717" y="1763385"/>
            <a:ext cx="5000824" cy="2026561"/>
          </a:xfrm>
        </p:spPr>
        <p:txBody>
          <a:bodyPr/>
          <a:lstStyle/>
          <a:p>
            <a:r>
              <a:rPr lang="en-US"/>
              <a:t>Easy to use</a:t>
            </a:r>
          </a:p>
        </p:txBody>
      </p:sp>
      <p:sp>
        <p:nvSpPr>
          <p:cNvPr id="3" name="Title 1">
            <a:extLst>
              <a:ext uri="{FF2B5EF4-FFF2-40B4-BE49-F238E27FC236}">
                <a16:creationId xmlns:a16="http://schemas.microsoft.com/office/drawing/2014/main" id="{9035F08D-1A82-4E9F-802B-C17A6026B9D6}"/>
              </a:ext>
            </a:extLst>
          </p:cNvPr>
          <p:cNvSpPr txBox="1">
            <a:spLocks/>
          </p:cNvSpPr>
          <p:nvPr/>
        </p:nvSpPr>
        <p:spPr bwMode="auto">
          <a:xfrm>
            <a:off x="5813855" y="4592785"/>
            <a:ext cx="387774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b" anchorCtr="0" compatLnSpc="1">
            <a:prstTxWarp prst="textNoShape">
              <a:avLst/>
            </a:prstTxWarp>
            <a:noAutofit/>
          </a:bodyPr>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600" b="0" i="0" u="none" kern="1200" spc="0" baseline="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912261"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6133" b="0" i="0" u="none" strike="noStrike" kern="1200" cap="none" spc="0" normalizeH="0" baseline="0" noProof="0">
              <a:ln>
                <a:noFill/>
              </a:ln>
              <a:solidFill>
                <a:srgbClr val="00BCEB"/>
              </a:solidFill>
              <a:effectLst/>
              <a:uLnTx/>
              <a:uFillTx/>
              <a:latin typeface="CiscoSansTT ExtraLight"/>
              <a:cs typeface="CiscoSansTT Thin" charset="0"/>
            </a:endParaRPr>
          </a:p>
        </p:txBody>
      </p:sp>
      <p:pic>
        <p:nvPicPr>
          <p:cNvPr id="7" name="Graphic 6">
            <a:extLst>
              <a:ext uri="{FF2B5EF4-FFF2-40B4-BE49-F238E27FC236}">
                <a16:creationId xmlns:a16="http://schemas.microsoft.com/office/drawing/2014/main" id="{6E4E4676-5786-904C-9E07-0D26A483B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4917" y="2403496"/>
            <a:ext cx="1828800" cy="1850572"/>
          </a:xfrm>
          <a:prstGeom prst="rect">
            <a:avLst/>
          </a:prstGeom>
        </p:spPr>
      </p:pic>
      <p:sp>
        <p:nvSpPr>
          <p:cNvPr id="8" name="Rectangle 7">
            <a:extLst>
              <a:ext uri="{FF2B5EF4-FFF2-40B4-BE49-F238E27FC236}">
                <a16:creationId xmlns:a16="http://schemas.microsoft.com/office/drawing/2014/main" id="{58F0BE23-033D-C248-A1EA-088A001B337E}"/>
              </a:ext>
            </a:extLst>
          </p:cNvPr>
          <p:cNvSpPr/>
          <p:nvPr/>
        </p:nvSpPr>
        <p:spPr>
          <a:xfrm>
            <a:off x="6432019" y="3974994"/>
            <a:ext cx="4644220" cy="1938992"/>
          </a:xfrm>
          <a:prstGeom prst="rect">
            <a:avLst/>
          </a:prstGeom>
        </p:spPr>
        <p:txBody>
          <a:bodyPr wrap="none">
            <a:spAutoFit/>
          </a:bodyPr>
          <a:lstStyle/>
          <a:p>
            <a:pPr marL="285750" indent="-285750">
              <a:buFont typeface="Wingdings" pitchFamily="2" charset="2"/>
              <a:buChar char="ü"/>
            </a:pPr>
            <a:r>
              <a:rPr lang="en-US" sz="2400"/>
              <a:t>Easy scheduling </a:t>
            </a:r>
          </a:p>
          <a:p>
            <a:pPr marL="285750" indent="-285750">
              <a:buFont typeface="Wingdings" pitchFamily="2" charset="2"/>
              <a:buChar char="ü"/>
            </a:pPr>
            <a:r>
              <a:rPr lang="en-US" sz="2400"/>
              <a:t>Simple to join and share</a:t>
            </a:r>
          </a:p>
          <a:p>
            <a:pPr marL="285750" indent="-285750">
              <a:buFont typeface="Wingdings" pitchFamily="2" charset="2"/>
              <a:buChar char="ü"/>
            </a:pPr>
            <a:r>
              <a:rPr lang="en-US" sz="2400"/>
              <a:t>Video-first, mobile-centric </a:t>
            </a:r>
          </a:p>
          <a:p>
            <a:pPr marL="285750" indent="-285750">
              <a:buFont typeface="Wingdings" pitchFamily="2" charset="2"/>
              <a:buChar char="ü"/>
            </a:pPr>
            <a:r>
              <a:rPr lang="en-US" sz="2400"/>
              <a:t>Intuitive workflow integrations </a:t>
            </a:r>
          </a:p>
          <a:p>
            <a:pPr marL="285750" indent="-285750">
              <a:buFont typeface="Wingdings" pitchFamily="2" charset="2"/>
              <a:buChar char="ü"/>
            </a:pPr>
            <a:endParaRPr lang="en-US" sz="2400"/>
          </a:p>
        </p:txBody>
      </p:sp>
    </p:spTree>
    <p:extLst>
      <p:ext uri="{BB962C8B-B14F-4D97-AF65-F5344CB8AC3E}">
        <p14:creationId xmlns:p14="http://schemas.microsoft.com/office/powerpoint/2010/main" val="163043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D0BF585-4284-8249-9278-4DE6FA6DCA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222202" y="1640160"/>
            <a:ext cx="3064806" cy="2970960"/>
          </a:xfrm>
          <a:prstGeom prst="rect">
            <a:avLst/>
          </a:prstGeom>
        </p:spPr>
      </p:pic>
      <p:pic>
        <p:nvPicPr>
          <p:cNvPr id="14" name="Picture 13">
            <a:extLst>
              <a:ext uri="{FF2B5EF4-FFF2-40B4-BE49-F238E27FC236}">
                <a16:creationId xmlns:a16="http://schemas.microsoft.com/office/drawing/2014/main" id="{4060EC64-185B-584B-B1FE-09516F1CF4F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9929" y="1640160"/>
            <a:ext cx="4306063" cy="2963512"/>
          </a:xfrm>
          <a:prstGeom prst="rect">
            <a:avLst/>
          </a:prstGeom>
        </p:spPr>
      </p:pic>
      <p:grpSp>
        <p:nvGrpSpPr>
          <p:cNvPr id="27" name="Group 26">
            <a:extLst>
              <a:ext uri="{FF2B5EF4-FFF2-40B4-BE49-F238E27FC236}">
                <a16:creationId xmlns:a16="http://schemas.microsoft.com/office/drawing/2014/main" id="{7FF2C7F5-D569-3D4F-98A3-2C4BF59A2645}"/>
              </a:ext>
            </a:extLst>
          </p:cNvPr>
          <p:cNvGrpSpPr/>
          <p:nvPr/>
        </p:nvGrpSpPr>
        <p:grpSpPr>
          <a:xfrm>
            <a:off x="8649500" y="1585609"/>
            <a:ext cx="3102405" cy="2973915"/>
            <a:chOff x="1464173" y="1259414"/>
            <a:chExt cx="5365730" cy="5143501"/>
          </a:xfrm>
        </p:grpSpPr>
        <p:pic>
          <p:nvPicPr>
            <p:cNvPr id="25" name="Picture 24">
              <a:extLst>
                <a:ext uri="{FF2B5EF4-FFF2-40B4-BE49-F238E27FC236}">
                  <a16:creationId xmlns:a16="http://schemas.microsoft.com/office/drawing/2014/main" id="{6BAC2A95-161A-5440-B947-529051C53D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64173" y="1259415"/>
              <a:ext cx="2652590" cy="5143500"/>
            </a:xfrm>
            <a:prstGeom prst="rect">
              <a:avLst/>
            </a:prstGeom>
          </p:spPr>
        </p:pic>
        <p:pic>
          <p:nvPicPr>
            <p:cNvPr id="26" name="Picture 25">
              <a:extLst>
                <a:ext uri="{FF2B5EF4-FFF2-40B4-BE49-F238E27FC236}">
                  <a16:creationId xmlns:a16="http://schemas.microsoft.com/office/drawing/2014/main" id="{0C48848D-9228-2D48-9C8B-727E998469B0}"/>
                </a:ext>
              </a:extLst>
            </p:cNvPr>
            <p:cNvPicPr>
              <a:picLocks noChangeAspect="1"/>
            </p:cNvPicPr>
            <p:nvPr/>
          </p:nvPicPr>
          <p:blipFill>
            <a:blip r:embed="rId6"/>
            <a:stretch>
              <a:fillRect/>
            </a:stretch>
          </p:blipFill>
          <p:spPr>
            <a:xfrm>
              <a:off x="4116763" y="1259414"/>
              <a:ext cx="2713140" cy="5143501"/>
            </a:xfrm>
            <a:prstGeom prst="rect">
              <a:avLst/>
            </a:prstGeom>
          </p:spPr>
        </p:pic>
      </p:grpSp>
      <p:grpSp>
        <p:nvGrpSpPr>
          <p:cNvPr id="33" name="Group 32">
            <a:extLst>
              <a:ext uri="{FF2B5EF4-FFF2-40B4-BE49-F238E27FC236}">
                <a16:creationId xmlns:a16="http://schemas.microsoft.com/office/drawing/2014/main" id="{8CAD4E80-1F88-EA4F-A1BB-0B90F8B6B29C}"/>
              </a:ext>
            </a:extLst>
          </p:cNvPr>
          <p:cNvGrpSpPr/>
          <p:nvPr/>
        </p:nvGrpSpPr>
        <p:grpSpPr>
          <a:xfrm>
            <a:off x="9288032" y="4169168"/>
            <a:ext cx="1533699" cy="1348353"/>
            <a:chOff x="9445554" y="4821853"/>
            <a:chExt cx="1533699" cy="1348353"/>
          </a:xfrm>
        </p:grpSpPr>
        <p:sp>
          <p:nvSpPr>
            <p:cNvPr id="34" name="Rounded Rectangle 33">
              <a:extLst>
                <a:ext uri="{FF2B5EF4-FFF2-40B4-BE49-F238E27FC236}">
                  <a16:creationId xmlns:a16="http://schemas.microsoft.com/office/drawing/2014/main" id="{A8E7C1AB-7836-B64B-8D05-A04DFB42D273}"/>
                </a:ext>
              </a:extLst>
            </p:cNvPr>
            <p:cNvSpPr/>
            <p:nvPr/>
          </p:nvSpPr>
          <p:spPr>
            <a:xfrm>
              <a:off x="9445554" y="4821853"/>
              <a:ext cx="1533699" cy="1348353"/>
            </a:xfrm>
            <a:prstGeom prst="roundRect">
              <a:avLst>
                <a:gd name="adj" fmla="val 13219"/>
              </a:avLst>
            </a:prstGeom>
            <a:solidFill>
              <a:schemeClr val="tx1"/>
            </a:solidFill>
            <a:ln>
              <a:noFill/>
            </a:ln>
            <a:effectLst>
              <a:outerShdw blurRad="228600" dist="114300" dir="12900000" sx="103000" sy="103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E6FDFBEA-8CA3-A542-808B-DE2EC04C6C57}"/>
                </a:ext>
              </a:extLst>
            </p:cNvPr>
            <p:cNvPicPr>
              <a:picLocks noChangeAspect="1"/>
            </p:cNvPicPr>
            <p:nvPr/>
          </p:nvPicPr>
          <p:blipFill>
            <a:blip r:embed="rId7"/>
            <a:stretch>
              <a:fillRect/>
            </a:stretch>
          </p:blipFill>
          <p:spPr>
            <a:xfrm>
              <a:off x="9798469" y="4920761"/>
              <a:ext cx="870246" cy="870246"/>
            </a:xfrm>
            <a:prstGeom prst="rect">
              <a:avLst/>
            </a:prstGeom>
          </p:spPr>
        </p:pic>
        <p:sp>
          <p:nvSpPr>
            <p:cNvPr id="36" name="Rectangle 35">
              <a:extLst>
                <a:ext uri="{FF2B5EF4-FFF2-40B4-BE49-F238E27FC236}">
                  <a16:creationId xmlns:a16="http://schemas.microsoft.com/office/drawing/2014/main" id="{697311C2-2AF1-A94C-8C0B-195161032A28}"/>
                </a:ext>
              </a:extLst>
            </p:cNvPr>
            <p:cNvSpPr/>
            <p:nvPr/>
          </p:nvSpPr>
          <p:spPr>
            <a:xfrm>
              <a:off x="9818253" y="5718435"/>
              <a:ext cx="841897" cy="369332"/>
            </a:xfrm>
            <a:prstGeom prst="rect">
              <a:avLst/>
            </a:prstGeom>
          </p:spPr>
          <p:txBody>
            <a:bodyPr wrap="none">
              <a:spAutoFit/>
            </a:bodyPr>
            <a:lstStyle/>
            <a:p>
              <a:r>
                <a:rPr lang="en-US">
                  <a:solidFill>
                    <a:schemeClr val="bg1"/>
                  </a:solidFill>
                </a:rPr>
                <a:t>iCloud</a:t>
              </a:r>
            </a:p>
          </p:txBody>
        </p:sp>
      </p:grpSp>
      <p:sp>
        <p:nvSpPr>
          <p:cNvPr id="3" name="Title 2">
            <a:extLst>
              <a:ext uri="{FF2B5EF4-FFF2-40B4-BE49-F238E27FC236}">
                <a16:creationId xmlns:a16="http://schemas.microsoft.com/office/drawing/2014/main" id="{CAF571D5-272E-114F-9E17-D6C5A19EF948}"/>
              </a:ext>
            </a:extLst>
          </p:cNvPr>
          <p:cNvSpPr>
            <a:spLocks noGrp="1"/>
          </p:cNvSpPr>
          <p:nvPr>
            <p:ph type="title"/>
          </p:nvPr>
        </p:nvSpPr>
        <p:spPr/>
        <p:txBody>
          <a:bodyPr/>
          <a:lstStyle/>
          <a:p>
            <a:r>
              <a:rPr lang="en-US"/>
              <a:t>Easy to Schedule</a:t>
            </a:r>
          </a:p>
        </p:txBody>
      </p:sp>
      <p:grpSp>
        <p:nvGrpSpPr>
          <p:cNvPr id="39" name="Group 38">
            <a:extLst>
              <a:ext uri="{FF2B5EF4-FFF2-40B4-BE49-F238E27FC236}">
                <a16:creationId xmlns:a16="http://schemas.microsoft.com/office/drawing/2014/main" id="{DFE7E766-05E0-1F4A-A67E-570B951F9189}"/>
              </a:ext>
            </a:extLst>
          </p:cNvPr>
          <p:cNvGrpSpPr/>
          <p:nvPr/>
        </p:nvGrpSpPr>
        <p:grpSpPr>
          <a:xfrm>
            <a:off x="1911701" y="4169168"/>
            <a:ext cx="1533699" cy="1348353"/>
            <a:chOff x="2051186" y="4169168"/>
            <a:chExt cx="1533699" cy="1348353"/>
          </a:xfrm>
        </p:grpSpPr>
        <p:sp>
          <p:nvSpPr>
            <p:cNvPr id="38" name="Rounded Rectangle 37">
              <a:extLst>
                <a:ext uri="{FF2B5EF4-FFF2-40B4-BE49-F238E27FC236}">
                  <a16:creationId xmlns:a16="http://schemas.microsoft.com/office/drawing/2014/main" id="{09C8D800-8764-884D-9F2A-3CF5ECADC7AE}"/>
                </a:ext>
              </a:extLst>
            </p:cNvPr>
            <p:cNvSpPr/>
            <p:nvPr/>
          </p:nvSpPr>
          <p:spPr>
            <a:xfrm>
              <a:off x="2051186" y="4169168"/>
              <a:ext cx="1533699" cy="1348353"/>
            </a:xfrm>
            <a:prstGeom prst="roundRect">
              <a:avLst>
                <a:gd name="adj" fmla="val 13219"/>
              </a:avLst>
            </a:prstGeom>
            <a:solidFill>
              <a:schemeClr val="tx1"/>
            </a:solidFill>
            <a:ln>
              <a:noFill/>
            </a:ln>
            <a:effectLst>
              <a:outerShdw blurRad="228600" dist="114300" dir="12900000" sx="103000" sy="103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492727B-E660-354C-9211-0C05FD272A98}"/>
                </a:ext>
              </a:extLst>
            </p:cNvPr>
            <p:cNvGrpSpPr/>
            <p:nvPr/>
          </p:nvGrpSpPr>
          <p:grpSpPr>
            <a:xfrm>
              <a:off x="2203982" y="4219729"/>
              <a:ext cx="1240406" cy="1215353"/>
              <a:chOff x="2929968" y="4882637"/>
              <a:chExt cx="1240406" cy="1215353"/>
            </a:xfrm>
          </p:grpSpPr>
          <p:pic>
            <p:nvPicPr>
              <p:cNvPr id="15" name="Picture 14">
                <a:extLst>
                  <a:ext uri="{FF2B5EF4-FFF2-40B4-BE49-F238E27FC236}">
                    <a16:creationId xmlns:a16="http://schemas.microsoft.com/office/drawing/2014/main" id="{BCFFC786-A064-374F-8FCA-A1E8D033122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929968" y="4882637"/>
                <a:ext cx="1240406" cy="835798"/>
              </a:xfrm>
              <a:prstGeom prst="rect">
                <a:avLst/>
              </a:prstGeom>
            </p:spPr>
          </p:pic>
          <p:sp>
            <p:nvSpPr>
              <p:cNvPr id="20" name="Rectangle 19">
                <a:extLst>
                  <a:ext uri="{FF2B5EF4-FFF2-40B4-BE49-F238E27FC236}">
                    <a16:creationId xmlns:a16="http://schemas.microsoft.com/office/drawing/2014/main" id="{B388608C-3FED-0A45-8EAF-5657AE32CA3A}"/>
                  </a:ext>
                </a:extLst>
              </p:cNvPr>
              <p:cNvSpPr/>
              <p:nvPr/>
            </p:nvSpPr>
            <p:spPr>
              <a:xfrm>
                <a:off x="3083537" y="5728658"/>
                <a:ext cx="933269" cy="369332"/>
              </a:xfrm>
              <a:prstGeom prst="rect">
                <a:avLst/>
              </a:prstGeom>
            </p:spPr>
            <p:txBody>
              <a:bodyPr wrap="none">
                <a:spAutoFit/>
              </a:bodyPr>
              <a:lstStyle/>
              <a:p>
                <a:r>
                  <a:rPr lang="en-US">
                    <a:solidFill>
                      <a:schemeClr val="bg1"/>
                    </a:solidFill>
                  </a:rPr>
                  <a:t>Google</a:t>
                </a:r>
              </a:p>
            </p:txBody>
          </p:sp>
        </p:grpSp>
      </p:grpSp>
      <p:grpSp>
        <p:nvGrpSpPr>
          <p:cNvPr id="40" name="Group 39">
            <a:extLst>
              <a:ext uri="{FF2B5EF4-FFF2-40B4-BE49-F238E27FC236}">
                <a16:creationId xmlns:a16="http://schemas.microsoft.com/office/drawing/2014/main" id="{B614DE8E-B177-3E4E-BE6D-449D54EB83B1}"/>
              </a:ext>
            </a:extLst>
          </p:cNvPr>
          <p:cNvGrpSpPr/>
          <p:nvPr/>
        </p:nvGrpSpPr>
        <p:grpSpPr>
          <a:xfrm>
            <a:off x="5848270" y="4169168"/>
            <a:ext cx="1533699" cy="1348353"/>
            <a:chOff x="5987755" y="4169168"/>
            <a:chExt cx="1533699" cy="1348353"/>
          </a:xfrm>
        </p:grpSpPr>
        <p:sp>
          <p:nvSpPr>
            <p:cNvPr id="37" name="Rounded Rectangle 36">
              <a:extLst>
                <a:ext uri="{FF2B5EF4-FFF2-40B4-BE49-F238E27FC236}">
                  <a16:creationId xmlns:a16="http://schemas.microsoft.com/office/drawing/2014/main" id="{CC7FCD2D-D046-CB43-8B2F-6EA0650382EF}"/>
                </a:ext>
              </a:extLst>
            </p:cNvPr>
            <p:cNvSpPr/>
            <p:nvPr/>
          </p:nvSpPr>
          <p:spPr>
            <a:xfrm>
              <a:off x="5987755" y="4169168"/>
              <a:ext cx="1533699" cy="1348353"/>
            </a:xfrm>
            <a:prstGeom prst="roundRect">
              <a:avLst>
                <a:gd name="adj" fmla="val 13219"/>
              </a:avLst>
            </a:prstGeom>
            <a:solidFill>
              <a:schemeClr val="tx1"/>
            </a:solidFill>
            <a:ln>
              <a:noFill/>
            </a:ln>
            <a:effectLst>
              <a:outerShdw blurRad="228600" dist="114300" dir="12900000" sx="103000" sy="103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B10E235-8A6E-0342-86CC-05348E8C1A87}"/>
                </a:ext>
              </a:extLst>
            </p:cNvPr>
            <p:cNvGrpSpPr/>
            <p:nvPr/>
          </p:nvGrpSpPr>
          <p:grpSpPr>
            <a:xfrm>
              <a:off x="6302801" y="4388833"/>
              <a:ext cx="1011428" cy="1125666"/>
              <a:chOff x="6722932" y="4962101"/>
              <a:chExt cx="1011428" cy="1125666"/>
            </a:xfrm>
          </p:grpSpPr>
          <p:pic>
            <p:nvPicPr>
              <p:cNvPr id="18" name="Picture 17">
                <a:extLst>
                  <a:ext uri="{FF2B5EF4-FFF2-40B4-BE49-F238E27FC236}">
                    <a16:creationId xmlns:a16="http://schemas.microsoft.com/office/drawing/2014/main" id="{6A190A31-F534-864D-B021-BE5C9E6AE9F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22932" y="4962101"/>
                <a:ext cx="811791" cy="754965"/>
              </a:xfrm>
              <a:prstGeom prst="rect">
                <a:avLst/>
              </a:prstGeom>
            </p:spPr>
          </p:pic>
          <p:sp>
            <p:nvSpPr>
              <p:cNvPr id="22" name="Rectangle 21">
                <a:extLst>
                  <a:ext uri="{FF2B5EF4-FFF2-40B4-BE49-F238E27FC236}">
                    <a16:creationId xmlns:a16="http://schemas.microsoft.com/office/drawing/2014/main" id="{787D1CB0-7A65-6045-8937-4A51F9E1B069}"/>
                  </a:ext>
                </a:extLst>
              </p:cNvPr>
              <p:cNvSpPr/>
              <p:nvPr/>
            </p:nvSpPr>
            <p:spPr>
              <a:xfrm>
                <a:off x="6754605" y="5718435"/>
                <a:ext cx="979755" cy="369332"/>
              </a:xfrm>
              <a:prstGeom prst="rect">
                <a:avLst/>
              </a:prstGeom>
            </p:spPr>
            <p:txBody>
              <a:bodyPr wrap="none">
                <a:spAutoFit/>
              </a:bodyPr>
              <a:lstStyle/>
              <a:p>
                <a:r>
                  <a:rPr lang="en-US">
                    <a:solidFill>
                      <a:schemeClr val="bg1"/>
                    </a:solidFill>
                  </a:rPr>
                  <a:t>Outlook</a:t>
                </a:r>
              </a:p>
            </p:txBody>
          </p:sp>
        </p:grpSp>
      </p:grpSp>
    </p:spTree>
    <p:extLst>
      <p:ext uri="{BB962C8B-B14F-4D97-AF65-F5344CB8AC3E}">
        <p14:creationId xmlns:p14="http://schemas.microsoft.com/office/powerpoint/2010/main" val="214726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0AFA427-A1A4-E74D-8319-E8E4F127D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flipH="1">
            <a:off x="8555763" y="1726006"/>
            <a:ext cx="3636236" cy="3477125"/>
          </a:xfrm>
          <a:prstGeom prst="rect">
            <a:avLst/>
          </a:prstGeom>
        </p:spPr>
      </p:pic>
      <p:pic>
        <p:nvPicPr>
          <p:cNvPr id="7" name="Picture 6">
            <a:extLst>
              <a:ext uri="{FF2B5EF4-FFF2-40B4-BE49-F238E27FC236}">
                <a16:creationId xmlns:a16="http://schemas.microsoft.com/office/drawing/2014/main" id="{0C0B5DCB-C54A-F04F-A15E-D1AD4742A63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927999" y="1735383"/>
            <a:ext cx="5735006" cy="3467748"/>
          </a:xfrm>
          <a:prstGeom prst="rect">
            <a:avLst/>
          </a:prstGeom>
        </p:spPr>
      </p:pic>
      <p:sp>
        <p:nvSpPr>
          <p:cNvPr id="3" name="Title 2">
            <a:extLst>
              <a:ext uri="{FF2B5EF4-FFF2-40B4-BE49-F238E27FC236}">
                <a16:creationId xmlns:a16="http://schemas.microsoft.com/office/drawing/2014/main" id="{DE84CE6E-E4F8-334D-A933-01CDFAE5096A}"/>
              </a:ext>
            </a:extLst>
          </p:cNvPr>
          <p:cNvSpPr>
            <a:spLocks noGrp="1"/>
          </p:cNvSpPr>
          <p:nvPr>
            <p:ph type="title"/>
          </p:nvPr>
        </p:nvSpPr>
        <p:spPr/>
        <p:txBody>
          <a:bodyPr/>
          <a:lstStyle/>
          <a:p>
            <a:r>
              <a:rPr lang="en-US"/>
              <a:t>Easy to Join</a:t>
            </a:r>
          </a:p>
        </p:txBody>
      </p:sp>
      <p:sp>
        <p:nvSpPr>
          <p:cNvPr id="8" name="Title 2">
            <a:extLst>
              <a:ext uri="{FF2B5EF4-FFF2-40B4-BE49-F238E27FC236}">
                <a16:creationId xmlns:a16="http://schemas.microsoft.com/office/drawing/2014/main" id="{91C151DD-988D-FE4B-AF23-1B06838A5C39}"/>
              </a:ext>
            </a:extLst>
          </p:cNvPr>
          <p:cNvSpPr txBox="1">
            <a:spLocks/>
          </p:cNvSpPr>
          <p:nvPr/>
        </p:nvSpPr>
        <p:spPr bwMode="auto">
          <a:xfrm>
            <a:off x="5613393" y="1567773"/>
            <a:ext cx="1371600" cy="365760"/>
          </a:xfrm>
          <a:prstGeom prst="roundRect">
            <a:avLst>
              <a:gd name="adj" fmla="val 50000"/>
            </a:avLst>
          </a:prstGeom>
          <a:solidFill>
            <a:schemeClr val="tx1"/>
          </a:solidFill>
          <a:ln>
            <a:noFill/>
          </a:ln>
          <a:effectLst>
            <a:outerShdw blurRad="50800" dist="38100" dir="5400000" algn="t" rotWithShape="0">
              <a:prstClr val="black">
                <a:alpha val="40000"/>
              </a:prstClr>
            </a:outerShdw>
          </a:effectLst>
          <a:extLst>
            <a:ext uri="{FAA26D3D-D897-4be2-8F04-BA451C77F1D7}">
              <ma14:placeholderFlag xmlns:ma14="http://schemas.microsoft.com/office/mac/drawingml/2011/main" xmlns="" val="1"/>
            </a:ext>
          </a:extLst>
        </p:spPr>
        <p:txBody>
          <a:bodyPr vert="horz" wrap="square" lIns="121899" tIns="27432" rIns="121899" bIns="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8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D274D"/>
                </a:solidFill>
                <a:effectLst/>
                <a:uLnTx/>
                <a:uFillTx/>
                <a:latin typeface="CiscoSansTT" panose="020B0503020201020303" pitchFamily="34" charset="0"/>
                <a:cs typeface="CiscoSansTT" panose="020B0503020201020303" pitchFamily="34" charset="0"/>
              </a:rPr>
              <a:t>At Home</a:t>
            </a:r>
          </a:p>
        </p:txBody>
      </p:sp>
      <p:sp>
        <p:nvSpPr>
          <p:cNvPr id="26" name="Title 2">
            <a:extLst>
              <a:ext uri="{FF2B5EF4-FFF2-40B4-BE49-F238E27FC236}">
                <a16:creationId xmlns:a16="http://schemas.microsoft.com/office/drawing/2014/main" id="{78EB55DA-5A0E-3F44-A0E0-1536C17FF7EB}"/>
              </a:ext>
            </a:extLst>
          </p:cNvPr>
          <p:cNvSpPr txBox="1">
            <a:spLocks/>
          </p:cNvSpPr>
          <p:nvPr/>
        </p:nvSpPr>
        <p:spPr bwMode="auto">
          <a:xfrm>
            <a:off x="9687024" y="1543124"/>
            <a:ext cx="1371600" cy="365760"/>
          </a:xfrm>
          <a:prstGeom prst="roundRect">
            <a:avLst>
              <a:gd name="adj" fmla="val 50000"/>
            </a:avLst>
          </a:prstGeom>
          <a:solidFill>
            <a:schemeClr val="tx1"/>
          </a:solidFill>
          <a:ln>
            <a:noFill/>
          </a:ln>
          <a:effectLst>
            <a:outerShdw blurRad="50800" dist="38100" dir="5400000" algn="t" rotWithShape="0">
              <a:prstClr val="black">
                <a:alpha val="40000"/>
              </a:prstClr>
            </a:outerShdw>
          </a:effectLst>
          <a:extLst>
            <a:ext uri="{FAA26D3D-D897-4be2-8F04-BA451C77F1D7}">
              <ma14:placeholderFlag xmlns:ma14="http://schemas.microsoft.com/office/mac/drawingml/2011/main" xmlns="" val="1"/>
            </a:ext>
          </a:extLst>
        </p:spPr>
        <p:txBody>
          <a:bodyPr vert="horz" wrap="square" lIns="121899" tIns="27432" rIns="121899" bIns="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8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D274D"/>
                </a:solidFill>
                <a:effectLst/>
                <a:uLnTx/>
                <a:uFillTx/>
                <a:latin typeface="CiscoSansTT" panose="020B0503020201020303" pitchFamily="34" charset="0"/>
                <a:cs typeface="CiscoSansTT" panose="020B0503020201020303" pitchFamily="34" charset="0"/>
              </a:rPr>
              <a:t>On the go</a:t>
            </a:r>
          </a:p>
        </p:txBody>
      </p:sp>
      <p:sp>
        <p:nvSpPr>
          <p:cNvPr id="28" name="Rectangle 27">
            <a:extLst>
              <a:ext uri="{FF2B5EF4-FFF2-40B4-BE49-F238E27FC236}">
                <a16:creationId xmlns:a16="http://schemas.microsoft.com/office/drawing/2014/main" id="{763EC4A9-7DE2-E84C-9EB4-B6F0C08EE56A}"/>
              </a:ext>
            </a:extLst>
          </p:cNvPr>
          <p:cNvSpPr/>
          <p:nvPr/>
        </p:nvSpPr>
        <p:spPr>
          <a:xfrm>
            <a:off x="366049" y="5498269"/>
            <a:ext cx="7184282"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iscoSansTT ExtraLight"/>
                <a:ea typeface="+mn-ea"/>
                <a:cs typeface="Arial" charset="0"/>
              </a:rPr>
              <a:t>Intuitive experience from anywhere. No downloads or plug-ins required.</a:t>
            </a:r>
            <a:endParaRPr kumimoji="0" lang="en-US" sz="1600" b="0" i="0" u="none" strike="noStrike" kern="1200" cap="none" spc="0" normalizeH="0" baseline="0" noProof="0">
              <a:ln>
                <a:noFill/>
              </a:ln>
              <a:solidFill>
                <a:srgbClr val="FFFFFF"/>
              </a:solidFill>
              <a:effectLst/>
              <a:uLnTx/>
              <a:uFillTx/>
              <a:latin typeface="CiscoSansTT ExtraLight"/>
              <a:ea typeface="+mn-ea"/>
              <a:cs typeface="+mn-cs"/>
            </a:endParaRPr>
          </a:p>
        </p:txBody>
      </p:sp>
      <p:pic>
        <p:nvPicPr>
          <p:cNvPr id="15" name="Picture 14">
            <a:extLst>
              <a:ext uri="{FF2B5EF4-FFF2-40B4-BE49-F238E27FC236}">
                <a16:creationId xmlns:a16="http://schemas.microsoft.com/office/drawing/2014/main" id="{8F4D1793-4F64-124E-9CAF-F1F10508BF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42"/>
          <a:stretch/>
        </p:blipFill>
        <p:spPr>
          <a:xfrm>
            <a:off x="17614" y="1735383"/>
            <a:ext cx="4025009" cy="3467748"/>
          </a:xfrm>
          <a:prstGeom prst="rect">
            <a:avLst/>
          </a:prstGeom>
        </p:spPr>
      </p:pic>
      <p:sp>
        <p:nvSpPr>
          <p:cNvPr id="16" name="Title 2">
            <a:extLst>
              <a:ext uri="{FF2B5EF4-FFF2-40B4-BE49-F238E27FC236}">
                <a16:creationId xmlns:a16="http://schemas.microsoft.com/office/drawing/2014/main" id="{01086FCD-2204-974B-87B6-8F642E54E881}"/>
              </a:ext>
            </a:extLst>
          </p:cNvPr>
          <p:cNvSpPr txBox="1">
            <a:spLocks/>
          </p:cNvSpPr>
          <p:nvPr/>
        </p:nvSpPr>
        <p:spPr bwMode="auto">
          <a:xfrm>
            <a:off x="1244858" y="1567773"/>
            <a:ext cx="2011680" cy="365760"/>
          </a:xfrm>
          <a:prstGeom prst="roundRect">
            <a:avLst>
              <a:gd name="adj" fmla="val 50000"/>
            </a:avLst>
          </a:prstGeom>
          <a:solidFill>
            <a:schemeClr val="tx1"/>
          </a:solidFill>
          <a:ln>
            <a:noFill/>
          </a:ln>
          <a:effectLst>
            <a:outerShdw blurRad="50800" dist="38100" dir="5400000" algn="t" rotWithShape="0">
              <a:prstClr val="black">
                <a:alpha val="40000"/>
              </a:prstClr>
            </a:outerShdw>
          </a:effectLst>
          <a:extLst>
            <a:ext uri="{FAA26D3D-D897-4be2-8F04-BA451C77F1D7}">
              <ma14:placeholderFlag xmlns:ma14="http://schemas.microsoft.com/office/mac/drawingml/2011/main" xmlns="" val="1"/>
            </a:ext>
          </a:extLst>
        </p:spPr>
        <p:txBody>
          <a:bodyPr vert="horz" wrap="square" lIns="121899" tIns="27432" rIns="121899" bIns="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8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D274D"/>
                </a:solidFill>
                <a:effectLst/>
                <a:uLnTx/>
                <a:uFillTx/>
                <a:latin typeface="CiscoSansTT" panose="020B0503020201020303" pitchFamily="34" charset="0"/>
                <a:cs typeface="CiscoSansTT" panose="020B0503020201020303" pitchFamily="34" charset="0"/>
              </a:rPr>
              <a:t>In the office</a:t>
            </a:r>
          </a:p>
        </p:txBody>
      </p:sp>
      <p:grpSp>
        <p:nvGrpSpPr>
          <p:cNvPr id="4" name="Group 3">
            <a:extLst>
              <a:ext uri="{FF2B5EF4-FFF2-40B4-BE49-F238E27FC236}">
                <a16:creationId xmlns:a16="http://schemas.microsoft.com/office/drawing/2014/main" id="{1281FE15-FC9A-194E-BEE8-35402E4AD0E5}"/>
              </a:ext>
            </a:extLst>
          </p:cNvPr>
          <p:cNvGrpSpPr/>
          <p:nvPr/>
        </p:nvGrpSpPr>
        <p:grpSpPr>
          <a:xfrm>
            <a:off x="7733994" y="3817399"/>
            <a:ext cx="3977011" cy="2978331"/>
            <a:chOff x="1517203" y="0"/>
            <a:chExt cx="9157594" cy="6858000"/>
          </a:xfrm>
        </p:grpSpPr>
        <p:pic>
          <p:nvPicPr>
            <p:cNvPr id="2" name="Picture 1">
              <a:extLst>
                <a:ext uri="{FF2B5EF4-FFF2-40B4-BE49-F238E27FC236}">
                  <a16:creationId xmlns:a16="http://schemas.microsoft.com/office/drawing/2014/main" id="{87C82118-22E3-A24D-A6A4-C709E4525EA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7203" y="0"/>
              <a:ext cx="9157594" cy="6858000"/>
            </a:xfrm>
            <a:prstGeom prst="rect">
              <a:avLst/>
            </a:prstGeom>
          </p:spPr>
        </p:pic>
        <p:pic>
          <p:nvPicPr>
            <p:cNvPr id="18" name="Picture 17">
              <a:extLst>
                <a:ext uri="{FF2B5EF4-FFF2-40B4-BE49-F238E27FC236}">
                  <a16:creationId xmlns:a16="http://schemas.microsoft.com/office/drawing/2014/main" id="{63DC0AF9-E86E-6F45-BE9F-E91C5A2E6B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00797" y="169727"/>
              <a:ext cx="6963844" cy="4480263"/>
            </a:xfrm>
            <a:prstGeom prst="rect">
              <a:avLst/>
            </a:prstGeom>
          </p:spPr>
        </p:pic>
      </p:grpSp>
      <p:pic>
        <p:nvPicPr>
          <p:cNvPr id="19" name="Picture 18" descr="A screenshot of a cell phone&#10;&#10;Description automatically generated">
            <a:extLst>
              <a:ext uri="{FF2B5EF4-FFF2-40B4-BE49-F238E27FC236}">
                <a16:creationId xmlns:a16="http://schemas.microsoft.com/office/drawing/2014/main" id="{B09B711B-17AE-2F40-9B52-A789DD0E32CF}"/>
              </a:ext>
            </a:extLst>
          </p:cNvPr>
          <p:cNvPicPr>
            <a:picLocks noChangeAspect="1"/>
          </p:cNvPicPr>
          <p:nvPr/>
        </p:nvPicPr>
        <p:blipFill>
          <a:blip r:embed="rId8"/>
          <a:stretch>
            <a:fillRect/>
          </a:stretch>
        </p:blipFill>
        <p:spPr>
          <a:xfrm>
            <a:off x="7458378" y="3981068"/>
            <a:ext cx="957617" cy="1855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47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ark Theme Unofficial Slides">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efault Theme" id="{902B03DA-DDB5-490A-BABA-D48D29DCC33E}" vid="{2C8F3E6F-CB8C-4F57-869D-A89362EDC0CC}"/>
    </a:ext>
  </a:extLst>
</a:theme>
</file>

<file path=ppt/theme/theme2.xml><?xml version="1.0" encoding="utf-8"?>
<a:theme xmlns:a="http://schemas.openxmlformats.org/drawingml/2006/main" name="CC Summit - Gen Sessions">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Cisco Dark 2019 16x9">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1_Cisco Dark 2019 16x9">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Cisco Dark">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Dark" id="{65E83459-AFA4-479F-9617-FFE4C937BA6C}" vid="{58B40882-B7BB-4D94-9D16-0EABE509DA9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B6ACBE302154B82DF65F40B5E7ADC" ma:contentTypeVersion="12" ma:contentTypeDescription="Create a new document." ma:contentTypeScope="" ma:versionID="75a2b5dd7105e611897f5198aead5cae">
  <xsd:schema xmlns:xsd="http://www.w3.org/2001/XMLSchema" xmlns:xs="http://www.w3.org/2001/XMLSchema" xmlns:p="http://schemas.microsoft.com/office/2006/metadata/properties" xmlns:ns2="ac78fc26-df49-4162-a37e-0883ae1b7a20" xmlns:ns3="2f427587-a125-4cb4-8336-437ea8d387a1" targetNamespace="http://schemas.microsoft.com/office/2006/metadata/properties" ma:root="true" ma:fieldsID="00a9bf092a346d2f6b4176bec4ec3ce6" ns2:_="" ns3:_="">
    <xsd:import namespace="ac78fc26-df49-4162-a37e-0883ae1b7a20"/>
    <xsd:import namespace="2f427587-a125-4cb4-8336-437ea8d387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8fc26-df49-4162-a37e-0883ae1b7a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427587-a125-4cb4-8336-437ea8d387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2438A0-8F51-412B-98A7-03ADD00B0832}"/>
</file>

<file path=customXml/itemProps2.xml><?xml version="1.0" encoding="utf-8"?>
<ds:datastoreItem xmlns:ds="http://schemas.openxmlformats.org/officeDocument/2006/customXml" ds:itemID="{8C3FD466-0B76-4557-B0E4-1F2F41FBC2A7}">
  <ds:schemaRefs>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0155b3a0-9f60-493f-9d46-5b4c8ece211f"/>
    <ds:schemaRef ds:uri="http://www.w3.org/XML/1998/namespace"/>
    <ds:schemaRef ds:uri="1e5531e4-99f8-4c6d-b7e5-9b2ffd67cb30"/>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7F6E7F7-D8C4-440F-83B4-E97B6237EC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4253</Words>
  <Application>Microsoft Macintosh PowerPoint</Application>
  <PresentationFormat>Widescreen</PresentationFormat>
  <Paragraphs>483</Paragraphs>
  <Slides>36</Slides>
  <Notes>26</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36</vt:i4>
      </vt:variant>
    </vt:vector>
  </HeadingPairs>
  <TitlesOfParts>
    <vt:vector size="54" baseType="lpstr">
      <vt:lpstr>Arial</vt:lpstr>
      <vt:lpstr>Calibri</vt:lpstr>
      <vt:lpstr>CiscoSans</vt:lpstr>
      <vt:lpstr>CiscoSans ExtraLight</vt:lpstr>
      <vt:lpstr>CiscoSans Heavy</vt:lpstr>
      <vt:lpstr>CiscoSansTT</vt:lpstr>
      <vt:lpstr>CiscoSansTT ExtraLight</vt:lpstr>
      <vt:lpstr>CiscoSansTT Heavy</vt:lpstr>
      <vt:lpstr>CiscoSansTT Light</vt:lpstr>
      <vt:lpstr>CiscoSansTT Thin</vt:lpstr>
      <vt:lpstr>Times</vt:lpstr>
      <vt:lpstr>Wingdings</vt:lpstr>
      <vt:lpstr>Dark Theme Unofficial Slides</vt:lpstr>
      <vt:lpstr>CC Summit - Gen Sessions</vt:lpstr>
      <vt:lpstr>Cisco Dark 2019 16x9</vt:lpstr>
      <vt:lpstr>1_Cisco Dark 2019 16x9</vt:lpstr>
      <vt:lpstr>1_Blue theme 2015 16x9</vt:lpstr>
      <vt:lpstr>Cisco Dark</vt:lpstr>
      <vt:lpstr>Experience  Webex</vt:lpstr>
      <vt:lpstr>This is not WebEx</vt:lpstr>
      <vt:lpstr>This is Webex </vt:lpstr>
      <vt:lpstr>…this is also Webex</vt:lpstr>
      <vt:lpstr>Webex is here when the world needs to connect, communicate, and collaborate</vt:lpstr>
      <vt:lpstr>PowerPoint Presentation</vt:lpstr>
      <vt:lpstr>Easy to use</vt:lpstr>
      <vt:lpstr>Easy to Schedule</vt:lpstr>
      <vt:lpstr>Easy to Join</vt:lpstr>
      <vt:lpstr>Flexible Video Conferencing Layouts</vt:lpstr>
      <vt:lpstr>PowerPoint Presentation</vt:lpstr>
      <vt:lpstr>Accelerated workflow with AI-enabled meetings</vt:lpstr>
      <vt:lpstr>Real-time transcription and action items via In-Meeting Assistant </vt:lpstr>
      <vt:lpstr>Interoperates with the tools you love </vt:lpstr>
      <vt:lpstr>Easy to Manage </vt:lpstr>
      <vt:lpstr>One management tool for a seamless workflow</vt:lpstr>
      <vt:lpstr>Actionable Insights from Webex Control Hub</vt:lpstr>
      <vt:lpstr>Advanced Diagnostics Detailed information for each meeting participant for faster diagnostics</vt:lpstr>
      <vt:lpstr>Central Management for Webex Rooms</vt:lpstr>
      <vt:lpstr>Webex Edge for devices</vt:lpstr>
      <vt:lpstr>Webex Edge for Meetings</vt:lpstr>
      <vt:lpstr>Cisco Webex Hybrid Solutions Cloud first, but not cloud only</vt:lpstr>
      <vt:lpstr>Platform Advantage </vt:lpstr>
      <vt:lpstr>PowerPoint Presentation</vt:lpstr>
      <vt:lpstr>PowerPoint Presentation</vt:lpstr>
      <vt:lpstr>Unified app experience vision</vt:lpstr>
      <vt:lpstr>Calling</vt:lpstr>
      <vt:lpstr>Messaging </vt:lpstr>
      <vt:lpstr>Seamlessly connecting customers and agents</vt:lpstr>
      <vt:lpstr>PowerPoint Presentation</vt:lpstr>
      <vt:lpstr>Add integrated devices to transform your workplaces Pair your app with the right device for the task at hand to experience seamless collaboration</vt:lpstr>
      <vt:lpstr>Secure, reliable and scalable </vt:lpstr>
      <vt:lpstr>“Privacy is a fundamental human right, and we need security and transparency to protect it.”    Chuck Robbins Chairman and CEO, Cisco February 7, 2019</vt:lpstr>
      <vt:lpstr>Single Platform Advantage: Security and Compliance</vt:lpstr>
      <vt:lpstr>Webex security included with license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Call</dc:title>
  <dc:creator>Krishan K Sharma (krsharma)</dc:creator>
  <cp:lastModifiedBy>Rachel Macik (rmacik)</cp:lastModifiedBy>
  <cp:revision>3</cp:revision>
  <dcterms:created xsi:type="dcterms:W3CDTF">2020-04-02T15:11:45Z</dcterms:created>
  <dcterms:modified xsi:type="dcterms:W3CDTF">2020-04-07T22:11:53Z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0x01010089CB6ACBE302154B82DF65F40B5E7ADC</vt:lpwstr>
  </property>
</Properties>
</file>